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45897" showSpecialPlsOnTitleSld="0" strictFirstAndLastChars="0">
  <p:sldMasterIdLst>
    <p:sldMasterId id="2147483664" r:id="rId1"/>
  </p:sldMasterIdLst>
  <p:notesMasterIdLst>
    <p:notesMasterId r:id="rId15"/>
  </p:notesMasterIdLst>
  <p:handoutMasterIdLst>
    <p:handoutMasterId r:id="rId16"/>
  </p:handoutMasterIdLst>
  <p:sldIdLst>
    <p:sldId id="286" r:id="rId2"/>
    <p:sldId id="311" r:id="rId3"/>
    <p:sldId id="312" r:id="rId4"/>
    <p:sldId id="322" r:id="rId5"/>
    <p:sldId id="313" r:id="rId6"/>
    <p:sldId id="321" r:id="rId7"/>
    <p:sldId id="320" r:id="rId8"/>
    <p:sldId id="316" r:id="rId9"/>
    <p:sldId id="315" r:id="rId10"/>
    <p:sldId id="317" r:id="rId11"/>
    <p:sldId id="318" r:id="rId12"/>
    <p:sldId id="319" r:id="rId13"/>
    <p:sldId id="309" r:id="rId14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GE Inspira Pitch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GE Inspira Pitch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GE Inspira Pitch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GE Inspira Pitch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GE Inspira Pitch" pitchFamily="34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GE Inspira Pitch" pitchFamily="34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GE Inspira Pitch" pitchFamily="34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GE Inspira Pitch" pitchFamily="34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GE Inspira Pitch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00"/>
    <a:srgbClr val="4C4C4C"/>
    <a:srgbClr val="00AA50"/>
    <a:srgbClr val="7A7A7A"/>
    <a:srgbClr val="6B6B6B"/>
    <a:srgbClr val="767676"/>
    <a:srgbClr val="656565"/>
    <a:srgbClr val="CD0078"/>
    <a:srgbClr val="3C73B9"/>
    <a:srgbClr val="EBD7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58" autoAdjust="0"/>
    <p:restoredTop sz="93202" autoAdjust="0"/>
  </p:normalViewPr>
  <p:slideViewPr>
    <p:cSldViewPr snapToGrid="0">
      <p:cViewPr>
        <p:scale>
          <a:sx n="70" d="100"/>
          <a:sy n="70" d="100"/>
        </p:scale>
        <p:origin x="-744" y="-36"/>
      </p:cViewPr>
      <p:guideLst>
        <p:guide orient="horz" pos="1311"/>
        <p:guide orient="horz" pos="3758"/>
        <p:guide orient="horz" pos="1062"/>
        <p:guide orient="horz" pos="449"/>
        <p:guide orient="horz" pos="2849"/>
        <p:guide orient="horz" pos="2153"/>
        <p:guide orient="horz" pos="5442"/>
        <p:guide orient="horz" pos="1954"/>
        <p:guide pos="219"/>
        <p:guide pos="5551"/>
        <p:guide pos="2879"/>
        <p:guide pos="1521"/>
        <p:guide pos="421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-2264" y="-96"/>
      </p:cViewPr>
      <p:guideLst>
        <p:guide orient="horz" pos="3024"/>
        <p:guide orient="horz" pos="5906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213" name="Picture 21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9088" y="8916988"/>
            <a:ext cx="160020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214" name="Text Box 22"/>
          <p:cNvSpPr txBox="1">
            <a:spLocks noChangeArrowheads="1"/>
          </p:cNvSpPr>
          <p:nvPr/>
        </p:nvSpPr>
        <p:spPr bwMode="auto">
          <a:xfrm>
            <a:off x="2922588" y="8988425"/>
            <a:ext cx="40211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>
              <a:lnSpc>
                <a:spcPts val="1100"/>
              </a:lnSpc>
            </a:pPr>
            <a:fld id="{248A7D45-D04D-4B80-90EF-34F48D18C37A}" type="slidenum">
              <a:rPr lang="en-US" sz="900">
                <a:solidFill>
                  <a:srgbClr val="1E4191"/>
                </a:solidFill>
              </a:rPr>
              <a:pPr algn="r">
                <a:lnSpc>
                  <a:spcPts val="1100"/>
                </a:lnSpc>
              </a:pPr>
              <a:t>‹#›</a:t>
            </a:fld>
            <a:r>
              <a:rPr lang="en-US" sz="900">
                <a:solidFill>
                  <a:srgbClr val="1E4191"/>
                </a:solidFill>
              </a:rPr>
              <a:t> /</a:t>
            </a:r>
          </a:p>
          <a:p>
            <a:pPr algn="r">
              <a:lnSpc>
                <a:spcPts val="1100"/>
              </a:lnSpc>
            </a:pPr>
            <a:r>
              <a:rPr lang="en-US" sz="900">
                <a:solidFill>
                  <a:srgbClr val="1E4191"/>
                </a:solidFill>
              </a:rPr>
              <a:t>GE  / </a:t>
            </a:r>
          </a:p>
          <a:p>
            <a:pPr algn="r"/>
            <a:endParaRPr lang="en-US" sz="900">
              <a:solidFill>
                <a:srgbClr val="1E41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8759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63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8916988"/>
            <a:ext cx="160020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4400" y="228600"/>
            <a:ext cx="5730875" cy="42989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88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648200"/>
            <a:ext cx="5730875" cy="429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44" tIns="48322" rIns="96644" bIns="483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8862" name="Text Box 14"/>
          <p:cNvSpPr txBox="1">
            <a:spLocks noChangeArrowheads="1"/>
          </p:cNvSpPr>
          <p:nvPr/>
        </p:nvSpPr>
        <p:spPr bwMode="auto">
          <a:xfrm>
            <a:off x="2922588" y="8988425"/>
            <a:ext cx="40211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>
              <a:lnSpc>
                <a:spcPts val="1100"/>
              </a:lnSpc>
            </a:pPr>
            <a:fld id="{AB69BBA2-4AEB-4B61-8393-54D11319A087}" type="slidenum">
              <a:rPr lang="en-US" sz="900">
                <a:solidFill>
                  <a:srgbClr val="1E4191"/>
                </a:solidFill>
              </a:rPr>
              <a:pPr algn="r">
                <a:lnSpc>
                  <a:spcPts val="1100"/>
                </a:lnSpc>
              </a:pPr>
              <a:t>‹#›</a:t>
            </a:fld>
            <a:r>
              <a:rPr lang="en-US" sz="900">
                <a:solidFill>
                  <a:srgbClr val="1E4191"/>
                </a:solidFill>
              </a:rPr>
              <a:t> /</a:t>
            </a:r>
          </a:p>
          <a:p>
            <a:pPr algn="r">
              <a:lnSpc>
                <a:spcPts val="1100"/>
              </a:lnSpc>
            </a:pPr>
            <a:r>
              <a:rPr lang="en-US" sz="900">
                <a:solidFill>
                  <a:srgbClr val="1E4191"/>
                </a:solidFill>
              </a:rPr>
              <a:t>GE  / </a:t>
            </a:r>
          </a:p>
          <a:p>
            <a:pPr algn="r"/>
            <a:endParaRPr lang="en-US" sz="900">
              <a:solidFill>
                <a:srgbClr val="1E41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70403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lnSpc>
        <a:spcPct val="90000"/>
      </a:lnSpc>
      <a:spcBef>
        <a:spcPct val="30000"/>
      </a:spcBef>
      <a:spcAft>
        <a:spcPct val="0"/>
      </a:spcAft>
      <a:defRPr sz="1200" kern="1200">
        <a:solidFill>
          <a:srgbClr val="4157AD"/>
        </a:solidFill>
        <a:latin typeface="GE Inspira Pitch" pitchFamily="34" charset="0"/>
        <a:ea typeface="+mn-ea"/>
        <a:cs typeface="+mn-cs"/>
      </a:defRPr>
    </a:lvl1pPr>
    <a:lvl2pPr marL="457200" algn="l" rtl="0" fontAlgn="base">
      <a:lnSpc>
        <a:spcPct val="90000"/>
      </a:lnSpc>
      <a:spcBef>
        <a:spcPct val="30000"/>
      </a:spcBef>
      <a:spcAft>
        <a:spcPct val="0"/>
      </a:spcAft>
      <a:defRPr sz="1200" kern="1200">
        <a:solidFill>
          <a:srgbClr val="4157AD"/>
        </a:solidFill>
        <a:latin typeface="GE Inspira Pitch" pitchFamily="34" charset="0"/>
        <a:ea typeface="+mn-ea"/>
        <a:cs typeface="+mn-cs"/>
      </a:defRPr>
    </a:lvl2pPr>
    <a:lvl3pPr marL="914400" algn="l" rtl="0" fontAlgn="base">
      <a:lnSpc>
        <a:spcPct val="90000"/>
      </a:lnSpc>
      <a:spcBef>
        <a:spcPct val="30000"/>
      </a:spcBef>
      <a:spcAft>
        <a:spcPct val="0"/>
      </a:spcAft>
      <a:defRPr sz="1200" kern="1200">
        <a:solidFill>
          <a:srgbClr val="4157AD"/>
        </a:solidFill>
        <a:latin typeface="GE Inspira Pitch" pitchFamily="34" charset="0"/>
        <a:ea typeface="+mn-ea"/>
        <a:cs typeface="+mn-cs"/>
      </a:defRPr>
    </a:lvl3pPr>
    <a:lvl4pPr marL="1371600" algn="l" rtl="0" fontAlgn="base">
      <a:lnSpc>
        <a:spcPct val="90000"/>
      </a:lnSpc>
      <a:spcBef>
        <a:spcPct val="30000"/>
      </a:spcBef>
      <a:spcAft>
        <a:spcPct val="0"/>
      </a:spcAft>
      <a:defRPr sz="1200" kern="1200">
        <a:solidFill>
          <a:srgbClr val="4157AD"/>
        </a:solidFill>
        <a:latin typeface="GE Inspira Pitch" pitchFamily="34" charset="0"/>
        <a:ea typeface="+mn-ea"/>
        <a:cs typeface="+mn-cs"/>
      </a:defRPr>
    </a:lvl4pPr>
    <a:lvl5pPr marL="1828800" algn="l" rtl="0" fontAlgn="base">
      <a:lnSpc>
        <a:spcPct val="90000"/>
      </a:lnSpc>
      <a:spcBef>
        <a:spcPct val="30000"/>
      </a:spcBef>
      <a:spcAft>
        <a:spcPct val="0"/>
      </a:spcAft>
      <a:defRPr sz="1200" kern="1200">
        <a:solidFill>
          <a:srgbClr val="4157AD"/>
        </a:solidFill>
        <a:latin typeface="GE Inspira Pitch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6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6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712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342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6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359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0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615" name="Rectangle 7"/>
          <p:cNvSpPr>
            <a:spLocks noGrp="1" noChangeArrowheads="1"/>
          </p:cNvSpPr>
          <p:nvPr>
            <p:ph type="ctrTitle" sz="quarter"/>
          </p:nvPr>
        </p:nvSpPr>
        <p:spPr>
          <a:xfrm>
            <a:off x="344488" y="263525"/>
            <a:ext cx="8401050" cy="1395413"/>
          </a:xfrm>
        </p:spPr>
        <p:txBody>
          <a:bodyPr/>
          <a:lstStyle>
            <a:lvl1pPr>
              <a:spcBef>
                <a:spcPct val="25000"/>
              </a:spcBef>
              <a:defRPr sz="50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580616" name="Rectangle 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44488" y="1677988"/>
            <a:ext cx="8396287" cy="1752600"/>
          </a:xfrm>
        </p:spPr>
        <p:txBody>
          <a:bodyPr/>
          <a:lstStyle>
            <a:lvl1pPr>
              <a:spcBef>
                <a:spcPct val="0"/>
              </a:spcBef>
              <a:defRPr sz="5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pic>
        <p:nvPicPr>
          <p:cNvPr id="580619" name="Picture 11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3050" y="5803900"/>
            <a:ext cx="2486025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ran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2800" y="280800"/>
            <a:ext cx="8460000" cy="997200"/>
          </a:xfrm>
        </p:spPr>
        <p:txBody>
          <a:bodyPr/>
          <a:lstStyle>
            <a:lvl1pPr algn="l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GB" dirty="0"/>
          </a:p>
        </p:txBody>
      </p:sp>
      <p:pic>
        <p:nvPicPr>
          <p:cNvPr id="5" name="Picture 4" descr="GEMeatball&amp;Ta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black">
          <a:xfrm>
            <a:off x="319088" y="6088063"/>
            <a:ext cx="16081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275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2800" y="280800"/>
            <a:ext cx="8460000" cy="997200"/>
          </a:xfrm>
        </p:spPr>
        <p:txBody>
          <a:bodyPr/>
          <a:lstStyle>
            <a:lvl1pPr algn="l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GB" dirty="0"/>
          </a:p>
        </p:txBody>
      </p:sp>
      <p:pic>
        <p:nvPicPr>
          <p:cNvPr id="5" name="Picture 4" descr="GEMeatball&amp;Ta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black">
          <a:xfrm>
            <a:off x="319088" y="6088063"/>
            <a:ext cx="16081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2938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Cya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2800" y="280800"/>
            <a:ext cx="8460000" cy="997200"/>
          </a:xfrm>
        </p:spPr>
        <p:txBody>
          <a:bodyPr/>
          <a:lstStyle>
            <a:lvl1pPr algn="l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GB" dirty="0"/>
          </a:p>
        </p:txBody>
      </p:sp>
      <p:pic>
        <p:nvPicPr>
          <p:cNvPr id="5" name="Picture 4" descr="GEMeatball&amp;Ta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black">
          <a:xfrm>
            <a:off x="319088" y="6088063"/>
            <a:ext cx="16081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8079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Viol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2800" y="280800"/>
            <a:ext cx="8460000" cy="997200"/>
          </a:xfrm>
        </p:spPr>
        <p:txBody>
          <a:bodyPr/>
          <a:lstStyle>
            <a:lvl1pPr algn="l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GB" dirty="0"/>
          </a:p>
        </p:txBody>
      </p:sp>
      <p:pic>
        <p:nvPicPr>
          <p:cNvPr id="5" name="Picture 4" descr="GEMeatball&amp;Ta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black">
          <a:xfrm>
            <a:off x="319088" y="6088063"/>
            <a:ext cx="16081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64163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Light Gre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EMeatball&amp;Ta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black">
          <a:xfrm>
            <a:off x="319088" y="6088063"/>
            <a:ext cx="16081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52800" y="280800"/>
            <a:ext cx="8460000" cy="997200"/>
          </a:xfrm>
        </p:spPr>
        <p:txBody>
          <a:bodyPr/>
          <a:lstStyle>
            <a:lvl1pPr algn="l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118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D:\Documents and Settings\200015691\Desktop\Ivan Files\Downloads\IAW Tagline\IAW Tagline PPT use\One Line-Horizontal\GE_lockup_PMS7455_IaW_ppt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57475" y="2733675"/>
            <a:ext cx="3687763" cy="135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5075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4" name="Picture 1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9088" y="6197600"/>
            <a:ext cx="16002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18"/>
          <p:cNvSpPr txBox="1">
            <a:spLocks noChangeArrowheads="1"/>
          </p:cNvSpPr>
          <p:nvPr userDrawn="1"/>
        </p:nvSpPr>
        <p:spPr bwMode="auto">
          <a:xfrm>
            <a:off x="6442075" y="6229350"/>
            <a:ext cx="2455863" cy="466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lnSpc>
                <a:spcPct val="90000"/>
              </a:lnSpc>
            </a:pPr>
            <a:fld id="{95990F28-EF56-40AF-B6C1-2CF755EA3890}" type="slidenum">
              <a:rPr lang="en-US" sz="900"/>
              <a:pPr algn="r">
                <a:lnSpc>
                  <a:spcPct val="90000"/>
                </a:lnSpc>
              </a:pPr>
              <a:t>‹#›</a:t>
            </a:fld>
            <a:r>
              <a:rPr lang="en-US" sz="900" dirty="0"/>
              <a:t> </a:t>
            </a:r>
          </a:p>
          <a:p>
            <a:pPr algn="r">
              <a:lnSpc>
                <a:spcPct val="90000"/>
              </a:lnSpc>
            </a:pPr>
            <a:r>
              <a:rPr lang="en-US" sz="900" dirty="0" smtClean="0"/>
              <a:t>GE Title or job number</a:t>
            </a:r>
            <a:endParaRPr lang="en-US" sz="900" dirty="0"/>
          </a:p>
          <a:p>
            <a:pPr algn="r">
              <a:lnSpc>
                <a:spcPct val="90000"/>
              </a:lnSpc>
            </a:pPr>
            <a:fld id="{F50CD2AD-FBB4-4F75-A08B-B1DD55C25E63}" type="datetime1">
              <a:rPr lang="en-US" sz="900"/>
              <a:pPr algn="r">
                <a:lnSpc>
                  <a:spcPct val="90000"/>
                </a:lnSpc>
              </a:pPr>
              <a:t>5/6/2016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190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Text He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80988"/>
            <a:ext cx="8459788" cy="60824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115736"/>
            <a:ext cx="8459788" cy="4848503"/>
          </a:xfrm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4" name="Picture 1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9088" y="6083300"/>
            <a:ext cx="16002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18"/>
          <p:cNvSpPr txBox="1">
            <a:spLocks noChangeArrowheads="1"/>
          </p:cNvSpPr>
          <p:nvPr userDrawn="1"/>
        </p:nvSpPr>
        <p:spPr bwMode="auto">
          <a:xfrm>
            <a:off x="6442075" y="6229350"/>
            <a:ext cx="2455863" cy="466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lnSpc>
                <a:spcPct val="90000"/>
              </a:lnSpc>
            </a:pPr>
            <a:fld id="{95990F28-EF56-40AF-B6C1-2CF755EA3890}" type="slidenum">
              <a:rPr lang="en-US" sz="900"/>
              <a:pPr algn="r">
                <a:lnSpc>
                  <a:spcPct val="90000"/>
                </a:lnSpc>
              </a:pPr>
              <a:t>‹#›</a:t>
            </a:fld>
            <a:r>
              <a:rPr lang="en-US" sz="900" dirty="0"/>
              <a:t> </a:t>
            </a:r>
          </a:p>
          <a:p>
            <a:pPr algn="r">
              <a:lnSpc>
                <a:spcPct val="90000"/>
              </a:lnSpc>
            </a:pPr>
            <a:r>
              <a:rPr lang="en-US" sz="900" dirty="0"/>
              <a:t>GE Title or job number </a:t>
            </a:r>
          </a:p>
          <a:p>
            <a:pPr algn="r">
              <a:lnSpc>
                <a:spcPct val="90000"/>
              </a:lnSpc>
            </a:pPr>
            <a:fld id="{F50CD2AD-FBB4-4F75-A08B-B1DD55C25E63}" type="datetime1">
              <a:rPr lang="en-US" sz="900"/>
              <a:pPr algn="r">
                <a:lnSpc>
                  <a:spcPct val="90000"/>
                </a:lnSpc>
              </a:pPr>
              <a:t>5/6/2016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5924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727200"/>
            <a:ext cx="4152900" cy="423703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7200"/>
            <a:ext cx="4154488" cy="423703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6" name="Picture 1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9088" y="6083300"/>
            <a:ext cx="16002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18"/>
          <p:cNvSpPr txBox="1">
            <a:spLocks noChangeArrowheads="1"/>
          </p:cNvSpPr>
          <p:nvPr userDrawn="1"/>
        </p:nvSpPr>
        <p:spPr bwMode="auto">
          <a:xfrm>
            <a:off x="6442075" y="6229350"/>
            <a:ext cx="2455863" cy="466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lnSpc>
                <a:spcPct val="90000"/>
              </a:lnSpc>
            </a:pPr>
            <a:fld id="{95990F28-EF56-40AF-B6C1-2CF755EA3890}" type="slidenum">
              <a:rPr lang="en-US" sz="900"/>
              <a:pPr algn="r">
                <a:lnSpc>
                  <a:spcPct val="90000"/>
                </a:lnSpc>
              </a:pPr>
              <a:t>‹#›</a:t>
            </a:fld>
            <a:r>
              <a:rPr lang="en-US" sz="900" dirty="0"/>
              <a:t> </a:t>
            </a:r>
          </a:p>
          <a:p>
            <a:pPr algn="r">
              <a:lnSpc>
                <a:spcPct val="90000"/>
              </a:lnSpc>
            </a:pPr>
            <a:r>
              <a:rPr lang="en-US" sz="900" dirty="0"/>
              <a:t>GE Title or job number </a:t>
            </a:r>
          </a:p>
          <a:p>
            <a:pPr algn="r">
              <a:lnSpc>
                <a:spcPct val="90000"/>
              </a:lnSpc>
            </a:pPr>
            <a:fld id="{F50CD2AD-FBB4-4F75-A08B-B1DD55C25E63}" type="datetime1">
              <a:rPr lang="en-US" sz="900"/>
              <a:pPr algn="r">
                <a:lnSpc>
                  <a:spcPct val="90000"/>
                </a:lnSpc>
              </a:pPr>
              <a:t>5/6/2016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5916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727200"/>
            <a:ext cx="2744249" cy="4237038"/>
          </a:xfrm>
        </p:spPr>
        <p:txBody>
          <a:bodyPr/>
          <a:lstStyle>
            <a:lvl1pPr>
              <a:defRPr sz="1800"/>
            </a:lvl1pPr>
            <a:lvl2pPr marL="180975" indent="-179388">
              <a:defRPr sz="1800"/>
            </a:lvl2pPr>
            <a:lvl3pPr marL="361950" indent="-180975">
              <a:defRPr sz="1800"/>
            </a:lvl3pPr>
            <a:lvl4pPr marL="542925" indent="-180975">
              <a:defRPr sz="1800"/>
            </a:lvl4pPr>
            <a:lvl5pPr marL="715963" indent="-173038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pic>
        <p:nvPicPr>
          <p:cNvPr id="6" name="Picture 1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9088" y="6083300"/>
            <a:ext cx="16002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sz="half" idx="10"/>
          </p:nvPr>
        </p:nvSpPr>
        <p:spPr>
          <a:xfrm>
            <a:off x="3206870" y="1727200"/>
            <a:ext cx="2744249" cy="4237038"/>
          </a:xfrm>
        </p:spPr>
        <p:txBody>
          <a:bodyPr/>
          <a:lstStyle>
            <a:lvl1pPr>
              <a:defRPr sz="1800"/>
            </a:lvl1pPr>
            <a:lvl2pPr marL="180975" indent="-179388">
              <a:defRPr sz="1800"/>
            </a:lvl2pPr>
            <a:lvl3pPr marL="361950" indent="-180975">
              <a:defRPr sz="1800"/>
            </a:lvl3pPr>
            <a:lvl4pPr marL="542925" indent="-180975">
              <a:defRPr sz="1800"/>
            </a:lvl4pPr>
            <a:lvl5pPr marL="715963" indent="-173038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1"/>
          </p:nvPr>
        </p:nvSpPr>
        <p:spPr>
          <a:xfrm>
            <a:off x="6063201" y="1727200"/>
            <a:ext cx="2744249" cy="4237038"/>
          </a:xfrm>
        </p:spPr>
        <p:txBody>
          <a:bodyPr/>
          <a:lstStyle>
            <a:lvl1pPr>
              <a:defRPr sz="1800"/>
            </a:lvl1pPr>
            <a:lvl2pPr marL="180975" indent="-179388">
              <a:defRPr sz="1800"/>
            </a:lvl2pPr>
            <a:lvl3pPr marL="361950" indent="-180975">
              <a:defRPr sz="1800"/>
            </a:lvl3pPr>
            <a:lvl4pPr marL="542925" indent="-180975">
              <a:defRPr sz="1800"/>
            </a:lvl4pPr>
            <a:lvl5pPr marL="715963" indent="-173038"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3" name="Text Box 18"/>
          <p:cNvSpPr txBox="1">
            <a:spLocks noChangeArrowheads="1"/>
          </p:cNvSpPr>
          <p:nvPr userDrawn="1"/>
        </p:nvSpPr>
        <p:spPr bwMode="auto">
          <a:xfrm>
            <a:off x="6442075" y="6229350"/>
            <a:ext cx="2455863" cy="466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lnSpc>
                <a:spcPct val="90000"/>
              </a:lnSpc>
            </a:pPr>
            <a:fld id="{95990F28-EF56-40AF-B6C1-2CF755EA3890}" type="slidenum">
              <a:rPr lang="en-US" sz="900"/>
              <a:pPr algn="r">
                <a:lnSpc>
                  <a:spcPct val="90000"/>
                </a:lnSpc>
              </a:pPr>
              <a:t>‹#›</a:t>
            </a:fld>
            <a:r>
              <a:rPr lang="en-US" sz="900" dirty="0"/>
              <a:t> </a:t>
            </a:r>
          </a:p>
          <a:p>
            <a:pPr algn="r">
              <a:lnSpc>
                <a:spcPct val="90000"/>
              </a:lnSpc>
            </a:pPr>
            <a:r>
              <a:rPr lang="en-US" sz="900" dirty="0"/>
              <a:t>GE Title or job number </a:t>
            </a:r>
          </a:p>
          <a:p>
            <a:pPr algn="r">
              <a:lnSpc>
                <a:spcPct val="90000"/>
              </a:lnSpc>
            </a:pPr>
            <a:fld id="{F50CD2AD-FBB4-4F75-A08B-B1DD55C25E63}" type="datetime1">
              <a:rPr lang="en-US" sz="900"/>
              <a:pPr algn="r">
                <a:lnSpc>
                  <a:spcPct val="90000"/>
                </a:lnSpc>
              </a:pPr>
              <a:t>5/6/2016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065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8142" y="1736449"/>
            <a:ext cx="4152405" cy="394355"/>
          </a:xfrm>
        </p:spPr>
        <p:txBody>
          <a:bodyPr anchor="t" anchorCtr="0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142" y="2189527"/>
            <a:ext cx="4152405" cy="376665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3414" y="1736449"/>
            <a:ext cx="4154036" cy="394355"/>
          </a:xfrm>
        </p:spPr>
        <p:txBody>
          <a:bodyPr anchor="t" anchorCtr="0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3414" y="2189527"/>
            <a:ext cx="4154036" cy="376665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pic>
        <p:nvPicPr>
          <p:cNvPr id="8" name="Picture 1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9088" y="6083300"/>
            <a:ext cx="16002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42900" y="280988"/>
            <a:ext cx="8459788" cy="9985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3" name="Text Box 18"/>
          <p:cNvSpPr txBox="1">
            <a:spLocks noChangeArrowheads="1"/>
          </p:cNvSpPr>
          <p:nvPr userDrawn="1"/>
        </p:nvSpPr>
        <p:spPr bwMode="auto">
          <a:xfrm>
            <a:off x="6442075" y="6229350"/>
            <a:ext cx="2455863" cy="466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lnSpc>
                <a:spcPct val="90000"/>
              </a:lnSpc>
            </a:pPr>
            <a:fld id="{95990F28-EF56-40AF-B6C1-2CF755EA3890}" type="slidenum">
              <a:rPr lang="en-US" sz="900"/>
              <a:pPr algn="r">
                <a:lnSpc>
                  <a:spcPct val="90000"/>
                </a:lnSpc>
              </a:pPr>
              <a:t>‹#›</a:t>
            </a:fld>
            <a:r>
              <a:rPr lang="en-US" sz="900" dirty="0"/>
              <a:t> </a:t>
            </a:r>
          </a:p>
          <a:p>
            <a:pPr algn="r">
              <a:lnSpc>
                <a:spcPct val="90000"/>
              </a:lnSpc>
            </a:pPr>
            <a:r>
              <a:rPr lang="en-US" sz="900" dirty="0"/>
              <a:t>GE Title or job number </a:t>
            </a:r>
          </a:p>
          <a:p>
            <a:pPr algn="r">
              <a:lnSpc>
                <a:spcPct val="90000"/>
              </a:lnSpc>
            </a:pPr>
            <a:fld id="{F50CD2AD-FBB4-4F75-A08B-B1DD55C25E63}" type="datetime1">
              <a:rPr lang="en-US" sz="900"/>
              <a:pPr algn="r">
                <a:lnSpc>
                  <a:spcPct val="90000"/>
                </a:lnSpc>
              </a:pPr>
              <a:t>5/6/2016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0801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pic>
        <p:nvPicPr>
          <p:cNvPr id="4" name="Picture 1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9088" y="6083300"/>
            <a:ext cx="16002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18"/>
          <p:cNvSpPr txBox="1">
            <a:spLocks noChangeArrowheads="1"/>
          </p:cNvSpPr>
          <p:nvPr userDrawn="1"/>
        </p:nvSpPr>
        <p:spPr bwMode="auto">
          <a:xfrm>
            <a:off x="6442075" y="6229350"/>
            <a:ext cx="2455863" cy="466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lnSpc>
                <a:spcPct val="90000"/>
              </a:lnSpc>
            </a:pPr>
            <a:fld id="{95990F28-EF56-40AF-B6C1-2CF755EA3890}" type="slidenum">
              <a:rPr lang="en-US" sz="900"/>
              <a:pPr algn="r">
                <a:lnSpc>
                  <a:spcPct val="90000"/>
                </a:lnSpc>
              </a:pPr>
              <a:t>‹#›</a:t>
            </a:fld>
            <a:r>
              <a:rPr lang="en-US" sz="900" dirty="0"/>
              <a:t> </a:t>
            </a:r>
          </a:p>
          <a:p>
            <a:pPr algn="r">
              <a:lnSpc>
                <a:spcPct val="90000"/>
              </a:lnSpc>
            </a:pPr>
            <a:r>
              <a:rPr lang="en-US" sz="900" dirty="0"/>
              <a:t>GE Title or job number </a:t>
            </a:r>
          </a:p>
          <a:p>
            <a:pPr algn="r">
              <a:lnSpc>
                <a:spcPct val="90000"/>
              </a:lnSpc>
            </a:pPr>
            <a:fld id="{F50CD2AD-FBB4-4F75-A08B-B1DD55C25E63}" type="datetime1">
              <a:rPr lang="en-US" sz="900"/>
              <a:pPr algn="r">
                <a:lnSpc>
                  <a:spcPct val="90000"/>
                </a:lnSpc>
              </a:pPr>
              <a:t>5/6/2016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500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2800" y="280800"/>
            <a:ext cx="8460000" cy="997200"/>
          </a:xfrm>
        </p:spPr>
        <p:txBody>
          <a:bodyPr/>
          <a:lstStyle>
            <a:lvl1pPr algn="l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GB" dirty="0"/>
          </a:p>
        </p:txBody>
      </p:sp>
      <p:pic>
        <p:nvPicPr>
          <p:cNvPr id="5" name="Picture 4" descr="GEMeatball&amp;Ta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black">
          <a:xfrm>
            <a:off x="319088" y="6088063"/>
            <a:ext cx="16081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3410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Gre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2800" y="280800"/>
            <a:ext cx="8460000" cy="997200"/>
          </a:xfrm>
        </p:spPr>
        <p:txBody>
          <a:bodyPr/>
          <a:lstStyle>
            <a:lvl1pPr algn="l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GB" dirty="0"/>
          </a:p>
        </p:txBody>
      </p:sp>
      <p:pic>
        <p:nvPicPr>
          <p:cNvPr id="5" name="Picture 4" descr="GEMeatball&amp;Ta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black">
          <a:xfrm>
            <a:off x="319088" y="6088063"/>
            <a:ext cx="16081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3774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5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2900" y="280988"/>
            <a:ext cx="8459788" cy="998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795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1727200"/>
            <a:ext cx="8459788" cy="423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80" r:id="rId15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E419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E4191"/>
          </a:solidFill>
          <a:latin typeface="GE Inspira Pitch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E4191"/>
          </a:solidFill>
          <a:latin typeface="GE Inspira Pitch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E4191"/>
          </a:solidFill>
          <a:latin typeface="GE Inspira Pitch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E4191"/>
          </a:solidFill>
          <a:latin typeface="GE Inspira Pitch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E4191"/>
          </a:solidFill>
          <a:latin typeface="GE Inspira Pitch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E4191"/>
          </a:solidFill>
          <a:latin typeface="GE Inspira Pitch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E4191"/>
          </a:solidFill>
          <a:latin typeface="GE Inspira Pitch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>
          <a:solidFill>
            <a:srgbClr val="1E4191"/>
          </a:solidFill>
          <a:latin typeface="GE Inspira Pitch" pitchFamily="34" charset="0"/>
        </a:defRPr>
      </a:lvl9pPr>
    </p:titleStyle>
    <p:bodyStyle>
      <a:lvl1pPr algn="l" rtl="0" eaLnBrk="1" fontAlgn="base" hangingPunct="1">
        <a:lnSpc>
          <a:spcPct val="90000"/>
        </a:lnSpc>
        <a:spcBef>
          <a:spcPct val="50000"/>
        </a:spcBef>
        <a:spcAft>
          <a:spcPct val="0"/>
        </a:spcAft>
        <a:buClr>
          <a:srgbClr val="004880"/>
        </a:buClr>
        <a:defRPr sz="3200">
          <a:solidFill>
            <a:srgbClr val="1E4191"/>
          </a:solidFill>
          <a:latin typeface="+mn-lt"/>
          <a:ea typeface="+mn-ea"/>
          <a:cs typeface="+mn-cs"/>
        </a:defRPr>
      </a:lvl1pPr>
      <a:lvl2pPr marL="341313" indent="-339725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lr>
          <a:srgbClr val="004880"/>
        </a:buClr>
        <a:buFont typeface="GE Inspira Pitch" pitchFamily="34" charset="0"/>
        <a:buChar char="•"/>
        <a:defRPr sz="3200">
          <a:solidFill>
            <a:srgbClr val="1E4191"/>
          </a:solidFill>
          <a:latin typeface="+mn-lt"/>
        </a:defRPr>
      </a:lvl2pPr>
      <a:lvl3pPr marL="744538" indent="-288925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rgbClr val="004880"/>
        </a:buClr>
        <a:buChar char="–"/>
        <a:defRPr sz="3200">
          <a:solidFill>
            <a:srgbClr val="1E4191"/>
          </a:solidFill>
          <a:latin typeface="+mn-lt"/>
        </a:defRPr>
      </a:lvl3pPr>
      <a:lvl4pPr marL="1146175" indent="-287338" algn="l" rtl="0" eaLnBrk="1" fontAlgn="base" hangingPunct="1">
        <a:lnSpc>
          <a:spcPct val="90000"/>
        </a:lnSpc>
        <a:spcBef>
          <a:spcPct val="10000"/>
        </a:spcBef>
        <a:spcAft>
          <a:spcPct val="0"/>
        </a:spcAft>
        <a:buClr>
          <a:srgbClr val="004880"/>
        </a:buClr>
        <a:buChar char="–"/>
        <a:defRPr sz="3200">
          <a:solidFill>
            <a:srgbClr val="1E4191"/>
          </a:solidFill>
          <a:latin typeface="+mn-lt"/>
        </a:defRPr>
      </a:lvl4pPr>
      <a:lvl5pPr marL="1546225" indent="-285750" algn="l" rtl="0" eaLnBrk="1" fontAlgn="base" hangingPunct="1">
        <a:lnSpc>
          <a:spcPct val="90000"/>
        </a:lnSpc>
        <a:spcBef>
          <a:spcPts val="240"/>
        </a:spcBef>
        <a:spcAft>
          <a:spcPct val="0"/>
        </a:spcAft>
        <a:buClr>
          <a:srgbClr val="004880"/>
        </a:buClr>
        <a:buChar char="–"/>
        <a:defRPr sz="3200">
          <a:solidFill>
            <a:srgbClr val="1E4191"/>
          </a:solidFill>
          <a:latin typeface="+mn-lt"/>
        </a:defRPr>
      </a:lvl5pPr>
      <a:lvl6pPr marL="2003425" indent="-2857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rgbClr val="004880"/>
        </a:buClr>
        <a:buChar char="–"/>
        <a:defRPr sz="3200">
          <a:solidFill>
            <a:srgbClr val="1E4191"/>
          </a:solidFill>
          <a:latin typeface="+mn-lt"/>
        </a:defRPr>
      </a:lvl6pPr>
      <a:lvl7pPr marL="2460625" indent="-2857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rgbClr val="004880"/>
        </a:buClr>
        <a:buChar char="–"/>
        <a:defRPr sz="3200">
          <a:solidFill>
            <a:srgbClr val="1E4191"/>
          </a:solidFill>
          <a:latin typeface="+mn-lt"/>
        </a:defRPr>
      </a:lvl7pPr>
      <a:lvl8pPr marL="2917825" indent="-2857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rgbClr val="004880"/>
        </a:buClr>
        <a:buChar char="–"/>
        <a:defRPr sz="3200">
          <a:solidFill>
            <a:srgbClr val="1E4191"/>
          </a:solidFill>
          <a:latin typeface="+mn-lt"/>
        </a:defRPr>
      </a:lvl8pPr>
      <a:lvl9pPr marL="3375025" indent="-28575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buClr>
          <a:srgbClr val="004880"/>
        </a:buClr>
        <a:buChar char="–"/>
        <a:defRPr sz="3200">
          <a:solidFill>
            <a:srgbClr val="1E419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2.png"/><Relationship Id="rId3" Type="http://schemas.openxmlformats.org/officeDocument/2006/relationships/audio" Target="../media/media10.wav"/><Relationship Id="rId7" Type="http://schemas.openxmlformats.org/officeDocument/2006/relationships/image" Target="../media/image47.png"/><Relationship Id="rId12" Type="http://schemas.openxmlformats.org/officeDocument/2006/relationships/image" Target="../media/image29.png"/><Relationship Id="rId2" Type="http://schemas.microsoft.com/office/2007/relationships/media" Target="../media/media10.wav"/><Relationship Id="rId1" Type="http://schemas.openxmlformats.org/officeDocument/2006/relationships/tags" Target="../tags/tag4.xml"/><Relationship Id="rId6" Type="http://schemas.openxmlformats.org/officeDocument/2006/relationships/image" Target="../media/image46.png"/><Relationship Id="rId11" Type="http://schemas.openxmlformats.org/officeDocument/2006/relationships/image" Target="../media/image51.jpeg"/><Relationship Id="rId5" Type="http://schemas.openxmlformats.org/officeDocument/2006/relationships/notesSlide" Target="../notesSlides/notesSlide6.xml"/><Relationship Id="rId15" Type="http://schemas.openxmlformats.org/officeDocument/2006/relationships/image" Target="../media/image34.png"/><Relationship Id="rId10" Type="http://schemas.openxmlformats.org/officeDocument/2006/relationships/image" Target="../media/image5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9.png"/><Relationship Id="rId1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8.png"/><Relationship Id="rId3" Type="http://schemas.openxmlformats.org/officeDocument/2006/relationships/audio" Target="../media/media11.wav"/><Relationship Id="rId7" Type="http://schemas.openxmlformats.org/officeDocument/2006/relationships/image" Target="../media/image51.jpeg"/><Relationship Id="rId12" Type="http://schemas.openxmlformats.org/officeDocument/2006/relationships/image" Target="../media/image57.png"/><Relationship Id="rId17" Type="http://schemas.openxmlformats.org/officeDocument/2006/relationships/image" Target="../media/image60.png"/><Relationship Id="rId2" Type="http://schemas.microsoft.com/office/2007/relationships/media" Target="../media/media11.wav"/><Relationship Id="rId16" Type="http://schemas.openxmlformats.org/officeDocument/2006/relationships/image" Target="../media/image27.png"/><Relationship Id="rId1" Type="http://schemas.openxmlformats.org/officeDocument/2006/relationships/tags" Target="../tags/tag5.xml"/><Relationship Id="rId6" Type="http://schemas.openxmlformats.org/officeDocument/2006/relationships/image" Target="../media/image53.png"/><Relationship Id="rId11" Type="http://schemas.openxmlformats.org/officeDocument/2006/relationships/image" Target="../media/image56.png"/><Relationship Id="rId5" Type="http://schemas.openxmlformats.org/officeDocument/2006/relationships/notesSlide" Target="../notesSlides/notesSlide7.xml"/><Relationship Id="rId15" Type="http://schemas.openxmlformats.org/officeDocument/2006/relationships/image" Target="../media/image52.png"/><Relationship Id="rId10" Type="http://schemas.openxmlformats.org/officeDocument/2006/relationships/image" Target="../media/image2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5.png"/><Relationship Id="rId1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audio" Target="../media/media5.wav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7.png"/><Relationship Id="rId2" Type="http://schemas.microsoft.com/office/2007/relationships/media" Target="../media/media5.wav"/><Relationship Id="rId16" Type="http://schemas.openxmlformats.org/officeDocument/2006/relationships/image" Target="../media/image30.png"/><Relationship Id="rId1" Type="http://schemas.openxmlformats.org/officeDocument/2006/relationships/tags" Target="../tags/tag1.xml"/><Relationship Id="rId6" Type="http://schemas.openxmlformats.org/officeDocument/2006/relationships/image" Target="../media/image20.jpeg"/><Relationship Id="rId11" Type="http://schemas.openxmlformats.org/officeDocument/2006/relationships/image" Target="../media/image25.png"/><Relationship Id="rId5" Type="http://schemas.openxmlformats.org/officeDocument/2006/relationships/notesSlide" Target="../notesSlides/notesSlide4.xml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wav"/><Relationship Id="rId2" Type="http://schemas.microsoft.com/office/2007/relationships/media" Target="../media/media6.wav"/><Relationship Id="rId1" Type="http://schemas.openxmlformats.org/officeDocument/2006/relationships/tags" Target="../tags/tag2.xml"/><Relationship Id="rId6" Type="http://schemas.openxmlformats.org/officeDocument/2006/relationships/image" Target="../media/image32.png"/><Relationship Id="rId5" Type="http://schemas.openxmlformats.org/officeDocument/2006/relationships/image" Target="../media/image31.emf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8.png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37.png"/><Relationship Id="rId11" Type="http://schemas.openxmlformats.org/officeDocument/2006/relationships/image" Target="../media/image3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jpeg"/><Relationship Id="rId9" Type="http://schemas.openxmlformats.org/officeDocument/2006/relationships/image" Target="../media/image4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audio" Target="../media/media9.wav"/><Relationship Id="rId7" Type="http://schemas.openxmlformats.org/officeDocument/2006/relationships/image" Target="../media/image43.png"/><Relationship Id="rId2" Type="http://schemas.microsoft.com/office/2007/relationships/media" Target="../media/media9.wav"/><Relationship Id="rId1" Type="http://schemas.openxmlformats.org/officeDocument/2006/relationships/tags" Target="../tags/tag3.xml"/><Relationship Id="rId6" Type="http://schemas.openxmlformats.org/officeDocument/2006/relationships/image" Target="../media/image42.png"/><Relationship Id="rId5" Type="http://schemas.openxmlformats.org/officeDocument/2006/relationships/notesSlide" Target="../notesSlides/notesSlide5.xml"/><Relationship Id="rId10" Type="http://schemas.openxmlformats.org/officeDocument/2006/relationships/image" Target="../media/image3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140" name="Rectangle 4"/>
          <p:cNvSpPr>
            <a:spLocks noGrp="1" noChangeArrowheads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dirty="0" err="1" smtClean="0"/>
              <a:t>Predix</a:t>
            </a:r>
            <a:r>
              <a:rPr lang="en-US" dirty="0" smtClean="0"/>
              <a:t> Hackathon</a:t>
            </a:r>
            <a:endParaRPr lang="en-US" dirty="0"/>
          </a:p>
        </p:txBody>
      </p:sp>
      <p:sp>
        <p:nvSpPr>
          <p:cNvPr id="731141" name="Rectangle 5"/>
          <p:cNvSpPr>
            <a:spLocks noGrp="1" noChangeArrowheads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u="sng" dirty="0">
                <a:solidFill>
                  <a:srgbClr val="1E4191"/>
                </a:solidFill>
                <a:latin typeface="+mj-lt"/>
                <a:ea typeface="+mj-ea"/>
                <a:cs typeface="+mj-cs"/>
              </a:rPr>
              <a:t>PERFORMANCE MANAGEMENT VIA LOW COST SENSOR</a:t>
            </a:r>
          </a:p>
        </p:txBody>
      </p:sp>
      <p:sp>
        <p:nvSpPr>
          <p:cNvPr id="4" name="Rectangle 5"/>
          <p:cNvSpPr txBox="1">
            <a:spLocks noChangeArrowheads="1"/>
          </p:cNvSpPr>
          <p:nvPr/>
        </p:nvSpPr>
        <p:spPr bwMode="auto">
          <a:xfrm>
            <a:off x="359986" y="4553569"/>
            <a:ext cx="8396287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4880"/>
              </a:buClr>
              <a:defRPr sz="50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341313" indent="-339725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004880"/>
              </a:buClr>
              <a:buFont typeface="GE Inspira Pitch" pitchFamily="34" charset="0"/>
              <a:buChar char="•"/>
              <a:defRPr sz="3200">
                <a:solidFill>
                  <a:srgbClr val="1E4191"/>
                </a:solidFill>
                <a:latin typeface="+mn-lt"/>
              </a:defRPr>
            </a:lvl2pPr>
            <a:lvl3pPr marL="744538" indent="-288925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4880"/>
              </a:buClr>
              <a:buChar char="–"/>
              <a:defRPr sz="3200">
                <a:solidFill>
                  <a:srgbClr val="1E4191"/>
                </a:solidFill>
                <a:latin typeface="+mn-lt"/>
              </a:defRPr>
            </a:lvl3pPr>
            <a:lvl4pPr marL="1146175" indent="-287338" algn="l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Clr>
                <a:srgbClr val="004880"/>
              </a:buClr>
              <a:buChar char="–"/>
              <a:defRPr sz="3200">
                <a:solidFill>
                  <a:srgbClr val="1E4191"/>
                </a:solidFill>
                <a:latin typeface="+mn-lt"/>
              </a:defRPr>
            </a:lvl4pPr>
            <a:lvl5pPr marL="1546225" indent="-285750" algn="l" rtl="0" eaLnBrk="1" fontAlgn="base" hangingPunct="1">
              <a:lnSpc>
                <a:spcPct val="90000"/>
              </a:lnSpc>
              <a:spcBef>
                <a:spcPts val="240"/>
              </a:spcBef>
              <a:spcAft>
                <a:spcPct val="0"/>
              </a:spcAft>
              <a:buClr>
                <a:srgbClr val="004880"/>
              </a:buClr>
              <a:buChar char="–"/>
              <a:defRPr sz="3200">
                <a:solidFill>
                  <a:srgbClr val="1E4191"/>
                </a:solidFill>
                <a:latin typeface="+mn-lt"/>
              </a:defRPr>
            </a:lvl5pPr>
            <a:lvl6pPr marL="2003425" indent="-28575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4880"/>
              </a:buClr>
              <a:buChar char="–"/>
              <a:defRPr sz="3200">
                <a:solidFill>
                  <a:srgbClr val="1E4191"/>
                </a:solidFill>
                <a:latin typeface="+mn-lt"/>
              </a:defRPr>
            </a:lvl6pPr>
            <a:lvl7pPr marL="2460625" indent="-28575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4880"/>
              </a:buClr>
              <a:buChar char="–"/>
              <a:defRPr sz="3200">
                <a:solidFill>
                  <a:srgbClr val="1E4191"/>
                </a:solidFill>
                <a:latin typeface="+mn-lt"/>
              </a:defRPr>
            </a:lvl7pPr>
            <a:lvl8pPr marL="2917825" indent="-28575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4880"/>
              </a:buClr>
              <a:buChar char="–"/>
              <a:defRPr sz="3200">
                <a:solidFill>
                  <a:srgbClr val="1E4191"/>
                </a:solidFill>
                <a:latin typeface="+mn-lt"/>
              </a:defRPr>
            </a:lvl8pPr>
            <a:lvl9pPr marL="3375025" indent="-28575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4880"/>
              </a:buClr>
              <a:buChar char="–"/>
              <a:defRPr sz="3200">
                <a:solidFill>
                  <a:srgbClr val="1E4191"/>
                </a:solidFill>
                <a:latin typeface="+mn-lt"/>
              </a:defRPr>
            </a:lvl9pPr>
          </a:lstStyle>
          <a:p>
            <a:r>
              <a:rPr lang="pt-BR" kern="0" dirty="0" smtClean="0"/>
              <a:t>Final Presentation</a:t>
            </a:r>
            <a:endParaRPr lang="en-US" kern="0" dirty="0"/>
          </a:p>
        </p:txBody>
      </p:sp>
      <p:sp>
        <p:nvSpPr>
          <p:cNvPr id="2" name="AutoShape 2" descr="Resultado de imagem para gea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02"/>
    </mc:Choice>
    <mc:Fallback>
      <p:transition spd="slow" advTm="83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6" descr="Resultado de imagem para humidity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Resultado de imagem para humidity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0" descr="Resultado de imagem para humidity ic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2" descr="Resultado de imagem para humidity icon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4" descr="Resultado de imagem para humidity icon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229895" y="3574527"/>
            <a:ext cx="2392214" cy="2560073"/>
            <a:chOff x="5800963" y="538832"/>
            <a:chExt cx="3160187" cy="3381931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082" y="788594"/>
              <a:ext cx="820959" cy="6795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7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2384" y="1362790"/>
              <a:ext cx="2690856" cy="2557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8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4423" y="1004791"/>
              <a:ext cx="836727" cy="715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3" name="Picture 15"/>
            <p:cNvPicPr>
              <a:picLocks noChangeAspect="1" noChangeArrowheads="1"/>
            </p:cNvPicPr>
            <p:nvPr/>
          </p:nvPicPr>
          <p:blipFill>
            <a:blip r:embed="rId9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0963" y="1362790"/>
              <a:ext cx="582844" cy="582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4" name="Picture 16"/>
            <p:cNvPicPr>
              <a:picLocks noChangeAspect="1" noChangeArrowheads="1"/>
            </p:cNvPicPr>
            <p:nvPr/>
          </p:nvPicPr>
          <p:blipFill>
            <a:blip r:embed="rId10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7339" y="538832"/>
              <a:ext cx="854662" cy="782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Rectangle 6"/>
          <p:cNvSpPr>
            <a:spLocks noGrp="1" noChangeArrowheads="1"/>
          </p:cNvSpPr>
          <p:nvPr>
            <p:ph type="title"/>
          </p:nvPr>
        </p:nvSpPr>
        <p:spPr>
          <a:xfrm>
            <a:off x="342900" y="280989"/>
            <a:ext cx="8459788" cy="423862"/>
          </a:xfrm>
          <a:prstGeom prst="rect">
            <a:avLst/>
          </a:prstGeom>
        </p:spPr>
        <p:txBody>
          <a:bodyPr/>
          <a:lstStyle/>
          <a:p>
            <a:r>
              <a:rPr lang="pt-BR" sz="3200" dirty="0"/>
              <a:t>Examples for Real </a:t>
            </a:r>
            <a:r>
              <a:rPr lang="pt-BR" sz="3200" dirty="0" smtClean="0"/>
              <a:t>Application - I</a:t>
            </a:r>
            <a:endParaRPr lang="en-US" sz="32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6076167" y="3119047"/>
            <a:ext cx="3123254" cy="2480297"/>
            <a:chOff x="4930485" y="2394264"/>
            <a:chExt cx="3123254" cy="2480297"/>
          </a:xfrm>
        </p:grpSpPr>
        <p:pic>
          <p:nvPicPr>
            <p:cNvPr id="3074" name="Picture 2" descr="http://www.pmmajik.com/wp-content/uploads/2015/01/pmo-performance-report.jpg"/>
            <p:cNvPicPr>
              <a:picLocks noChangeAspect="1" noChangeArrowheads="1"/>
            </p:cNvPicPr>
            <p:nvPr/>
          </p:nvPicPr>
          <p:blipFill>
            <a:blip r:embed="rId11" cstate="email">
              <a:clrChange>
                <a:clrFrom>
                  <a:srgbClr val="F8F8F8"/>
                </a:clrFrom>
                <a:clrTo>
                  <a:srgbClr val="F8F8F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0619" y="2394264"/>
              <a:ext cx="2782987" cy="2087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4930485" y="4289786"/>
              <a:ext cx="31232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WORKFORCE PERFORMANCE </a:t>
              </a:r>
              <a:endParaRPr lang="en-US" sz="1600" dirty="0" smtClean="0"/>
            </a:p>
            <a:p>
              <a:pPr algn="ctr"/>
              <a:r>
                <a:rPr lang="en-US" sz="1600" dirty="0" smtClean="0"/>
                <a:t>MANAGEMENT REPORTS</a:t>
              </a:r>
              <a:endParaRPr lang="en-US" sz="1600" dirty="0"/>
            </a:p>
          </p:txBody>
        </p:sp>
      </p:grpSp>
      <p:sp>
        <p:nvSpPr>
          <p:cNvPr id="15" name="Curved Down Arrow 14"/>
          <p:cNvSpPr/>
          <p:nvPr/>
        </p:nvSpPr>
        <p:spPr>
          <a:xfrm rot="959331">
            <a:off x="4309345" y="1877148"/>
            <a:ext cx="3873910" cy="90925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8" name="Picture 4" descr="https://www.predix.io/assets/images/resources/whitepaper.png"/>
          <p:cNvPicPr>
            <a:picLocks noChangeAspect="1" noChangeArrowheads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27776" y="848910"/>
            <a:ext cx="2199535" cy="167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/>
          <p:cNvGrpSpPr/>
          <p:nvPr/>
        </p:nvGrpSpPr>
        <p:grpSpPr>
          <a:xfrm>
            <a:off x="119272" y="3150049"/>
            <a:ext cx="2696839" cy="2907851"/>
            <a:chOff x="283048" y="3150049"/>
            <a:chExt cx="2696839" cy="2907851"/>
          </a:xfrm>
        </p:grpSpPr>
        <p:sp>
          <p:nvSpPr>
            <p:cNvPr id="19" name="Right Brace 18"/>
            <p:cNvSpPr/>
            <p:nvPr/>
          </p:nvSpPr>
          <p:spPr>
            <a:xfrm rot="16200000">
              <a:off x="1196099" y="2236998"/>
              <a:ext cx="870736" cy="2696838"/>
            </a:xfrm>
            <a:prstGeom prst="rightBrace">
              <a:avLst>
                <a:gd name="adj1" fmla="val 8333"/>
                <a:gd name="adj2" fmla="val 50799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Bracket 19"/>
            <p:cNvSpPr/>
            <p:nvPr/>
          </p:nvSpPr>
          <p:spPr>
            <a:xfrm rot="5400000">
              <a:off x="612138" y="3690151"/>
              <a:ext cx="2046638" cy="2688860"/>
            </a:xfrm>
            <a:prstGeom prst="rightBracket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2730449" y="2791468"/>
            <a:ext cx="3863173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b="1" u="sng" dirty="0">
                <a:solidFill>
                  <a:srgbClr val="1E4191"/>
                </a:solidFill>
                <a:latin typeface="+mj-lt"/>
                <a:ea typeface="+mj-ea"/>
                <a:cs typeface="+mj-cs"/>
              </a:rPr>
              <a:t>Healthy workstation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938943" y="3320111"/>
            <a:ext cx="3416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Low Cost HTTP sensors </a:t>
            </a:r>
            <a:r>
              <a:rPr lang="en-US" sz="1200" dirty="0"/>
              <a:t>placed in the workstation environment, collecting </a:t>
            </a:r>
            <a:r>
              <a:rPr lang="en-US" sz="1200" dirty="0" smtClean="0"/>
              <a:t>and sending relevant </a:t>
            </a:r>
            <a:r>
              <a:rPr lang="en-US" sz="1200" dirty="0"/>
              <a:t>measures </a:t>
            </a:r>
            <a:r>
              <a:rPr lang="en-US" sz="1200" dirty="0" smtClean="0"/>
              <a:t>to </a:t>
            </a:r>
            <a:r>
              <a:rPr lang="en-US" sz="1200" dirty="0" err="1" smtClean="0"/>
              <a:t>Predix</a:t>
            </a:r>
            <a:r>
              <a:rPr lang="en-US" sz="1200" dirty="0" smtClean="0"/>
              <a:t> Machine about </a:t>
            </a:r>
            <a:r>
              <a:rPr lang="en-US" sz="1200" dirty="0"/>
              <a:t>employee work </a:t>
            </a:r>
            <a:r>
              <a:rPr lang="en-US" sz="1200" dirty="0" smtClean="0"/>
              <a:t>condition (Lighting, Humidity, Mood, temperature, etc…).</a:t>
            </a:r>
            <a:endParaRPr 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2953764" y="4316289"/>
            <a:ext cx="3416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/>
              <a:t>Predix using Repository </a:t>
            </a:r>
            <a:r>
              <a:rPr lang="pt-BR" sz="1200" dirty="0"/>
              <a:t>and Analytics, </a:t>
            </a:r>
            <a:r>
              <a:rPr lang="pt-BR" sz="1200" dirty="0" smtClean="0"/>
              <a:t>provide Workforce Performance Report in web format and/or Smatphone Apps.  </a:t>
            </a:r>
            <a:endParaRPr lang="en-US" sz="1200" dirty="0"/>
          </a:p>
        </p:txBody>
      </p:sp>
      <p:sp>
        <p:nvSpPr>
          <p:cNvPr id="42" name="Curved Down Arrow 41"/>
          <p:cNvSpPr/>
          <p:nvPr/>
        </p:nvSpPr>
        <p:spPr>
          <a:xfrm rot="19630078">
            <a:off x="1017484" y="1220764"/>
            <a:ext cx="3072771" cy="940248"/>
          </a:xfrm>
          <a:prstGeom prst="curvedDownArrow">
            <a:avLst>
              <a:gd name="adj1" fmla="val 25000"/>
              <a:gd name="adj2" fmla="val 54770"/>
              <a:gd name="adj3" fmla="val 625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13692" y="1961914"/>
            <a:ext cx="1887724" cy="1251209"/>
            <a:chOff x="1295208" y="2058083"/>
            <a:chExt cx="1887724" cy="1251209"/>
          </a:xfrm>
        </p:grpSpPr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1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1693" y="2058083"/>
              <a:ext cx="1581239" cy="1047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1513341" y="3001515"/>
              <a:ext cx="1504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GE Inspira" panose="020F0603030400020203" pitchFamily="34" charset="0"/>
                </a:rPr>
                <a:t>Predix Machine</a:t>
              </a:r>
            </a:p>
          </p:txBody>
        </p:sp>
        <p:pic>
          <p:nvPicPr>
            <p:cNvPr id="24" name="Picture 13"/>
            <p:cNvPicPr>
              <a:picLocks noChangeAspect="1" noChangeArrowheads="1"/>
            </p:cNvPicPr>
            <p:nvPr/>
          </p:nvPicPr>
          <p:blipFill>
            <a:blip r:embed="rId1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5397977">
              <a:off x="1259571" y="2585173"/>
              <a:ext cx="652430" cy="581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9713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085"/>
    </mc:Choice>
    <mc:Fallback>
      <p:transition spd="slow" advTm="340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15" grpId="0" animBg="1"/>
      <p:bldP spid="28" grpId="0"/>
      <p:bldP spid="39" grpId="0"/>
      <p:bldP spid="4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436" y="3912595"/>
            <a:ext cx="2867025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6"/>
          <p:cNvSpPr>
            <a:spLocks noGrp="1" noChangeArrowheads="1"/>
          </p:cNvSpPr>
          <p:nvPr>
            <p:ph type="title"/>
          </p:nvPr>
        </p:nvSpPr>
        <p:spPr>
          <a:xfrm>
            <a:off x="342900" y="280989"/>
            <a:ext cx="8459788" cy="423862"/>
          </a:xfrm>
          <a:prstGeom prst="rect">
            <a:avLst/>
          </a:prstGeom>
        </p:spPr>
        <p:txBody>
          <a:bodyPr/>
          <a:lstStyle/>
          <a:p>
            <a:r>
              <a:rPr lang="pt-BR" sz="3200" dirty="0"/>
              <a:t>Examples for Real </a:t>
            </a:r>
            <a:r>
              <a:rPr lang="pt-BR" sz="3200" dirty="0" smtClean="0"/>
              <a:t>Application - II</a:t>
            </a:r>
            <a:endParaRPr lang="en-US" sz="3200" dirty="0"/>
          </a:p>
        </p:txBody>
      </p:sp>
      <p:grpSp>
        <p:nvGrpSpPr>
          <p:cNvPr id="8" name="Group 7"/>
          <p:cNvGrpSpPr/>
          <p:nvPr/>
        </p:nvGrpSpPr>
        <p:grpSpPr>
          <a:xfrm>
            <a:off x="6127844" y="2035061"/>
            <a:ext cx="3184740" cy="2562185"/>
            <a:chOff x="5943921" y="2241816"/>
            <a:chExt cx="3184740" cy="2562185"/>
          </a:xfrm>
        </p:grpSpPr>
        <p:grpSp>
          <p:nvGrpSpPr>
            <p:cNvPr id="15" name="Group 14"/>
            <p:cNvGrpSpPr/>
            <p:nvPr/>
          </p:nvGrpSpPr>
          <p:grpSpPr>
            <a:xfrm>
              <a:off x="6005407" y="2241816"/>
              <a:ext cx="3123254" cy="2562185"/>
              <a:chOff x="4930485" y="2394264"/>
              <a:chExt cx="3123254" cy="2562185"/>
            </a:xfrm>
          </p:grpSpPr>
          <p:pic>
            <p:nvPicPr>
              <p:cNvPr id="16" name="Picture 2" descr="http://www.pmmajik.com/wp-content/uploads/2015/01/pmo-performance-report.jpg"/>
              <p:cNvPicPr>
                <a:picLocks noChangeAspect="1" noChangeArrowheads="1"/>
              </p:cNvPicPr>
              <p:nvPr/>
            </p:nvPicPr>
            <p:blipFill>
              <a:blip r:embed="rId7" cstate="email">
                <a:clrChange>
                  <a:clrFrom>
                    <a:srgbClr val="F8F8F8"/>
                  </a:clrFrom>
                  <a:clrTo>
                    <a:srgbClr val="F8F8F8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0619" y="2394264"/>
                <a:ext cx="2782987" cy="20872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4930485" y="4371674"/>
                <a:ext cx="312325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CROP SEASON </a:t>
                </a:r>
                <a:r>
                  <a:rPr lang="en-US" sz="1600" dirty="0"/>
                  <a:t>PERFORMANCE </a:t>
                </a:r>
                <a:endParaRPr lang="en-US" sz="1600" dirty="0" smtClean="0"/>
              </a:p>
              <a:p>
                <a:pPr algn="ctr"/>
                <a:r>
                  <a:rPr lang="en-US" sz="1600" dirty="0" smtClean="0"/>
                  <a:t>MANAGEMENT REPORTS</a:t>
                </a:r>
                <a:endParaRPr lang="en-US" sz="1600" dirty="0"/>
              </a:p>
            </p:txBody>
          </p:sp>
        </p:grpSp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8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3379" y="2336504"/>
              <a:ext cx="502569" cy="706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9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921" y="3240308"/>
              <a:ext cx="877942" cy="9958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Curved Down Arrow 24"/>
          <p:cNvSpPr/>
          <p:nvPr/>
        </p:nvSpPr>
        <p:spPr>
          <a:xfrm rot="959331">
            <a:off x="4275793" y="856174"/>
            <a:ext cx="3873910" cy="90925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4" descr="https://www.predix.io/assets/images/resources/whitepaper.png"/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21183" y="848910"/>
            <a:ext cx="2199535" cy="167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2521205" y="4448187"/>
            <a:ext cx="3838574" cy="2368786"/>
            <a:chOff x="2170400" y="3000299"/>
            <a:chExt cx="3838574" cy="2368786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7804" y="3108331"/>
              <a:ext cx="3524139" cy="22607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1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912" y="3000299"/>
              <a:ext cx="787439" cy="65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5"/>
            <p:cNvPicPr>
              <a:picLocks noChangeAspect="1" noChangeArrowheads="1"/>
            </p:cNvPicPr>
            <p:nvPr/>
          </p:nvPicPr>
          <p:blipFill>
            <a:blip r:embed="rId1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0400" y="3847841"/>
              <a:ext cx="781735" cy="781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9749" y="3299288"/>
              <a:ext cx="1419225" cy="1038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" name="Rectangle 29"/>
          <p:cNvSpPr/>
          <p:nvPr/>
        </p:nvSpPr>
        <p:spPr>
          <a:xfrm>
            <a:off x="1856096" y="2555534"/>
            <a:ext cx="5131558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90000"/>
              </a:lnSpc>
            </a:pPr>
            <a:r>
              <a:rPr lang="it-IT" sz="2000" b="1" u="sng" dirty="0"/>
              <a:t>Agricultural Performance Management</a:t>
            </a:r>
            <a:endParaRPr lang="en-US" sz="2000" b="1" u="sng" dirty="0">
              <a:solidFill>
                <a:srgbClr val="1E419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220948" y="2922102"/>
            <a:ext cx="3988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Low Cost HTTP sensors</a:t>
            </a:r>
            <a:r>
              <a:rPr lang="en-US" sz="1200" dirty="0" smtClean="0"/>
              <a:t> placed </a:t>
            </a:r>
            <a:r>
              <a:rPr lang="en-US" sz="1200" dirty="0"/>
              <a:t>on the plantation area, collecting and sending relevant measures to </a:t>
            </a:r>
            <a:r>
              <a:rPr lang="en-US" sz="1200" dirty="0" err="1"/>
              <a:t>Predix</a:t>
            </a:r>
            <a:r>
              <a:rPr lang="en-US" sz="1200" dirty="0"/>
              <a:t> Machine about </a:t>
            </a:r>
            <a:r>
              <a:rPr lang="en-US" sz="1200" dirty="0" smtClean="0"/>
              <a:t>crop </a:t>
            </a:r>
            <a:r>
              <a:rPr lang="en-US" sz="1200" dirty="0"/>
              <a:t>condition (Sun/Rain Intensity, air &amp; earth Humidity , Irrigation </a:t>
            </a:r>
            <a:r>
              <a:rPr lang="en-US" sz="1200" dirty="0" smtClean="0"/>
              <a:t>performance, Temperature, etc</a:t>
            </a:r>
            <a:r>
              <a:rPr lang="en-US" sz="1200" dirty="0"/>
              <a:t>…).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223964" y="3828561"/>
            <a:ext cx="3988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/>
              <a:t>Predix  </a:t>
            </a:r>
            <a:r>
              <a:rPr lang="en-US" sz="1200" dirty="0" smtClean="0"/>
              <a:t>provides </a:t>
            </a:r>
            <a:r>
              <a:rPr lang="en-US" sz="1200" dirty="0"/>
              <a:t>Reports and advices to improve the quality of crop </a:t>
            </a:r>
            <a:r>
              <a:rPr lang="en-US" sz="1200" dirty="0" smtClean="0"/>
              <a:t>season</a:t>
            </a:r>
            <a:r>
              <a:rPr lang="en-US" sz="1200" dirty="0"/>
              <a:t> </a:t>
            </a:r>
            <a:r>
              <a:rPr lang="en-US" sz="1200" dirty="0" smtClean="0"/>
              <a:t>and also</a:t>
            </a:r>
            <a:r>
              <a:rPr lang="pt-BR" sz="1200" dirty="0" smtClean="0"/>
              <a:t> </a:t>
            </a:r>
            <a:r>
              <a:rPr lang="pt-BR" sz="1200" dirty="0" smtClean="0"/>
              <a:t>Forecasted information </a:t>
            </a:r>
            <a:r>
              <a:rPr lang="pt-BR" sz="1200" dirty="0" smtClean="0"/>
              <a:t>about the Farm Perfomance.</a:t>
            </a:r>
            <a:endParaRPr lang="en-US" sz="1200" dirty="0"/>
          </a:p>
        </p:txBody>
      </p:sp>
      <p:sp>
        <p:nvSpPr>
          <p:cNvPr id="34" name="Curved Down Arrow 33"/>
          <p:cNvSpPr/>
          <p:nvPr/>
        </p:nvSpPr>
        <p:spPr>
          <a:xfrm rot="19630078">
            <a:off x="365274" y="1477046"/>
            <a:ext cx="3369791" cy="940248"/>
          </a:xfrm>
          <a:prstGeom prst="curvedDownArrow">
            <a:avLst>
              <a:gd name="adj1" fmla="val 25000"/>
              <a:gd name="adj2" fmla="val 54770"/>
              <a:gd name="adj3" fmla="val 625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8794" y="2655779"/>
            <a:ext cx="1887724" cy="1251209"/>
            <a:chOff x="1295208" y="2058083"/>
            <a:chExt cx="1887724" cy="1251209"/>
          </a:xfrm>
        </p:grpSpPr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1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1693" y="2058083"/>
              <a:ext cx="1581239" cy="1047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1513341" y="3001515"/>
              <a:ext cx="1504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>
                  <a:latin typeface="GE Inspira" panose="020F0603030400020203" pitchFamily="34" charset="0"/>
                </a:rPr>
                <a:t>Predix Machine</a:t>
              </a:r>
            </a:p>
          </p:txBody>
        </p:sp>
        <p:pic>
          <p:nvPicPr>
            <p:cNvPr id="21" name="Picture 13"/>
            <p:cNvPicPr>
              <a:picLocks noChangeAspect="1" noChangeArrowheads="1"/>
            </p:cNvPicPr>
            <p:nvPr/>
          </p:nvPicPr>
          <p:blipFill>
            <a:blip r:embed="rId16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5397977">
              <a:off x="1259571" y="2585173"/>
              <a:ext cx="652430" cy="581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6342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090"/>
    </mc:Choice>
    <mc:Fallback>
      <p:transition spd="slow" advTm="32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5" grpId="0" animBg="1"/>
      <p:bldP spid="31" grpId="0"/>
      <p:bldP spid="32" grpId="0"/>
      <p:bldP spid="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title"/>
          </p:nvPr>
        </p:nvSpPr>
        <p:spPr>
          <a:xfrm>
            <a:off x="342900" y="280989"/>
            <a:ext cx="8459788" cy="423862"/>
          </a:xfrm>
          <a:prstGeom prst="rect">
            <a:avLst/>
          </a:prstGeom>
        </p:spPr>
        <p:txBody>
          <a:bodyPr/>
          <a:lstStyle/>
          <a:p>
            <a:r>
              <a:rPr lang="pt-BR" sz="3200" dirty="0" smtClean="0"/>
              <a:t>Next Steps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382137" y="900752"/>
            <a:ext cx="8311487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pt-BR" sz="2000" dirty="0" smtClean="0"/>
              <a:t>Implement security layer;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pt-BR" sz="2000" dirty="0" smtClean="0"/>
              <a:t>Sensor subscription – Sensor Registering;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pt-BR" sz="2000" dirty="0" smtClean="0"/>
              <a:t>Transform </a:t>
            </a:r>
            <a:r>
              <a:rPr lang="pt-BR" sz="2000" dirty="0" smtClean="0"/>
              <a:t>in a framework;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pt-BR" sz="2000" dirty="0" smtClean="0"/>
              <a:t>Implement write command from Predix Cloud;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pt-BR" sz="2000" dirty="0" smtClean="0"/>
              <a:t>Implement </a:t>
            </a:r>
            <a:r>
              <a:rPr lang="pt-BR" sz="2000" dirty="0" smtClean="0"/>
              <a:t>Automatic  </a:t>
            </a:r>
            <a:r>
              <a:rPr lang="pt-BR" sz="2000" dirty="0"/>
              <a:t>Scaleability </a:t>
            </a:r>
            <a:r>
              <a:rPr lang="pt-BR" sz="2000" dirty="0" smtClean="0"/>
              <a:t>of Predix Machine (Webservice and adapter).</a:t>
            </a:r>
            <a:endParaRPr lang="pt-BR" sz="2000" dirty="0" smtClean="0"/>
          </a:p>
          <a:p>
            <a:pPr>
              <a:lnSpc>
                <a:spcPct val="200000"/>
              </a:lnSpc>
            </a:pPr>
            <a:endParaRPr lang="en-US" dirty="0"/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06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354"/>
    </mc:Choice>
    <mc:Fallback>
      <p:transition spd="slow" advTm="48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30"/>
    </mc:Choice>
    <mc:Fallback>
      <p:transition spd="slow" advTm="4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/>
          <p:cNvSpPr>
            <a:spLocks noGrp="1" noChangeArrowheads="1"/>
          </p:cNvSpPr>
          <p:nvPr>
            <p:ph type="title"/>
          </p:nvPr>
        </p:nvSpPr>
        <p:spPr>
          <a:xfrm>
            <a:off x="342900" y="280988"/>
            <a:ext cx="8459788" cy="998537"/>
          </a:xfrm>
          <a:prstGeom prst="rect">
            <a:avLst/>
          </a:prstGeom>
        </p:spPr>
        <p:txBody>
          <a:bodyPr/>
          <a:lstStyle/>
          <a:p>
            <a:r>
              <a:rPr lang="en-US" sz="3200" dirty="0" smtClean="0"/>
              <a:t>Presentation Content</a:t>
            </a:r>
            <a:endParaRPr lang="en-US" sz="3200" dirty="0"/>
          </a:p>
        </p:txBody>
      </p:sp>
      <p:sp>
        <p:nvSpPr>
          <p:cNvPr id="10" name="Rectangle 7"/>
          <p:cNvSpPr>
            <a:spLocks noGrp="1" noChangeArrowheads="1"/>
          </p:cNvSpPr>
          <p:nvPr>
            <p:ph idx="1"/>
          </p:nvPr>
        </p:nvSpPr>
        <p:spPr>
          <a:xfrm>
            <a:off x="450012" y="901713"/>
            <a:ext cx="8459788" cy="5079987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Hackathon TEAM</a:t>
            </a:r>
            <a:r>
              <a:rPr lang="pt-BR" sz="1800" dirty="0" smtClean="0"/>
              <a:t>;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800" dirty="0"/>
              <a:t>Project </a:t>
            </a:r>
            <a:r>
              <a:rPr lang="pt-BR" sz="1800" dirty="0" smtClean="0"/>
              <a:t>Goal;</a:t>
            </a:r>
            <a:endParaRPr lang="pt-BR" sz="1800" dirty="0" smtClean="0"/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800" dirty="0" smtClean="0"/>
              <a:t>Project Concept;</a:t>
            </a:r>
          </a:p>
          <a:p>
            <a:pPr marL="1030288" lvl="2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800" dirty="0"/>
              <a:t>System Components</a:t>
            </a:r>
            <a:r>
              <a:rPr lang="pt-BR" sz="1800" dirty="0" smtClean="0"/>
              <a:t>;</a:t>
            </a:r>
          </a:p>
          <a:p>
            <a:pPr marL="1030288" lvl="2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800" dirty="0"/>
              <a:t>Network Reference </a:t>
            </a:r>
            <a:r>
              <a:rPr lang="pt-BR" sz="1800" dirty="0" smtClean="0"/>
              <a:t>Diagram</a:t>
            </a:r>
            <a:r>
              <a:rPr lang="en-US" sz="1800" dirty="0" smtClean="0"/>
              <a:t>;</a:t>
            </a:r>
            <a:endParaRPr lang="pt-BR" sz="1800" dirty="0" smtClean="0"/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800" dirty="0" smtClean="0"/>
              <a:t>Project Results;</a:t>
            </a:r>
          </a:p>
          <a:p>
            <a:pPr marL="1030288" lvl="2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800" dirty="0"/>
              <a:t>The low cost Hardware</a:t>
            </a:r>
            <a:endParaRPr lang="en-US" sz="1800" dirty="0"/>
          </a:p>
          <a:p>
            <a:pPr marL="1030288" lvl="2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800" dirty="0"/>
              <a:t>Cloud </a:t>
            </a:r>
            <a:r>
              <a:rPr lang="pt-BR" sz="1800" dirty="0" smtClean="0"/>
              <a:t>Dashboard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800" dirty="0" smtClean="0"/>
              <a:t>Examples for Real Application;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800" dirty="0" smtClean="0"/>
              <a:t>Next </a:t>
            </a:r>
            <a:r>
              <a:rPr lang="pt-BR" sz="1800" dirty="0"/>
              <a:t>Steps.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942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841"/>
    </mc:Choice>
    <mc:Fallback>
      <p:transition spd="slow" advTm="418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481"/>
          <p:cNvGrpSpPr>
            <a:grpSpLocks/>
          </p:cNvGrpSpPr>
          <p:nvPr/>
        </p:nvGrpSpPr>
        <p:grpSpPr bwMode="auto">
          <a:xfrm>
            <a:off x="654634" y="1261113"/>
            <a:ext cx="7488832" cy="4896544"/>
            <a:chOff x="1111" y="754"/>
            <a:chExt cx="3992" cy="2918"/>
          </a:xfrm>
          <a:solidFill>
            <a:schemeClr val="tx1">
              <a:lumMod val="60000"/>
              <a:lumOff val="40000"/>
              <a:alpha val="31000"/>
            </a:schemeClr>
          </a:solidFill>
        </p:grpSpPr>
        <p:sp>
          <p:nvSpPr>
            <p:cNvPr id="14" name="Rectangle 3"/>
            <p:cNvSpPr>
              <a:spLocks noChangeArrowheads="1"/>
            </p:cNvSpPr>
            <p:nvPr/>
          </p:nvSpPr>
          <p:spPr bwMode="auto">
            <a:xfrm>
              <a:off x="3115" y="1781"/>
              <a:ext cx="39" cy="46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78885" tIns="40074" rIns="80147" bIns="40074"/>
            <a:lstStyle/>
            <a:p>
              <a:pPr algn="ctr" defTabSz="80168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5" name="Rectangle 4"/>
            <p:cNvSpPr>
              <a:spLocks noChangeArrowheads="1"/>
            </p:cNvSpPr>
            <p:nvPr/>
          </p:nvSpPr>
          <p:spPr bwMode="auto">
            <a:xfrm>
              <a:off x="3028" y="1891"/>
              <a:ext cx="40" cy="37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78885" tIns="40074" rIns="80147" bIns="40074"/>
            <a:lstStyle/>
            <a:p>
              <a:pPr algn="ctr" defTabSz="80168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2133" y="1736"/>
              <a:ext cx="15" cy="27"/>
            </a:xfrm>
            <a:custGeom>
              <a:avLst/>
              <a:gdLst>
                <a:gd name="T0" fmla="*/ 0 w 16"/>
                <a:gd name="T1" fmla="*/ 1880 h 24"/>
                <a:gd name="T2" fmla="*/ 0 w 16"/>
                <a:gd name="T3" fmla="*/ 620 h 24"/>
                <a:gd name="T4" fmla="*/ 0 w 16"/>
                <a:gd name="T5" fmla="*/ 0 h 24"/>
                <a:gd name="T6" fmla="*/ 0 w 16"/>
                <a:gd name="T7" fmla="*/ 620 h 24"/>
                <a:gd name="T8" fmla="*/ 0 w 16"/>
                <a:gd name="T9" fmla="*/ 620 h 24"/>
                <a:gd name="T10" fmla="*/ 8 w 16"/>
                <a:gd name="T11" fmla="*/ 1257 h 24"/>
                <a:gd name="T12" fmla="*/ 8 w 16"/>
                <a:gd name="T13" fmla="*/ 1880 h 24"/>
                <a:gd name="T14" fmla="*/ 0 w 16"/>
                <a:gd name="T15" fmla="*/ 1880 h 24"/>
                <a:gd name="T16" fmla="*/ 0 w 16"/>
                <a:gd name="T17" fmla="*/ 1880 h 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"/>
                <a:gd name="T28" fmla="*/ 0 h 24"/>
                <a:gd name="T29" fmla="*/ 16 w 16"/>
                <a:gd name="T30" fmla="*/ 24 h 2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" h="24">
                  <a:moveTo>
                    <a:pt x="0" y="24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16" y="16"/>
                  </a:lnTo>
                  <a:lnTo>
                    <a:pt x="8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1260" y="1407"/>
              <a:ext cx="24" cy="46"/>
            </a:xfrm>
            <a:custGeom>
              <a:avLst/>
              <a:gdLst>
                <a:gd name="T0" fmla="*/ 24 w 24"/>
                <a:gd name="T1" fmla="*/ 7035 h 40"/>
                <a:gd name="T2" fmla="*/ 16 w 24"/>
                <a:gd name="T3" fmla="*/ 5675 h 40"/>
                <a:gd name="T4" fmla="*/ 24 w 24"/>
                <a:gd name="T5" fmla="*/ 1403 h 40"/>
                <a:gd name="T6" fmla="*/ 16 w 24"/>
                <a:gd name="T7" fmla="*/ 0 h 40"/>
                <a:gd name="T8" fmla="*/ 0 w 24"/>
                <a:gd name="T9" fmla="*/ 0 h 40"/>
                <a:gd name="T10" fmla="*/ 16 w 24"/>
                <a:gd name="T11" fmla="*/ 1403 h 40"/>
                <a:gd name="T12" fmla="*/ 0 w 24"/>
                <a:gd name="T13" fmla="*/ 4291 h 40"/>
                <a:gd name="T14" fmla="*/ 8 w 24"/>
                <a:gd name="T15" fmla="*/ 5675 h 40"/>
                <a:gd name="T16" fmla="*/ 16 w 24"/>
                <a:gd name="T17" fmla="*/ 7035 h 40"/>
                <a:gd name="T18" fmla="*/ 24 w 24"/>
                <a:gd name="T19" fmla="*/ 7035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"/>
                <a:gd name="T31" fmla="*/ 0 h 40"/>
                <a:gd name="T32" fmla="*/ 24 w 24"/>
                <a:gd name="T33" fmla="*/ 40 h 4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" h="40">
                  <a:moveTo>
                    <a:pt x="24" y="40"/>
                  </a:moveTo>
                  <a:lnTo>
                    <a:pt x="16" y="32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0" y="0"/>
                  </a:lnTo>
                  <a:lnTo>
                    <a:pt x="16" y="8"/>
                  </a:lnTo>
                  <a:lnTo>
                    <a:pt x="0" y="24"/>
                  </a:lnTo>
                  <a:lnTo>
                    <a:pt x="8" y="32"/>
                  </a:lnTo>
                  <a:lnTo>
                    <a:pt x="16" y="40"/>
                  </a:lnTo>
                  <a:lnTo>
                    <a:pt x="24" y="4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1952" y="822"/>
              <a:ext cx="16" cy="28"/>
            </a:xfrm>
            <a:custGeom>
              <a:avLst/>
              <a:gdLst>
                <a:gd name="T0" fmla="*/ 8 w 16"/>
                <a:gd name="T1" fmla="*/ 2282 h 24"/>
                <a:gd name="T2" fmla="*/ 0 w 16"/>
                <a:gd name="T3" fmla="*/ 0 h 24"/>
                <a:gd name="T4" fmla="*/ 0 w 16"/>
                <a:gd name="T5" fmla="*/ 4906 h 24"/>
                <a:gd name="T6" fmla="*/ 0 w 16"/>
                <a:gd name="T7" fmla="*/ 7327 h 24"/>
                <a:gd name="T8" fmla="*/ 8 w 16"/>
                <a:gd name="T9" fmla="*/ 4906 h 24"/>
                <a:gd name="T10" fmla="*/ 16 w 16"/>
                <a:gd name="T11" fmla="*/ 4906 h 24"/>
                <a:gd name="T12" fmla="*/ 8 w 16"/>
                <a:gd name="T13" fmla="*/ 2282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"/>
                <a:gd name="T22" fmla="*/ 0 h 24"/>
                <a:gd name="T23" fmla="*/ 16 w 16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" h="24">
                  <a:moveTo>
                    <a:pt x="8" y="8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8" y="16"/>
                  </a:lnTo>
                  <a:lnTo>
                    <a:pt x="16" y="16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3571" y="886"/>
              <a:ext cx="31" cy="10"/>
            </a:xfrm>
            <a:custGeom>
              <a:avLst/>
              <a:gdLst>
                <a:gd name="T0" fmla="*/ 16 w 32"/>
                <a:gd name="T1" fmla="*/ 0 h 8"/>
                <a:gd name="T2" fmla="*/ 0 w 32"/>
                <a:gd name="T3" fmla="*/ 29377 h 8"/>
                <a:gd name="T4" fmla="*/ 16 w 32"/>
                <a:gd name="T5" fmla="*/ 29377 h 8"/>
                <a:gd name="T6" fmla="*/ 16 w 32"/>
                <a:gd name="T7" fmla="*/ 29377 h 8"/>
                <a:gd name="T8" fmla="*/ 16 w 32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"/>
                <a:gd name="T16" fmla="*/ 0 h 8"/>
                <a:gd name="T17" fmla="*/ 32 w 32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" h="8">
                  <a:moveTo>
                    <a:pt x="24" y="0"/>
                  </a:moveTo>
                  <a:lnTo>
                    <a:pt x="0" y="8"/>
                  </a:lnTo>
                  <a:lnTo>
                    <a:pt x="24" y="8"/>
                  </a:lnTo>
                  <a:lnTo>
                    <a:pt x="32" y="8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0" name="Freeform 9"/>
            <p:cNvSpPr>
              <a:spLocks/>
            </p:cNvSpPr>
            <p:nvPr/>
          </p:nvSpPr>
          <p:spPr bwMode="auto">
            <a:xfrm>
              <a:off x="4514" y="2055"/>
              <a:ext cx="23" cy="10"/>
            </a:xfrm>
            <a:custGeom>
              <a:avLst/>
              <a:gdLst>
                <a:gd name="T0" fmla="*/ 8 w 24"/>
                <a:gd name="T1" fmla="*/ 0 h 8"/>
                <a:gd name="T2" fmla="*/ 0 w 24"/>
                <a:gd name="T3" fmla="*/ 0 h 8"/>
                <a:gd name="T4" fmla="*/ 0 w 24"/>
                <a:gd name="T5" fmla="*/ 29377 h 8"/>
                <a:gd name="T6" fmla="*/ 12 w 24"/>
                <a:gd name="T7" fmla="*/ 29377 h 8"/>
                <a:gd name="T8" fmla="*/ 12 w 24"/>
                <a:gd name="T9" fmla="*/ 0 h 8"/>
                <a:gd name="T10" fmla="*/ 8 w 24"/>
                <a:gd name="T11" fmla="*/ 0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"/>
                <a:gd name="T19" fmla="*/ 0 h 8"/>
                <a:gd name="T20" fmla="*/ 24 w 24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" h="8">
                  <a:moveTo>
                    <a:pt x="8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24" y="8"/>
                  </a:lnTo>
                  <a:lnTo>
                    <a:pt x="24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1" name="Freeform 10"/>
            <p:cNvSpPr>
              <a:spLocks/>
            </p:cNvSpPr>
            <p:nvPr/>
          </p:nvSpPr>
          <p:spPr bwMode="auto">
            <a:xfrm>
              <a:off x="4781" y="2786"/>
              <a:ext cx="63" cy="27"/>
            </a:xfrm>
            <a:custGeom>
              <a:avLst/>
              <a:gdLst>
                <a:gd name="T0" fmla="*/ 24 w 64"/>
                <a:gd name="T1" fmla="*/ 0 h 24"/>
                <a:gd name="T2" fmla="*/ 16 w 64"/>
                <a:gd name="T3" fmla="*/ 0 h 24"/>
                <a:gd name="T4" fmla="*/ 8 w 64"/>
                <a:gd name="T5" fmla="*/ 0 h 24"/>
                <a:gd name="T6" fmla="*/ 0 w 64"/>
                <a:gd name="T7" fmla="*/ 0 h 24"/>
                <a:gd name="T8" fmla="*/ 8 w 64"/>
                <a:gd name="T9" fmla="*/ 1257 h 24"/>
                <a:gd name="T10" fmla="*/ 16 w 64"/>
                <a:gd name="T11" fmla="*/ 1257 h 24"/>
                <a:gd name="T12" fmla="*/ 24 w 64"/>
                <a:gd name="T13" fmla="*/ 1257 h 24"/>
                <a:gd name="T14" fmla="*/ 32 w 64"/>
                <a:gd name="T15" fmla="*/ 1880 h 24"/>
                <a:gd name="T16" fmla="*/ 32 w 64"/>
                <a:gd name="T17" fmla="*/ 1880 h 24"/>
                <a:gd name="T18" fmla="*/ 32 w 64"/>
                <a:gd name="T19" fmla="*/ 1257 h 24"/>
                <a:gd name="T20" fmla="*/ 32 w 64"/>
                <a:gd name="T21" fmla="*/ 620 h 24"/>
                <a:gd name="T22" fmla="*/ 32 w 64"/>
                <a:gd name="T23" fmla="*/ 0 h 24"/>
                <a:gd name="T24" fmla="*/ 32 w 64"/>
                <a:gd name="T25" fmla="*/ 0 h 24"/>
                <a:gd name="T26" fmla="*/ 32 w 64"/>
                <a:gd name="T27" fmla="*/ 620 h 24"/>
                <a:gd name="T28" fmla="*/ 24 w 64"/>
                <a:gd name="T29" fmla="*/ 620 h 24"/>
                <a:gd name="T30" fmla="*/ 24 w 64"/>
                <a:gd name="T31" fmla="*/ 0 h 2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64"/>
                <a:gd name="T49" fmla="*/ 0 h 24"/>
                <a:gd name="T50" fmla="*/ 64 w 64"/>
                <a:gd name="T51" fmla="*/ 24 h 24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64" h="24">
                  <a:moveTo>
                    <a:pt x="24" y="0"/>
                  </a:moveTo>
                  <a:lnTo>
                    <a:pt x="16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8" y="16"/>
                  </a:lnTo>
                  <a:lnTo>
                    <a:pt x="16" y="16"/>
                  </a:lnTo>
                  <a:lnTo>
                    <a:pt x="24" y="16"/>
                  </a:lnTo>
                  <a:lnTo>
                    <a:pt x="32" y="24"/>
                  </a:lnTo>
                  <a:lnTo>
                    <a:pt x="48" y="24"/>
                  </a:lnTo>
                  <a:lnTo>
                    <a:pt x="64" y="16"/>
                  </a:lnTo>
                  <a:lnTo>
                    <a:pt x="64" y="8"/>
                  </a:lnTo>
                  <a:lnTo>
                    <a:pt x="56" y="0"/>
                  </a:lnTo>
                  <a:lnTo>
                    <a:pt x="40" y="0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2" name="Freeform 11"/>
            <p:cNvSpPr>
              <a:spLocks/>
            </p:cNvSpPr>
            <p:nvPr/>
          </p:nvSpPr>
          <p:spPr bwMode="auto">
            <a:xfrm>
              <a:off x="1590" y="2329"/>
              <a:ext cx="32" cy="37"/>
            </a:xfrm>
            <a:custGeom>
              <a:avLst/>
              <a:gdLst>
                <a:gd name="T0" fmla="*/ 32 w 32"/>
                <a:gd name="T1" fmla="*/ 0 h 32"/>
                <a:gd name="T2" fmla="*/ 24 w 32"/>
                <a:gd name="T3" fmla="*/ 3469 h 32"/>
                <a:gd name="T4" fmla="*/ 16 w 32"/>
                <a:gd name="T5" fmla="*/ 6979 h 32"/>
                <a:gd name="T6" fmla="*/ 0 w 32"/>
                <a:gd name="T7" fmla="*/ 6979 h 32"/>
                <a:gd name="T8" fmla="*/ 16 w 32"/>
                <a:gd name="T9" fmla="*/ 3469 h 32"/>
                <a:gd name="T10" fmla="*/ 16 w 32"/>
                <a:gd name="T11" fmla="*/ 0 h 32"/>
                <a:gd name="T12" fmla="*/ 16 w 32"/>
                <a:gd name="T13" fmla="*/ 0 h 32"/>
                <a:gd name="T14" fmla="*/ 32 w 32"/>
                <a:gd name="T15" fmla="*/ 0 h 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2"/>
                <a:gd name="T25" fmla="*/ 0 h 32"/>
                <a:gd name="T26" fmla="*/ 32 w 32"/>
                <a:gd name="T27" fmla="*/ 32 h 3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2" h="32">
                  <a:moveTo>
                    <a:pt x="32" y="0"/>
                  </a:moveTo>
                  <a:lnTo>
                    <a:pt x="24" y="16"/>
                  </a:lnTo>
                  <a:lnTo>
                    <a:pt x="16" y="32"/>
                  </a:lnTo>
                  <a:lnTo>
                    <a:pt x="0" y="32"/>
                  </a:lnTo>
                  <a:lnTo>
                    <a:pt x="16" y="16"/>
                  </a:lnTo>
                  <a:lnTo>
                    <a:pt x="16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3" name="Freeform 12"/>
            <p:cNvSpPr>
              <a:spLocks/>
            </p:cNvSpPr>
            <p:nvPr/>
          </p:nvSpPr>
          <p:spPr bwMode="auto">
            <a:xfrm>
              <a:off x="2926" y="1827"/>
              <a:ext cx="47" cy="28"/>
            </a:xfrm>
            <a:custGeom>
              <a:avLst/>
              <a:gdLst>
                <a:gd name="T0" fmla="*/ 0 w 48"/>
                <a:gd name="T1" fmla="*/ 2282 h 24"/>
                <a:gd name="T2" fmla="*/ 16 w 48"/>
                <a:gd name="T3" fmla="*/ 2282 h 24"/>
                <a:gd name="T4" fmla="*/ 24 w 48"/>
                <a:gd name="T5" fmla="*/ 2282 h 24"/>
                <a:gd name="T6" fmla="*/ 24 w 48"/>
                <a:gd name="T7" fmla="*/ 2282 h 24"/>
                <a:gd name="T8" fmla="*/ 24 w 48"/>
                <a:gd name="T9" fmla="*/ 0 h 24"/>
                <a:gd name="T10" fmla="*/ 24 w 48"/>
                <a:gd name="T11" fmla="*/ 2282 h 24"/>
                <a:gd name="T12" fmla="*/ 24 w 48"/>
                <a:gd name="T13" fmla="*/ 4906 h 24"/>
                <a:gd name="T14" fmla="*/ 24 w 48"/>
                <a:gd name="T15" fmla="*/ 7327 h 24"/>
                <a:gd name="T16" fmla="*/ 24 w 48"/>
                <a:gd name="T17" fmla="*/ 7327 h 24"/>
                <a:gd name="T18" fmla="*/ 24 w 48"/>
                <a:gd name="T19" fmla="*/ 7327 h 24"/>
                <a:gd name="T20" fmla="*/ 16 w 48"/>
                <a:gd name="T21" fmla="*/ 7327 h 24"/>
                <a:gd name="T22" fmla="*/ 16 w 48"/>
                <a:gd name="T23" fmla="*/ 4906 h 24"/>
                <a:gd name="T24" fmla="*/ 8 w 48"/>
                <a:gd name="T25" fmla="*/ 7327 h 24"/>
                <a:gd name="T26" fmla="*/ 0 w 48"/>
                <a:gd name="T27" fmla="*/ 4906 h 24"/>
                <a:gd name="T28" fmla="*/ 0 w 48"/>
                <a:gd name="T29" fmla="*/ 2282 h 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8"/>
                <a:gd name="T46" fmla="*/ 0 h 24"/>
                <a:gd name="T47" fmla="*/ 48 w 48"/>
                <a:gd name="T48" fmla="*/ 24 h 2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8" h="24">
                  <a:moveTo>
                    <a:pt x="0" y="8"/>
                  </a:moveTo>
                  <a:lnTo>
                    <a:pt x="16" y="8"/>
                  </a:lnTo>
                  <a:lnTo>
                    <a:pt x="24" y="8"/>
                  </a:lnTo>
                  <a:lnTo>
                    <a:pt x="32" y="8"/>
                  </a:lnTo>
                  <a:lnTo>
                    <a:pt x="48" y="0"/>
                  </a:lnTo>
                  <a:lnTo>
                    <a:pt x="48" y="8"/>
                  </a:lnTo>
                  <a:lnTo>
                    <a:pt x="40" y="16"/>
                  </a:lnTo>
                  <a:lnTo>
                    <a:pt x="48" y="24"/>
                  </a:lnTo>
                  <a:lnTo>
                    <a:pt x="40" y="24"/>
                  </a:lnTo>
                  <a:lnTo>
                    <a:pt x="24" y="24"/>
                  </a:lnTo>
                  <a:lnTo>
                    <a:pt x="16" y="24"/>
                  </a:lnTo>
                  <a:lnTo>
                    <a:pt x="16" y="16"/>
                  </a:lnTo>
                  <a:lnTo>
                    <a:pt x="8" y="24"/>
                  </a:lnTo>
                  <a:lnTo>
                    <a:pt x="0" y="16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4" name="Freeform 13"/>
            <p:cNvSpPr>
              <a:spLocks/>
            </p:cNvSpPr>
            <p:nvPr/>
          </p:nvSpPr>
          <p:spPr bwMode="auto">
            <a:xfrm>
              <a:off x="2981" y="1599"/>
              <a:ext cx="16" cy="18"/>
            </a:xfrm>
            <a:custGeom>
              <a:avLst/>
              <a:gdLst>
                <a:gd name="T0" fmla="*/ 16 w 16"/>
                <a:gd name="T1" fmla="*/ 0 h 16"/>
                <a:gd name="T2" fmla="*/ 0 w 16"/>
                <a:gd name="T3" fmla="*/ 579 h 16"/>
                <a:gd name="T4" fmla="*/ 8 w 16"/>
                <a:gd name="T5" fmla="*/ 1174 h 16"/>
                <a:gd name="T6" fmla="*/ 16 w 16"/>
                <a:gd name="T7" fmla="*/ 1174 h 16"/>
                <a:gd name="T8" fmla="*/ 16 w 16"/>
                <a:gd name="T9" fmla="*/ 1174 h 16"/>
                <a:gd name="T10" fmla="*/ 16 w 16"/>
                <a:gd name="T11" fmla="*/ 0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"/>
                <a:gd name="T19" fmla="*/ 0 h 16"/>
                <a:gd name="T20" fmla="*/ 16 w 16"/>
                <a:gd name="T21" fmla="*/ 16 h 1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" h="16">
                  <a:moveTo>
                    <a:pt x="16" y="0"/>
                  </a:moveTo>
                  <a:lnTo>
                    <a:pt x="0" y="8"/>
                  </a:lnTo>
                  <a:lnTo>
                    <a:pt x="8" y="16"/>
                  </a:lnTo>
                  <a:lnTo>
                    <a:pt x="16" y="16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5" name="Freeform 14"/>
            <p:cNvSpPr>
              <a:spLocks/>
            </p:cNvSpPr>
            <p:nvPr/>
          </p:nvSpPr>
          <p:spPr bwMode="auto">
            <a:xfrm>
              <a:off x="2887" y="1608"/>
              <a:ext cx="31" cy="64"/>
            </a:xfrm>
            <a:custGeom>
              <a:avLst/>
              <a:gdLst>
                <a:gd name="T0" fmla="*/ 8 w 32"/>
                <a:gd name="T1" fmla="*/ 6707 h 56"/>
                <a:gd name="T2" fmla="*/ 8 w 32"/>
                <a:gd name="T3" fmla="*/ 6707 h 56"/>
                <a:gd name="T4" fmla="*/ 0 w 32"/>
                <a:gd name="T5" fmla="*/ 4493 h 56"/>
                <a:gd name="T6" fmla="*/ 0 w 32"/>
                <a:gd name="T7" fmla="*/ 2233 h 56"/>
                <a:gd name="T8" fmla="*/ 16 w 32"/>
                <a:gd name="T9" fmla="*/ 0 h 56"/>
                <a:gd name="T10" fmla="*/ 16 w 32"/>
                <a:gd name="T11" fmla="*/ 3334 h 56"/>
                <a:gd name="T12" fmla="*/ 16 w 32"/>
                <a:gd name="T13" fmla="*/ 4493 h 56"/>
                <a:gd name="T14" fmla="*/ 16 w 32"/>
                <a:gd name="T15" fmla="*/ 4493 h 56"/>
                <a:gd name="T16" fmla="*/ 16 w 32"/>
                <a:gd name="T17" fmla="*/ 5687 h 56"/>
                <a:gd name="T18" fmla="*/ 16 w 32"/>
                <a:gd name="T19" fmla="*/ 4493 h 56"/>
                <a:gd name="T20" fmla="*/ 16 w 32"/>
                <a:gd name="T21" fmla="*/ 5687 h 56"/>
                <a:gd name="T22" fmla="*/ 16 w 32"/>
                <a:gd name="T23" fmla="*/ 6707 h 56"/>
                <a:gd name="T24" fmla="*/ 16 w 32"/>
                <a:gd name="T25" fmla="*/ 6707 h 56"/>
                <a:gd name="T26" fmla="*/ 16 w 32"/>
                <a:gd name="T27" fmla="*/ 7819 h 56"/>
                <a:gd name="T28" fmla="*/ 16 w 32"/>
                <a:gd name="T29" fmla="*/ 6707 h 56"/>
                <a:gd name="T30" fmla="*/ 16 w 32"/>
                <a:gd name="T31" fmla="*/ 6707 h 56"/>
                <a:gd name="T32" fmla="*/ 16 w 32"/>
                <a:gd name="T33" fmla="*/ 7819 h 56"/>
                <a:gd name="T34" fmla="*/ 8 w 32"/>
                <a:gd name="T35" fmla="*/ 7819 h 56"/>
                <a:gd name="T36" fmla="*/ 8 w 32"/>
                <a:gd name="T37" fmla="*/ 6707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2"/>
                <a:gd name="T58" fmla="*/ 0 h 56"/>
                <a:gd name="T59" fmla="*/ 32 w 32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2" h="56">
                  <a:moveTo>
                    <a:pt x="8" y="48"/>
                  </a:moveTo>
                  <a:lnTo>
                    <a:pt x="8" y="48"/>
                  </a:lnTo>
                  <a:lnTo>
                    <a:pt x="0" y="32"/>
                  </a:lnTo>
                  <a:lnTo>
                    <a:pt x="0" y="16"/>
                  </a:lnTo>
                  <a:lnTo>
                    <a:pt x="16" y="0"/>
                  </a:lnTo>
                  <a:lnTo>
                    <a:pt x="24" y="24"/>
                  </a:lnTo>
                  <a:lnTo>
                    <a:pt x="24" y="32"/>
                  </a:lnTo>
                  <a:lnTo>
                    <a:pt x="32" y="32"/>
                  </a:lnTo>
                  <a:lnTo>
                    <a:pt x="32" y="40"/>
                  </a:lnTo>
                  <a:lnTo>
                    <a:pt x="24" y="32"/>
                  </a:lnTo>
                  <a:lnTo>
                    <a:pt x="16" y="40"/>
                  </a:lnTo>
                  <a:lnTo>
                    <a:pt x="24" y="48"/>
                  </a:lnTo>
                  <a:lnTo>
                    <a:pt x="32" y="48"/>
                  </a:lnTo>
                  <a:lnTo>
                    <a:pt x="24" y="56"/>
                  </a:lnTo>
                  <a:lnTo>
                    <a:pt x="16" y="48"/>
                  </a:lnTo>
                  <a:lnTo>
                    <a:pt x="16" y="56"/>
                  </a:lnTo>
                  <a:lnTo>
                    <a:pt x="8" y="56"/>
                  </a:lnTo>
                  <a:lnTo>
                    <a:pt x="8" y="4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6" name="Freeform 15"/>
            <p:cNvSpPr>
              <a:spLocks/>
            </p:cNvSpPr>
            <p:nvPr/>
          </p:nvSpPr>
          <p:spPr bwMode="auto">
            <a:xfrm>
              <a:off x="2753" y="1644"/>
              <a:ext cx="32" cy="37"/>
            </a:xfrm>
            <a:custGeom>
              <a:avLst/>
              <a:gdLst>
                <a:gd name="T0" fmla="*/ 24 w 32"/>
                <a:gd name="T1" fmla="*/ 0 h 32"/>
                <a:gd name="T2" fmla="*/ 32 w 32"/>
                <a:gd name="T3" fmla="*/ 1679 h 32"/>
                <a:gd name="T4" fmla="*/ 24 w 32"/>
                <a:gd name="T5" fmla="*/ 1679 h 32"/>
                <a:gd name="T6" fmla="*/ 32 w 32"/>
                <a:gd name="T7" fmla="*/ 3469 h 32"/>
                <a:gd name="T8" fmla="*/ 24 w 32"/>
                <a:gd name="T9" fmla="*/ 3469 h 32"/>
                <a:gd name="T10" fmla="*/ 24 w 32"/>
                <a:gd name="T11" fmla="*/ 5220 h 32"/>
                <a:gd name="T12" fmla="*/ 24 w 32"/>
                <a:gd name="T13" fmla="*/ 6979 h 32"/>
                <a:gd name="T14" fmla="*/ 0 w 32"/>
                <a:gd name="T15" fmla="*/ 5220 h 32"/>
                <a:gd name="T16" fmla="*/ 0 w 32"/>
                <a:gd name="T17" fmla="*/ 3469 h 32"/>
                <a:gd name="T18" fmla="*/ 16 w 32"/>
                <a:gd name="T19" fmla="*/ 3469 h 32"/>
                <a:gd name="T20" fmla="*/ 16 w 32"/>
                <a:gd name="T21" fmla="*/ 0 h 32"/>
                <a:gd name="T22" fmla="*/ 16 w 32"/>
                <a:gd name="T23" fmla="*/ 0 h 32"/>
                <a:gd name="T24" fmla="*/ 24 w 32"/>
                <a:gd name="T25" fmla="*/ 0 h 32"/>
                <a:gd name="T26" fmla="*/ 24 w 32"/>
                <a:gd name="T27" fmla="*/ 0 h 3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2"/>
                <a:gd name="T43" fmla="*/ 0 h 32"/>
                <a:gd name="T44" fmla="*/ 32 w 32"/>
                <a:gd name="T45" fmla="*/ 32 h 3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2" h="32">
                  <a:moveTo>
                    <a:pt x="24" y="0"/>
                  </a:moveTo>
                  <a:lnTo>
                    <a:pt x="32" y="8"/>
                  </a:lnTo>
                  <a:lnTo>
                    <a:pt x="24" y="8"/>
                  </a:lnTo>
                  <a:lnTo>
                    <a:pt x="32" y="16"/>
                  </a:lnTo>
                  <a:lnTo>
                    <a:pt x="24" y="16"/>
                  </a:lnTo>
                  <a:lnTo>
                    <a:pt x="24" y="24"/>
                  </a:lnTo>
                  <a:lnTo>
                    <a:pt x="24" y="32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16" y="16"/>
                  </a:lnTo>
                  <a:lnTo>
                    <a:pt x="16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7" name="Freeform 16"/>
            <p:cNvSpPr>
              <a:spLocks/>
            </p:cNvSpPr>
            <p:nvPr/>
          </p:nvSpPr>
          <p:spPr bwMode="auto">
            <a:xfrm>
              <a:off x="3225" y="2055"/>
              <a:ext cx="23" cy="28"/>
            </a:xfrm>
            <a:custGeom>
              <a:avLst/>
              <a:gdLst>
                <a:gd name="T0" fmla="*/ 8 w 24"/>
                <a:gd name="T1" fmla="*/ 0 h 24"/>
                <a:gd name="T2" fmla="*/ 8 w 24"/>
                <a:gd name="T3" fmla="*/ 0 h 24"/>
                <a:gd name="T4" fmla="*/ 12 w 24"/>
                <a:gd name="T5" fmla="*/ 0 h 24"/>
                <a:gd name="T6" fmla="*/ 12 w 24"/>
                <a:gd name="T7" fmla="*/ 0 h 24"/>
                <a:gd name="T8" fmla="*/ 12 w 24"/>
                <a:gd name="T9" fmla="*/ 2282 h 24"/>
                <a:gd name="T10" fmla="*/ 8 w 24"/>
                <a:gd name="T11" fmla="*/ 7327 h 24"/>
                <a:gd name="T12" fmla="*/ 0 w 24"/>
                <a:gd name="T13" fmla="*/ 4906 h 24"/>
                <a:gd name="T14" fmla="*/ 8 w 24"/>
                <a:gd name="T15" fmla="*/ 0 h 2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"/>
                <a:gd name="T25" fmla="*/ 0 h 24"/>
                <a:gd name="T26" fmla="*/ 24 w 24"/>
                <a:gd name="T27" fmla="*/ 24 h 2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" h="24">
                  <a:moveTo>
                    <a:pt x="8" y="0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8" y="24"/>
                  </a:lnTo>
                  <a:lnTo>
                    <a:pt x="0" y="16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8" name="Freeform 17"/>
            <p:cNvSpPr>
              <a:spLocks/>
            </p:cNvSpPr>
            <p:nvPr/>
          </p:nvSpPr>
          <p:spPr bwMode="auto">
            <a:xfrm>
              <a:off x="3186" y="2037"/>
              <a:ext cx="23" cy="18"/>
            </a:xfrm>
            <a:custGeom>
              <a:avLst/>
              <a:gdLst>
                <a:gd name="T0" fmla="*/ 12 w 24"/>
                <a:gd name="T1" fmla="*/ 0 h 16"/>
                <a:gd name="T2" fmla="*/ 8 w 24"/>
                <a:gd name="T3" fmla="*/ 0 h 16"/>
                <a:gd name="T4" fmla="*/ 0 w 24"/>
                <a:gd name="T5" fmla="*/ 579 h 16"/>
                <a:gd name="T6" fmla="*/ 0 w 24"/>
                <a:gd name="T7" fmla="*/ 1174 h 16"/>
                <a:gd name="T8" fmla="*/ 8 w 24"/>
                <a:gd name="T9" fmla="*/ 1174 h 16"/>
                <a:gd name="T10" fmla="*/ 8 w 24"/>
                <a:gd name="T11" fmla="*/ 1174 h 16"/>
                <a:gd name="T12" fmla="*/ 12 w 24"/>
                <a:gd name="T13" fmla="*/ 1174 h 16"/>
                <a:gd name="T14" fmla="*/ 12 w 24"/>
                <a:gd name="T15" fmla="*/ 579 h 16"/>
                <a:gd name="T16" fmla="*/ 12 w 24"/>
                <a:gd name="T17" fmla="*/ 0 h 1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4"/>
                <a:gd name="T28" fmla="*/ 0 h 16"/>
                <a:gd name="T29" fmla="*/ 24 w 24"/>
                <a:gd name="T30" fmla="*/ 16 h 1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4" h="16">
                  <a:moveTo>
                    <a:pt x="24" y="0"/>
                  </a:move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8" y="16"/>
                  </a:lnTo>
                  <a:lnTo>
                    <a:pt x="16" y="16"/>
                  </a:lnTo>
                  <a:lnTo>
                    <a:pt x="24" y="8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9" name="Freeform 18"/>
            <p:cNvSpPr>
              <a:spLocks/>
            </p:cNvSpPr>
            <p:nvPr/>
          </p:nvSpPr>
          <p:spPr bwMode="auto">
            <a:xfrm>
              <a:off x="3217" y="2074"/>
              <a:ext cx="16" cy="55"/>
            </a:xfrm>
            <a:custGeom>
              <a:avLst/>
              <a:gdLst>
                <a:gd name="T0" fmla="*/ 16 w 16"/>
                <a:gd name="T1" fmla="*/ 1123 h 48"/>
                <a:gd name="T2" fmla="*/ 8 w 16"/>
                <a:gd name="T3" fmla="*/ 0 h 48"/>
                <a:gd name="T4" fmla="*/ 0 w 16"/>
                <a:gd name="T5" fmla="*/ 3745 h 48"/>
                <a:gd name="T6" fmla="*/ 0 w 16"/>
                <a:gd name="T7" fmla="*/ 4917 h 48"/>
                <a:gd name="T8" fmla="*/ 0 w 16"/>
                <a:gd name="T9" fmla="*/ 6182 h 48"/>
                <a:gd name="T10" fmla="*/ 8 w 16"/>
                <a:gd name="T11" fmla="*/ 7397 h 48"/>
                <a:gd name="T12" fmla="*/ 8 w 16"/>
                <a:gd name="T13" fmla="*/ 6182 h 48"/>
                <a:gd name="T14" fmla="*/ 8 w 16"/>
                <a:gd name="T15" fmla="*/ 4917 h 48"/>
                <a:gd name="T16" fmla="*/ 8 w 16"/>
                <a:gd name="T17" fmla="*/ 3745 h 48"/>
                <a:gd name="T18" fmla="*/ 8 w 16"/>
                <a:gd name="T19" fmla="*/ 1123 h 48"/>
                <a:gd name="T20" fmla="*/ 16 w 16"/>
                <a:gd name="T21" fmla="*/ 1123 h 4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6"/>
                <a:gd name="T34" fmla="*/ 0 h 48"/>
                <a:gd name="T35" fmla="*/ 16 w 16"/>
                <a:gd name="T36" fmla="*/ 48 h 4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6" h="48">
                  <a:moveTo>
                    <a:pt x="16" y="8"/>
                  </a:moveTo>
                  <a:lnTo>
                    <a:pt x="8" y="0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8" y="40"/>
                  </a:lnTo>
                  <a:lnTo>
                    <a:pt x="8" y="32"/>
                  </a:lnTo>
                  <a:lnTo>
                    <a:pt x="8" y="24"/>
                  </a:lnTo>
                  <a:lnTo>
                    <a:pt x="8" y="8"/>
                  </a:lnTo>
                  <a:lnTo>
                    <a:pt x="16" y="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30" name="Freeform 19"/>
            <p:cNvSpPr>
              <a:spLocks/>
            </p:cNvSpPr>
            <p:nvPr/>
          </p:nvSpPr>
          <p:spPr bwMode="auto">
            <a:xfrm>
              <a:off x="2863" y="1891"/>
              <a:ext cx="24" cy="27"/>
            </a:xfrm>
            <a:custGeom>
              <a:avLst/>
              <a:gdLst>
                <a:gd name="T0" fmla="*/ 16 w 24"/>
                <a:gd name="T1" fmla="*/ 0 h 24"/>
                <a:gd name="T2" fmla="*/ 0 w 24"/>
                <a:gd name="T3" fmla="*/ 1257 h 24"/>
                <a:gd name="T4" fmla="*/ 8 w 24"/>
                <a:gd name="T5" fmla="*/ 1257 h 24"/>
                <a:gd name="T6" fmla="*/ 8 w 24"/>
                <a:gd name="T7" fmla="*/ 1880 h 24"/>
                <a:gd name="T8" fmla="*/ 24 w 24"/>
                <a:gd name="T9" fmla="*/ 1880 h 24"/>
                <a:gd name="T10" fmla="*/ 24 w 24"/>
                <a:gd name="T11" fmla="*/ 620 h 24"/>
                <a:gd name="T12" fmla="*/ 24 w 24"/>
                <a:gd name="T13" fmla="*/ 0 h 24"/>
                <a:gd name="T14" fmla="*/ 16 w 24"/>
                <a:gd name="T15" fmla="*/ 0 h 2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"/>
                <a:gd name="T25" fmla="*/ 0 h 24"/>
                <a:gd name="T26" fmla="*/ 24 w 24"/>
                <a:gd name="T27" fmla="*/ 24 h 2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" h="24">
                  <a:moveTo>
                    <a:pt x="16" y="0"/>
                  </a:moveTo>
                  <a:lnTo>
                    <a:pt x="0" y="16"/>
                  </a:lnTo>
                  <a:lnTo>
                    <a:pt x="8" y="16"/>
                  </a:lnTo>
                  <a:lnTo>
                    <a:pt x="8" y="24"/>
                  </a:lnTo>
                  <a:lnTo>
                    <a:pt x="24" y="24"/>
                  </a:lnTo>
                  <a:lnTo>
                    <a:pt x="24" y="8"/>
                  </a:lnTo>
                  <a:lnTo>
                    <a:pt x="24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31" name="Freeform 20"/>
            <p:cNvSpPr>
              <a:spLocks/>
            </p:cNvSpPr>
            <p:nvPr/>
          </p:nvSpPr>
          <p:spPr bwMode="auto">
            <a:xfrm>
              <a:off x="2463" y="2448"/>
              <a:ext cx="55" cy="18"/>
            </a:xfrm>
            <a:custGeom>
              <a:avLst/>
              <a:gdLst>
                <a:gd name="T0" fmla="*/ 28 w 56"/>
                <a:gd name="T1" fmla="*/ 0 h 16"/>
                <a:gd name="T2" fmla="*/ 28 w 56"/>
                <a:gd name="T3" fmla="*/ 0 h 16"/>
                <a:gd name="T4" fmla="*/ 28 w 56"/>
                <a:gd name="T5" fmla="*/ 579 h 16"/>
                <a:gd name="T6" fmla="*/ 28 w 56"/>
                <a:gd name="T7" fmla="*/ 1174 h 16"/>
                <a:gd name="T8" fmla="*/ 0 w 56"/>
                <a:gd name="T9" fmla="*/ 0 h 16"/>
                <a:gd name="T10" fmla="*/ 28 w 56"/>
                <a:gd name="T11" fmla="*/ 0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6"/>
                <a:gd name="T19" fmla="*/ 0 h 16"/>
                <a:gd name="T20" fmla="*/ 56 w 56"/>
                <a:gd name="T21" fmla="*/ 16 h 1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6" h="16">
                  <a:moveTo>
                    <a:pt x="56" y="0"/>
                  </a:moveTo>
                  <a:lnTo>
                    <a:pt x="56" y="0"/>
                  </a:lnTo>
                  <a:lnTo>
                    <a:pt x="32" y="8"/>
                  </a:lnTo>
                  <a:lnTo>
                    <a:pt x="32" y="16"/>
                  </a:lnTo>
                  <a:lnTo>
                    <a:pt x="0" y="0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32" name="Rectangle 21"/>
            <p:cNvSpPr>
              <a:spLocks noChangeArrowheads="1"/>
            </p:cNvSpPr>
            <p:nvPr/>
          </p:nvSpPr>
          <p:spPr bwMode="auto">
            <a:xfrm>
              <a:off x="1850" y="2202"/>
              <a:ext cx="8" cy="0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78885" tIns="40074" rIns="80147" bIns="40074"/>
            <a:lstStyle/>
            <a:p>
              <a:pPr algn="ctr" defTabSz="80168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33" name="Freeform 22"/>
            <p:cNvSpPr>
              <a:spLocks/>
            </p:cNvSpPr>
            <p:nvPr/>
          </p:nvSpPr>
          <p:spPr bwMode="auto">
            <a:xfrm>
              <a:off x="1944" y="3562"/>
              <a:ext cx="16" cy="28"/>
            </a:xfrm>
            <a:custGeom>
              <a:avLst/>
              <a:gdLst>
                <a:gd name="T0" fmla="*/ 8 w 16"/>
                <a:gd name="T1" fmla="*/ 2282 h 24"/>
                <a:gd name="T2" fmla="*/ 16 w 16"/>
                <a:gd name="T3" fmla="*/ 0 h 24"/>
                <a:gd name="T4" fmla="*/ 8 w 16"/>
                <a:gd name="T5" fmla="*/ 0 h 24"/>
                <a:gd name="T6" fmla="*/ 0 w 16"/>
                <a:gd name="T7" fmla="*/ 4906 h 24"/>
                <a:gd name="T8" fmla="*/ 8 w 16"/>
                <a:gd name="T9" fmla="*/ 7327 h 24"/>
                <a:gd name="T10" fmla="*/ 8 w 16"/>
                <a:gd name="T11" fmla="*/ 7327 h 24"/>
                <a:gd name="T12" fmla="*/ 8 w 16"/>
                <a:gd name="T13" fmla="*/ 4906 h 24"/>
                <a:gd name="T14" fmla="*/ 8 w 16"/>
                <a:gd name="T15" fmla="*/ 2282 h 2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6"/>
                <a:gd name="T25" fmla="*/ 0 h 24"/>
                <a:gd name="T26" fmla="*/ 16 w 16"/>
                <a:gd name="T27" fmla="*/ 24 h 2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6" h="24">
                  <a:moveTo>
                    <a:pt x="8" y="8"/>
                  </a:moveTo>
                  <a:lnTo>
                    <a:pt x="16" y="0"/>
                  </a:lnTo>
                  <a:lnTo>
                    <a:pt x="8" y="0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8" y="16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34" name="Freeform 23"/>
            <p:cNvSpPr>
              <a:spLocks/>
            </p:cNvSpPr>
            <p:nvPr/>
          </p:nvSpPr>
          <p:spPr bwMode="auto">
            <a:xfrm>
              <a:off x="1952" y="3572"/>
              <a:ext cx="23" cy="18"/>
            </a:xfrm>
            <a:custGeom>
              <a:avLst/>
              <a:gdLst>
                <a:gd name="T0" fmla="*/ 12 w 24"/>
                <a:gd name="T1" fmla="*/ 0 h 16"/>
                <a:gd name="T2" fmla="*/ 8 w 24"/>
                <a:gd name="T3" fmla="*/ 0 h 16"/>
                <a:gd name="T4" fmla="*/ 0 w 24"/>
                <a:gd name="T5" fmla="*/ 579 h 16"/>
                <a:gd name="T6" fmla="*/ 0 w 24"/>
                <a:gd name="T7" fmla="*/ 1174 h 16"/>
                <a:gd name="T8" fmla="*/ 8 w 24"/>
                <a:gd name="T9" fmla="*/ 579 h 16"/>
                <a:gd name="T10" fmla="*/ 8 w 24"/>
                <a:gd name="T11" fmla="*/ 579 h 16"/>
                <a:gd name="T12" fmla="*/ 12 w 24"/>
                <a:gd name="T13" fmla="*/ 579 h 16"/>
                <a:gd name="T14" fmla="*/ 12 w 24"/>
                <a:gd name="T15" fmla="*/ 579 h 16"/>
                <a:gd name="T16" fmla="*/ 12 w 24"/>
                <a:gd name="T17" fmla="*/ 0 h 1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4"/>
                <a:gd name="T28" fmla="*/ 0 h 16"/>
                <a:gd name="T29" fmla="*/ 24 w 24"/>
                <a:gd name="T30" fmla="*/ 16 h 1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4" h="16">
                  <a:moveTo>
                    <a:pt x="16" y="0"/>
                  </a:moveTo>
                  <a:lnTo>
                    <a:pt x="8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8" y="8"/>
                  </a:lnTo>
                  <a:lnTo>
                    <a:pt x="16" y="8"/>
                  </a:lnTo>
                  <a:lnTo>
                    <a:pt x="24" y="8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35" name="Freeform 24"/>
            <p:cNvSpPr>
              <a:spLocks/>
            </p:cNvSpPr>
            <p:nvPr/>
          </p:nvSpPr>
          <p:spPr bwMode="auto">
            <a:xfrm>
              <a:off x="1795" y="3526"/>
              <a:ext cx="8" cy="18"/>
            </a:xfrm>
            <a:custGeom>
              <a:avLst/>
              <a:gdLst>
                <a:gd name="T0" fmla="*/ 8 w 8"/>
                <a:gd name="T1" fmla="*/ 0 h 16"/>
                <a:gd name="T2" fmla="*/ 0 w 8"/>
                <a:gd name="T3" fmla="*/ 0 h 16"/>
                <a:gd name="T4" fmla="*/ 0 w 8"/>
                <a:gd name="T5" fmla="*/ 1174 h 16"/>
                <a:gd name="T6" fmla="*/ 8 w 8"/>
                <a:gd name="T7" fmla="*/ 1174 h 16"/>
                <a:gd name="T8" fmla="*/ 8 w 8"/>
                <a:gd name="T9" fmla="*/ 579 h 16"/>
                <a:gd name="T10" fmla="*/ 8 w 8"/>
                <a:gd name="T11" fmla="*/ 0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16"/>
                <a:gd name="T20" fmla="*/ 8 w 8"/>
                <a:gd name="T21" fmla="*/ 16 h 1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16">
                  <a:moveTo>
                    <a:pt x="8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8" y="16"/>
                  </a:lnTo>
                  <a:lnTo>
                    <a:pt x="8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36" name="Freeform 25"/>
            <p:cNvSpPr>
              <a:spLocks/>
            </p:cNvSpPr>
            <p:nvPr/>
          </p:nvSpPr>
          <p:spPr bwMode="auto">
            <a:xfrm>
              <a:off x="1810" y="3590"/>
              <a:ext cx="8" cy="9"/>
            </a:xfrm>
            <a:custGeom>
              <a:avLst/>
              <a:gdLst>
                <a:gd name="T0" fmla="*/ 0 w 8"/>
                <a:gd name="T1" fmla="*/ 0 h 8"/>
                <a:gd name="T2" fmla="*/ 0 w 8"/>
                <a:gd name="T3" fmla="*/ 0 h 8"/>
                <a:gd name="T4" fmla="*/ 0 w 8"/>
                <a:gd name="T5" fmla="*/ 0 h 8"/>
                <a:gd name="T6" fmla="*/ 0 w 8"/>
                <a:gd name="T7" fmla="*/ 579 h 8"/>
                <a:gd name="T8" fmla="*/ 8 w 8"/>
                <a:gd name="T9" fmla="*/ 0 h 8"/>
                <a:gd name="T10" fmla="*/ 0 w 8"/>
                <a:gd name="T11" fmla="*/ 0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8"/>
                <a:gd name="T20" fmla="*/ 8 w 8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8">
                  <a:moveTo>
                    <a:pt x="0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37" name="Freeform 26"/>
            <p:cNvSpPr>
              <a:spLocks/>
            </p:cNvSpPr>
            <p:nvPr/>
          </p:nvSpPr>
          <p:spPr bwMode="auto">
            <a:xfrm>
              <a:off x="1810" y="3590"/>
              <a:ext cx="8" cy="9"/>
            </a:xfrm>
            <a:custGeom>
              <a:avLst/>
              <a:gdLst>
                <a:gd name="T0" fmla="*/ 0 w 8"/>
                <a:gd name="T1" fmla="*/ 0 h 8"/>
                <a:gd name="T2" fmla="*/ 0 w 8"/>
                <a:gd name="T3" fmla="*/ 0 h 8"/>
                <a:gd name="T4" fmla="*/ 0 w 8"/>
                <a:gd name="T5" fmla="*/ 0 h 8"/>
                <a:gd name="T6" fmla="*/ 0 w 8"/>
                <a:gd name="T7" fmla="*/ 579 h 8"/>
                <a:gd name="T8" fmla="*/ 8 w 8"/>
                <a:gd name="T9" fmla="*/ 0 h 8"/>
                <a:gd name="T10" fmla="*/ 0 w 8"/>
                <a:gd name="T11" fmla="*/ 0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8"/>
                <a:gd name="T20" fmla="*/ 8 w 8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8">
                  <a:moveTo>
                    <a:pt x="0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38" name="Freeform 27"/>
            <p:cNvSpPr>
              <a:spLocks/>
            </p:cNvSpPr>
            <p:nvPr/>
          </p:nvSpPr>
          <p:spPr bwMode="auto">
            <a:xfrm>
              <a:off x="1834" y="3617"/>
              <a:ext cx="8" cy="9"/>
            </a:xfrm>
            <a:custGeom>
              <a:avLst/>
              <a:gdLst>
                <a:gd name="T0" fmla="*/ 0 w 8"/>
                <a:gd name="T1" fmla="*/ 579 h 8"/>
                <a:gd name="T2" fmla="*/ 0 w 8"/>
                <a:gd name="T3" fmla="*/ 0 h 8"/>
                <a:gd name="T4" fmla="*/ 0 w 8"/>
                <a:gd name="T5" fmla="*/ 579 h 8"/>
                <a:gd name="T6" fmla="*/ 0 w 8"/>
                <a:gd name="T7" fmla="*/ 579 h 8"/>
                <a:gd name="T8" fmla="*/ 8 w 8"/>
                <a:gd name="T9" fmla="*/ 579 h 8"/>
                <a:gd name="T10" fmla="*/ 8 w 8"/>
                <a:gd name="T11" fmla="*/ 579 h 8"/>
                <a:gd name="T12" fmla="*/ 0 w 8"/>
                <a:gd name="T13" fmla="*/ 579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8"/>
                <a:gd name="T23" fmla="*/ 8 w 8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8">
                  <a:moveTo>
                    <a:pt x="0" y="8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8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39" name="Freeform 28"/>
            <p:cNvSpPr>
              <a:spLocks/>
            </p:cNvSpPr>
            <p:nvPr/>
          </p:nvSpPr>
          <p:spPr bwMode="auto">
            <a:xfrm>
              <a:off x="1834" y="3617"/>
              <a:ext cx="8" cy="9"/>
            </a:xfrm>
            <a:custGeom>
              <a:avLst/>
              <a:gdLst>
                <a:gd name="T0" fmla="*/ 0 w 8"/>
                <a:gd name="T1" fmla="*/ 579 h 8"/>
                <a:gd name="T2" fmla="*/ 0 w 8"/>
                <a:gd name="T3" fmla="*/ 0 h 8"/>
                <a:gd name="T4" fmla="*/ 0 w 8"/>
                <a:gd name="T5" fmla="*/ 579 h 8"/>
                <a:gd name="T6" fmla="*/ 0 w 8"/>
                <a:gd name="T7" fmla="*/ 579 h 8"/>
                <a:gd name="T8" fmla="*/ 8 w 8"/>
                <a:gd name="T9" fmla="*/ 579 h 8"/>
                <a:gd name="T10" fmla="*/ 8 w 8"/>
                <a:gd name="T11" fmla="*/ 579 h 8"/>
                <a:gd name="T12" fmla="*/ 0 w 8"/>
                <a:gd name="T13" fmla="*/ 579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8"/>
                <a:gd name="T23" fmla="*/ 8 w 8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8">
                  <a:moveTo>
                    <a:pt x="0" y="8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8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40" name="Freeform 29"/>
            <p:cNvSpPr>
              <a:spLocks/>
            </p:cNvSpPr>
            <p:nvPr/>
          </p:nvSpPr>
          <p:spPr bwMode="auto">
            <a:xfrm>
              <a:off x="2219" y="2786"/>
              <a:ext cx="8" cy="9"/>
            </a:xfrm>
            <a:custGeom>
              <a:avLst/>
              <a:gdLst>
                <a:gd name="T0" fmla="*/ 0 w 8"/>
                <a:gd name="T1" fmla="*/ 0 h 8"/>
                <a:gd name="T2" fmla="*/ 0 w 8"/>
                <a:gd name="T3" fmla="*/ 579 h 8"/>
                <a:gd name="T4" fmla="*/ 8 w 8"/>
                <a:gd name="T5" fmla="*/ 0 h 8"/>
                <a:gd name="T6" fmla="*/ 0 w 8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"/>
                <a:gd name="T13" fmla="*/ 0 h 8"/>
                <a:gd name="T14" fmla="*/ 8 w 8"/>
                <a:gd name="T15" fmla="*/ 8 h 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" h="8">
                  <a:moveTo>
                    <a:pt x="0" y="0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41" name="Freeform 30"/>
            <p:cNvSpPr>
              <a:spLocks/>
            </p:cNvSpPr>
            <p:nvPr/>
          </p:nvSpPr>
          <p:spPr bwMode="auto">
            <a:xfrm>
              <a:off x="2219" y="2786"/>
              <a:ext cx="8" cy="9"/>
            </a:xfrm>
            <a:custGeom>
              <a:avLst/>
              <a:gdLst>
                <a:gd name="T0" fmla="*/ 0 w 8"/>
                <a:gd name="T1" fmla="*/ 0 h 8"/>
                <a:gd name="T2" fmla="*/ 0 w 8"/>
                <a:gd name="T3" fmla="*/ 579 h 8"/>
                <a:gd name="T4" fmla="*/ 8 w 8"/>
                <a:gd name="T5" fmla="*/ 0 h 8"/>
                <a:gd name="T6" fmla="*/ 0 w 8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"/>
                <a:gd name="T13" fmla="*/ 0 h 8"/>
                <a:gd name="T14" fmla="*/ 8 w 8"/>
                <a:gd name="T15" fmla="*/ 8 h 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" h="8">
                  <a:moveTo>
                    <a:pt x="0" y="0"/>
                  </a:moveTo>
                  <a:lnTo>
                    <a:pt x="0" y="8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42" name="Freeform 31"/>
            <p:cNvSpPr>
              <a:spLocks/>
            </p:cNvSpPr>
            <p:nvPr/>
          </p:nvSpPr>
          <p:spPr bwMode="auto">
            <a:xfrm>
              <a:off x="2235" y="2777"/>
              <a:ext cx="15" cy="9"/>
            </a:xfrm>
            <a:custGeom>
              <a:avLst/>
              <a:gdLst>
                <a:gd name="T0" fmla="*/ 0 w 16"/>
                <a:gd name="T1" fmla="*/ 0 h 8"/>
                <a:gd name="T2" fmla="*/ 0 w 16"/>
                <a:gd name="T3" fmla="*/ 0 h 8"/>
                <a:gd name="T4" fmla="*/ 0 w 16"/>
                <a:gd name="T5" fmla="*/ 579 h 8"/>
                <a:gd name="T6" fmla="*/ 8 w 16"/>
                <a:gd name="T7" fmla="*/ 579 h 8"/>
                <a:gd name="T8" fmla="*/ 8 w 16"/>
                <a:gd name="T9" fmla="*/ 0 h 8"/>
                <a:gd name="T10" fmla="*/ 8 w 16"/>
                <a:gd name="T11" fmla="*/ 0 h 8"/>
                <a:gd name="T12" fmla="*/ 8 w 16"/>
                <a:gd name="T13" fmla="*/ 0 h 8"/>
                <a:gd name="T14" fmla="*/ 0 w 16"/>
                <a:gd name="T15" fmla="*/ 0 h 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6"/>
                <a:gd name="T25" fmla="*/ 0 h 8"/>
                <a:gd name="T26" fmla="*/ 16 w 16"/>
                <a:gd name="T27" fmla="*/ 8 h 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6" h="8">
                  <a:moveTo>
                    <a:pt x="0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8" y="8"/>
                  </a:lnTo>
                  <a:lnTo>
                    <a:pt x="8" y="0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43" name="Freeform 32"/>
            <p:cNvSpPr>
              <a:spLocks/>
            </p:cNvSpPr>
            <p:nvPr/>
          </p:nvSpPr>
          <p:spPr bwMode="auto">
            <a:xfrm>
              <a:off x="2235" y="2777"/>
              <a:ext cx="15" cy="9"/>
            </a:xfrm>
            <a:custGeom>
              <a:avLst/>
              <a:gdLst>
                <a:gd name="T0" fmla="*/ 0 w 16"/>
                <a:gd name="T1" fmla="*/ 0 h 8"/>
                <a:gd name="T2" fmla="*/ 0 w 16"/>
                <a:gd name="T3" fmla="*/ 0 h 8"/>
                <a:gd name="T4" fmla="*/ 0 w 16"/>
                <a:gd name="T5" fmla="*/ 579 h 8"/>
                <a:gd name="T6" fmla="*/ 8 w 16"/>
                <a:gd name="T7" fmla="*/ 579 h 8"/>
                <a:gd name="T8" fmla="*/ 8 w 16"/>
                <a:gd name="T9" fmla="*/ 0 h 8"/>
                <a:gd name="T10" fmla="*/ 8 w 16"/>
                <a:gd name="T11" fmla="*/ 0 h 8"/>
                <a:gd name="T12" fmla="*/ 8 w 16"/>
                <a:gd name="T13" fmla="*/ 0 h 8"/>
                <a:gd name="T14" fmla="*/ 0 w 16"/>
                <a:gd name="T15" fmla="*/ 0 h 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6"/>
                <a:gd name="T25" fmla="*/ 0 h 8"/>
                <a:gd name="T26" fmla="*/ 16 w 16"/>
                <a:gd name="T27" fmla="*/ 8 h 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6" h="8">
                  <a:moveTo>
                    <a:pt x="0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8" y="8"/>
                  </a:lnTo>
                  <a:lnTo>
                    <a:pt x="8" y="0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44" name="Freeform 33"/>
            <p:cNvSpPr>
              <a:spLocks/>
            </p:cNvSpPr>
            <p:nvPr/>
          </p:nvSpPr>
          <p:spPr bwMode="auto">
            <a:xfrm>
              <a:off x="2054" y="2576"/>
              <a:ext cx="16" cy="9"/>
            </a:xfrm>
            <a:custGeom>
              <a:avLst/>
              <a:gdLst>
                <a:gd name="T0" fmla="*/ 8 w 16"/>
                <a:gd name="T1" fmla="*/ 0 h 8"/>
                <a:gd name="T2" fmla="*/ 0 w 16"/>
                <a:gd name="T3" fmla="*/ 0 h 8"/>
                <a:gd name="T4" fmla="*/ 0 w 16"/>
                <a:gd name="T5" fmla="*/ 579 h 8"/>
                <a:gd name="T6" fmla="*/ 8 w 16"/>
                <a:gd name="T7" fmla="*/ 579 h 8"/>
                <a:gd name="T8" fmla="*/ 16 w 16"/>
                <a:gd name="T9" fmla="*/ 579 h 8"/>
                <a:gd name="T10" fmla="*/ 16 w 16"/>
                <a:gd name="T11" fmla="*/ 0 h 8"/>
                <a:gd name="T12" fmla="*/ 8 w 16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"/>
                <a:gd name="T22" fmla="*/ 0 h 8"/>
                <a:gd name="T23" fmla="*/ 16 w 16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" h="8">
                  <a:moveTo>
                    <a:pt x="8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8" y="8"/>
                  </a:lnTo>
                  <a:lnTo>
                    <a:pt x="16" y="8"/>
                  </a:lnTo>
                  <a:lnTo>
                    <a:pt x="16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45" name="Freeform 34"/>
            <p:cNvSpPr>
              <a:spLocks/>
            </p:cNvSpPr>
            <p:nvPr/>
          </p:nvSpPr>
          <p:spPr bwMode="auto">
            <a:xfrm>
              <a:off x="1755" y="2530"/>
              <a:ext cx="197" cy="274"/>
            </a:xfrm>
            <a:custGeom>
              <a:avLst/>
              <a:gdLst>
                <a:gd name="T0" fmla="*/ 32 w 200"/>
                <a:gd name="T1" fmla="*/ 17238 h 240"/>
                <a:gd name="T2" fmla="*/ 0 w 200"/>
                <a:gd name="T3" fmla="*/ 19178 h 240"/>
                <a:gd name="T4" fmla="*/ 24 w 200"/>
                <a:gd name="T5" fmla="*/ 22559 h 240"/>
                <a:gd name="T6" fmla="*/ 24 w 200"/>
                <a:gd name="T7" fmla="*/ 22559 h 240"/>
                <a:gd name="T8" fmla="*/ 33 w 200"/>
                <a:gd name="T9" fmla="*/ 23627 h 240"/>
                <a:gd name="T10" fmla="*/ 33 w 200"/>
                <a:gd name="T11" fmla="*/ 23627 h 240"/>
                <a:gd name="T12" fmla="*/ 43 w 200"/>
                <a:gd name="T13" fmla="*/ 26931 h 240"/>
                <a:gd name="T14" fmla="*/ 69 w 200"/>
                <a:gd name="T15" fmla="*/ 27951 h 240"/>
                <a:gd name="T16" fmla="*/ 77 w 200"/>
                <a:gd name="T17" fmla="*/ 29199 h 240"/>
                <a:gd name="T18" fmla="*/ 77 w 200"/>
                <a:gd name="T19" fmla="*/ 32286 h 240"/>
                <a:gd name="T20" fmla="*/ 81 w 200"/>
                <a:gd name="T21" fmla="*/ 32286 h 240"/>
                <a:gd name="T22" fmla="*/ 89 w 200"/>
                <a:gd name="T23" fmla="*/ 26931 h 240"/>
                <a:gd name="T24" fmla="*/ 89 w 200"/>
                <a:gd name="T25" fmla="*/ 25755 h 240"/>
                <a:gd name="T26" fmla="*/ 89 w 200"/>
                <a:gd name="T27" fmla="*/ 24771 h 240"/>
                <a:gd name="T28" fmla="*/ 93 w 200"/>
                <a:gd name="T29" fmla="*/ 22559 h 240"/>
                <a:gd name="T30" fmla="*/ 89 w 200"/>
                <a:gd name="T31" fmla="*/ 22559 h 240"/>
                <a:gd name="T32" fmla="*/ 89 w 200"/>
                <a:gd name="T33" fmla="*/ 22559 h 240"/>
                <a:gd name="T34" fmla="*/ 93 w 200"/>
                <a:gd name="T35" fmla="*/ 22559 h 240"/>
                <a:gd name="T36" fmla="*/ 99 w 200"/>
                <a:gd name="T37" fmla="*/ 22559 h 240"/>
                <a:gd name="T38" fmla="*/ 104 w 200"/>
                <a:gd name="T39" fmla="*/ 22559 h 240"/>
                <a:gd name="T40" fmla="*/ 109 w 200"/>
                <a:gd name="T41" fmla="*/ 24771 h 240"/>
                <a:gd name="T42" fmla="*/ 114 w 200"/>
                <a:gd name="T43" fmla="*/ 24771 h 240"/>
                <a:gd name="T44" fmla="*/ 114 w 200"/>
                <a:gd name="T45" fmla="*/ 23627 h 240"/>
                <a:gd name="T46" fmla="*/ 114 w 200"/>
                <a:gd name="T47" fmla="*/ 22559 h 240"/>
                <a:gd name="T48" fmla="*/ 104 w 200"/>
                <a:gd name="T49" fmla="*/ 19178 h 240"/>
                <a:gd name="T50" fmla="*/ 109 w 200"/>
                <a:gd name="T51" fmla="*/ 17238 h 240"/>
                <a:gd name="T52" fmla="*/ 109 w 200"/>
                <a:gd name="T53" fmla="*/ 17238 h 240"/>
                <a:gd name="T54" fmla="*/ 114 w 200"/>
                <a:gd name="T55" fmla="*/ 14098 h 240"/>
                <a:gd name="T56" fmla="*/ 96 w 200"/>
                <a:gd name="T57" fmla="*/ 14098 h 240"/>
                <a:gd name="T58" fmla="*/ 77 w 200"/>
                <a:gd name="T59" fmla="*/ 10817 h 240"/>
                <a:gd name="T60" fmla="*/ 69 w 200"/>
                <a:gd name="T61" fmla="*/ 7511 h 240"/>
                <a:gd name="T62" fmla="*/ 65 w 200"/>
                <a:gd name="T63" fmla="*/ 8575 h 240"/>
                <a:gd name="T64" fmla="*/ 73 w 200"/>
                <a:gd name="T65" fmla="*/ 5577 h 240"/>
                <a:gd name="T66" fmla="*/ 69 w 200"/>
                <a:gd name="T67" fmla="*/ 4373 h 240"/>
                <a:gd name="T68" fmla="*/ 77 w 200"/>
                <a:gd name="T69" fmla="*/ 3283 h 240"/>
                <a:gd name="T70" fmla="*/ 81 w 200"/>
                <a:gd name="T71" fmla="*/ 1029 h 240"/>
                <a:gd name="T72" fmla="*/ 77 w 200"/>
                <a:gd name="T73" fmla="*/ 0 h 240"/>
                <a:gd name="T74" fmla="*/ 73 w 200"/>
                <a:gd name="T75" fmla="*/ 1029 h 240"/>
                <a:gd name="T76" fmla="*/ 35 w 200"/>
                <a:gd name="T77" fmla="*/ 2206 h 240"/>
                <a:gd name="T78" fmla="*/ 33 w 200"/>
                <a:gd name="T79" fmla="*/ 4373 h 240"/>
                <a:gd name="T80" fmla="*/ 33 w 200"/>
                <a:gd name="T81" fmla="*/ 7511 h 240"/>
                <a:gd name="T82" fmla="*/ 33 w 200"/>
                <a:gd name="T83" fmla="*/ 7511 h 240"/>
                <a:gd name="T84" fmla="*/ 32 w 200"/>
                <a:gd name="T85" fmla="*/ 9685 h 240"/>
                <a:gd name="T86" fmla="*/ 33 w 200"/>
                <a:gd name="T87" fmla="*/ 14098 h 240"/>
                <a:gd name="T88" fmla="*/ 24 w 200"/>
                <a:gd name="T89" fmla="*/ 14098 h 240"/>
                <a:gd name="T90" fmla="*/ 32 w 200"/>
                <a:gd name="T91" fmla="*/ 17238 h 24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200"/>
                <a:gd name="T139" fmla="*/ 0 h 240"/>
                <a:gd name="T140" fmla="*/ 200 w 200"/>
                <a:gd name="T141" fmla="*/ 240 h 240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200" h="240">
                  <a:moveTo>
                    <a:pt x="32" y="128"/>
                  </a:moveTo>
                  <a:lnTo>
                    <a:pt x="0" y="144"/>
                  </a:lnTo>
                  <a:lnTo>
                    <a:pt x="24" y="168"/>
                  </a:lnTo>
                  <a:lnTo>
                    <a:pt x="56" y="176"/>
                  </a:lnTo>
                  <a:lnTo>
                    <a:pt x="64" y="176"/>
                  </a:lnTo>
                  <a:lnTo>
                    <a:pt x="80" y="200"/>
                  </a:lnTo>
                  <a:lnTo>
                    <a:pt x="112" y="208"/>
                  </a:lnTo>
                  <a:lnTo>
                    <a:pt x="128" y="216"/>
                  </a:lnTo>
                  <a:lnTo>
                    <a:pt x="128" y="240"/>
                  </a:lnTo>
                  <a:lnTo>
                    <a:pt x="136" y="240"/>
                  </a:lnTo>
                  <a:lnTo>
                    <a:pt x="152" y="200"/>
                  </a:lnTo>
                  <a:lnTo>
                    <a:pt x="152" y="192"/>
                  </a:lnTo>
                  <a:lnTo>
                    <a:pt x="152" y="184"/>
                  </a:lnTo>
                  <a:lnTo>
                    <a:pt x="160" y="168"/>
                  </a:lnTo>
                  <a:lnTo>
                    <a:pt x="152" y="168"/>
                  </a:lnTo>
                  <a:lnTo>
                    <a:pt x="160" y="168"/>
                  </a:lnTo>
                  <a:lnTo>
                    <a:pt x="176" y="168"/>
                  </a:lnTo>
                  <a:lnTo>
                    <a:pt x="184" y="168"/>
                  </a:lnTo>
                  <a:lnTo>
                    <a:pt x="192" y="184"/>
                  </a:lnTo>
                  <a:lnTo>
                    <a:pt x="200" y="184"/>
                  </a:lnTo>
                  <a:lnTo>
                    <a:pt x="200" y="176"/>
                  </a:lnTo>
                  <a:lnTo>
                    <a:pt x="200" y="168"/>
                  </a:lnTo>
                  <a:lnTo>
                    <a:pt x="184" y="144"/>
                  </a:lnTo>
                  <a:lnTo>
                    <a:pt x="192" y="128"/>
                  </a:lnTo>
                  <a:lnTo>
                    <a:pt x="200" y="104"/>
                  </a:lnTo>
                  <a:lnTo>
                    <a:pt x="168" y="104"/>
                  </a:lnTo>
                  <a:lnTo>
                    <a:pt x="128" y="80"/>
                  </a:lnTo>
                  <a:lnTo>
                    <a:pt x="112" y="56"/>
                  </a:lnTo>
                  <a:lnTo>
                    <a:pt x="104" y="64"/>
                  </a:lnTo>
                  <a:lnTo>
                    <a:pt x="120" y="40"/>
                  </a:lnTo>
                  <a:lnTo>
                    <a:pt x="112" y="32"/>
                  </a:lnTo>
                  <a:lnTo>
                    <a:pt x="128" y="24"/>
                  </a:lnTo>
                  <a:lnTo>
                    <a:pt x="136" y="8"/>
                  </a:lnTo>
                  <a:lnTo>
                    <a:pt x="128" y="0"/>
                  </a:lnTo>
                  <a:lnTo>
                    <a:pt x="120" y="8"/>
                  </a:lnTo>
                  <a:lnTo>
                    <a:pt x="72" y="16"/>
                  </a:lnTo>
                  <a:lnTo>
                    <a:pt x="64" y="32"/>
                  </a:lnTo>
                  <a:lnTo>
                    <a:pt x="56" y="56"/>
                  </a:lnTo>
                  <a:lnTo>
                    <a:pt x="40" y="56"/>
                  </a:lnTo>
                  <a:lnTo>
                    <a:pt x="32" y="72"/>
                  </a:lnTo>
                  <a:lnTo>
                    <a:pt x="40" y="104"/>
                  </a:lnTo>
                  <a:lnTo>
                    <a:pt x="24" y="104"/>
                  </a:lnTo>
                  <a:lnTo>
                    <a:pt x="32" y="12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46" name="Freeform 35"/>
            <p:cNvSpPr>
              <a:spLocks/>
            </p:cNvSpPr>
            <p:nvPr/>
          </p:nvSpPr>
          <p:spPr bwMode="auto">
            <a:xfrm>
              <a:off x="1724" y="2695"/>
              <a:ext cx="86" cy="109"/>
            </a:xfrm>
            <a:custGeom>
              <a:avLst/>
              <a:gdLst>
                <a:gd name="T0" fmla="*/ 22 w 88"/>
                <a:gd name="T1" fmla="*/ 0 h 96"/>
                <a:gd name="T2" fmla="*/ 16 w 88"/>
                <a:gd name="T3" fmla="*/ 1788 h 96"/>
                <a:gd name="T4" fmla="*/ 0 w 88"/>
                <a:gd name="T5" fmla="*/ 5242 h 96"/>
                <a:gd name="T6" fmla="*/ 0 w 88"/>
                <a:gd name="T7" fmla="*/ 7027 h 96"/>
                <a:gd name="T8" fmla="*/ 8 w 88"/>
                <a:gd name="T9" fmla="*/ 7027 h 96"/>
                <a:gd name="T10" fmla="*/ 16 w 88"/>
                <a:gd name="T11" fmla="*/ 6189 h 96"/>
                <a:gd name="T12" fmla="*/ 16 w 88"/>
                <a:gd name="T13" fmla="*/ 6189 h 96"/>
                <a:gd name="T14" fmla="*/ 8 w 88"/>
                <a:gd name="T15" fmla="*/ 8776 h 96"/>
                <a:gd name="T16" fmla="*/ 22 w 88"/>
                <a:gd name="T17" fmla="*/ 10614 h 96"/>
                <a:gd name="T18" fmla="*/ 22 w 88"/>
                <a:gd name="T19" fmla="*/ 7941 h 96"/>
                <a:gd name="T20" fmla="*/ 22 w 88"/>
                <a:gd name="T21" fmla="*/ 7027 h 96"/>
                <a:gd name="T22" fmla="*/ 32 w 88"/>
                <a:gd name="T23" fmla="*/ 6189 h 96"/>
                <a:gd name="T24" fmla="*/ 40 w 88"/>
                <a:gd name="T25" fmla="*/ 3453 h 96"/>
                <a:gd name="T26" fmla="*/ 22 w 88"/>
                <a:gd name="T27" fmla="*/ 2631 h 96"/>
                <a:gd name="T28" fmla="*/ 22 w 88"/>
                <a:gd name="T29" fmla="*/ 2631 h 96"/>
                <a:gd name="T30" fmla="*/ 22 w 88"/>
                <a:gd name="T31" fmla="*/ 0 h 9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8"/>
                <a:gd name="T49" fmla="*/ 0 h 96"/>
                <a:gd name="T50" fmla="*/ 88 w 88"/>
                <a:gd name="T51" fmla="*/ 96 h 9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8" h="96">
                  <a:moveTo>
                    <a:pt x="32" y="0"/>
                  </a:moveTo>
                  <a:lnTo>
                    <a:pt x="16" y="16"/>
                  </a:lnTo>
                  <a:lnTo>
                    <a:pt x="0" y="48"/>
                  </a:lnTo>
                  <a:lnTo>
                    <a:pt x="0" y="64"/>
                  </a:lnTo>
                  <a:lnTo>
                    <a:pt x="8" y="64"/>
                  </a:lnTo>
                  <a:lnTo>
                    <a:pt x="16" y="56"/>
                  </a:lnTo>
                  <a:lnTo>
                    <a:pt x="8" y="80"/>
                  </a:lnTo>
                  <a:lnTo>
                    <a:pt x="24" y="96"/>
                  </a:lnTo>
                  <a:lnTo>
                    <a:pt x="56" y="72"/>
                  </a:lnTo>
                  <a:lnTo>
                    <a:pt x="56" y="64"/>
                  </a:lnTo>
                  <a:lnTo>
                    <a:pt x="72" y="56"/>
                  </a:lnTo>
                  <a:lnTo>
                    <a:pt x="88" y="32"/>
                  </a:lnTo>
                  <a:lnTo>
                    <a:pt x="56" y="24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47" name="Freeform 36"/>
            <p:cNvSpPr>
              <a:spLocks/>
            </p:cNvSpPr>
            <p:nvPr/>
          </p:nvSpPr>
          <p:spPr bwMode="auto">
            <a:xfrm>
              <a:off x="1858" y="2549"/>
              <a:ext cx="227" cy="191"/>
            </a:xfrm>
            <a:custGeom>
              <a:avLst/>
              <a:gdLst>
                <a:gd name="T0" fmla="*/ 23 w 232"/>
                <a:gd name="T1" fmla="*/ 891 h 168"/>
                <a:gd name="T2" fmla="*/ 23 w 232"/>
                <a:gd name="T3" fmla="*/ 2707 h 168"/>
                <a:gd name="T4" fmla="*/ 23 w 232"/>
                <a:gd name="T5" fmla="*/ 4523 h 168"/>
                <a:gd name="T6" fmla="*/ 23 w 232"/>
                <a:gd name="T7" fmla="*/ 2707 h 168"/>
                <a:gd name="T8" fmla="*/ 23 w 232"/>
                <a:gd name="T9" fmla="*/ 1833 h 168"/>
                <a:gd name="T10" fmla="*/ 23 w 232"/>
                <a:gd name="T11" fmla="*/ 891 h 168"/>
                <a:gd name="T12" fmla="*/ 23 w 232"/>
                <a:gd name="T13" fmla="*/ 0 h 168"/>
                <a:gd name="T14" fmla="*/ 33 w 232"/>
                <a:gd name="T15" fmla="*/ 891 h 168"/>
                <a:gd name="T16" fmla="*/ 41 w 232"/>
                <a:gd name="T17" fmla="*/ 2707 h 168"/>
                <a:gd name="T18" fmla="*/ 79 w 232"/>
                <a:gd name="T19" fmla="*/ 2707 h 168"/>
                <a:gd name="T20" fmla="*/ 79 w 232"/>
                <a:gd name="T21" fmla="*/ 4523 h 168"/>
                <a:gd name="T22" fmla="*/ 91 w 232"/>
                <a:gd name="T23" fmla="*/ 5689 h 168"/>
                <a:gd name="T24" fmla="*/ 91 w 232"/>
                <a:gd name="T25" fmla="*/ 6544 h 168"/>
                <a:gd name="T26" fmla="*/ 104 w 232"/>
                <a:gd name="T27" fmla="*/ 8360 h 168"/>
                <a:gd name="T28" fmla="*/ 95 w 232"/>
                <a:gd name="T29" fmla="*/ 9223 h 168"/>
                <a:gd name="T30" fmla="*/ 98 w 232"/>
                <a:gd name="T31" fmla="*/ 11046 h 168"/>
                <a:gd name="T32" fmla="*/ 95 w 232"/>
                <a:gd name="T33" fmla="*/ 11046 h 168"/>
                <a:gd name="T34" fmla="*/ 91 w 232"/>
                <a:gd name="T35" fmla="*/ 11046 h 168"/>
                <a:gd name="T36" fmla="*/ 91 w 232"/>
                <a:gd name="T37" fmla="*/ 13775 h 168"/>
                <a:gd name="T38" fmla="*/ 91 w 232"/>
                <a:gd name="T39" fmla="*/ 15661 h 168"/>
                <a:gd name="T40" fmla="*/ 79 w 232"/>
                <a:gd name="T41" fmla="*/ 14793 h 168"/>
                <a:gd name="T42" fmla="*/ 75 w 232"/>
                <a:gd name="T43" fmla="*/ 15661 h 168"/>
                <a:gd name="T44" fmla="*/ 62 w 232"/>
                <a:gd name="T45" fmla="*/ 13775 h 168"/>
                <a:gd name="T46" fmla="*/ 59 w 232"/>
                <a:gd name="T47" fmla="*/ 14793 h 168"/>
                <a:gd name="T48" fmla="*/ 67 w 232"/>
                <a:gd name="T49" fmla="*/ 17578 h 168"/>
                <a:gd name="T50" fmla="*/ 59 w 232"/>
                <a:gd name="T51" fmla="*/ 19387 h 168"/>
                <a:gd name="T52" fmla="*/ 45 w 232"/>
                <a:gd name="T53" fmla="*/ 19387 h 168"/>
                <a:gd name="T54" fmla="*/ 45 w 232"/>
                <a:gd name="T55" fmla="*/ 18454 h 168"/>
                <a:gd name="T56" fmla="*/ 45 w 232"/>
                <a:gd name="T57" fmla="*/ 17578 h 168"/>
                <a:gd name="T58" fmla="*/ 41 w 232"/>
                <a:gd name="T59" fmla="*/ 14793 h 168"/>
                <a:gd name="T60" fmla="*/ 41 w 232"/>
                <a:gd name="T61" fmla="*/ 12804 h 168"/>
                <a:gd name="T62" fmla="*/ 41 w 232"/>
                <a:gd name="T63" fmla="*/ 12804 h 168"/>
                <a:gd name="T64" fmla="*/ 45 w 232"/>
                <a:gd name="T65" fmla="*/ 10207 h 168"/>
                <a:gd name="T66" fmla="*/ 23 w 232"/>
                <a:gd name="T67" fmla="*/ 10207 h 168"/>
                <a:gd name="T68" fmla="*/ 16 w 232"/>
                <a:gd name="T69" fmla="*/ 7440 h 168"/>
                <a:gd name="T70" fmla="*/ 8 w 232"/>
                <a:gd name="T71" fmla="*/ 4523 h 168"/>
                <a:gd name="T72" fmla="*/ 0 w 232"/>
                <a:gd name="T73" fmla="*/ 5689 h 168"/>
                <a:gd name="T74" fmla="*/ 16 w 232"/>
                <a:gd name="T75" fmla="*/ 2707 h 168"/>
                <a:gd name="T76" fmla="*/ 8 w 232"/>
                <a:gd name="T77" fmla="*/ 1833 h 168"/>
                <a:gd name="T78" fmla="*/ 23 w 232"/>
                <a:gd name="T79" fmla="*/ 891 h 168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232"/>
                <a:gd name="T121" fmla="*/ 0 h 168"/>
                <a:gd name="T122" fmla="*/ 232 w 232"/>
                <a:gd name="T123" fmla="*/ 168 h 168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232" h="168">
                  <a:moveTo>
                    <a:pt x="24" y="8"/>
                  </a:moveTo>
                  <a:lnTo>
                    <a:pt x="24" y="24"/>
                  </a:lnTo>
                  <a:lnTo>
                    <a:pt x="32" y="40"/>
                  </a:lnTo>
                  <a:lnTo>
                    <a:pt x="32" y="24"/>
                  </a:lnTo>
                  <a:lnTo>
                    <a:pt x="32" y="16"/>
                  </a:lnTo>
                  <a:lnTo>
                    <a:pt x="48" y="8"/>
                  </a:lnTo>
                  <a:lnTo>
                    <a:pt x="48" y="0"/>
                  </a:lnTo>
                  <a:lnTo>
                    <a:pt x="72" y="8"/>
                  </a:lnTo>
                  <a:lnTo>
                    <a:pt x="88" y="24"/>
                  </a:lnTo>
                  <a:lnTo>
                    <a:pt x="176" y="24"/>
                  </a:lnTo>
                  <a:lnTo>
                    <a:pt x="176" y="40"/>
                  </a:lnTo>
                  <a:lnTo>
                    <a:pt x="200" y="48"/>
                  </a:lnTo>
                  <a:lnTo>
                    <a:pt x="200" y="56"/>
                  </a:lnTo>
                  <a:lnTo>
                    <a:pt x="232" y="72"/>
                  </a:lnTo>
                  <a:lnTo>
                    <a:pt x="208" y="80"/>
                  </a:lnTo>
                  <a:lnTo>
                    <a:pt x="216" y="96"/>
                  </a:lnTo>
                  <a:lnTo>
                    <a:pt x="208" y="96"/>
                  </a:lnTo>
                  <a:lnTo>
                    <a:pt x="200" y="96"/>
                  </a:lnTo>
                  <a:lnTo>
                    <a:pt x="200" y="120"/>
                  </a:lnTo>
                  <a:lnTo>
                    <a:pt x="200" y="136"/>
                  </a:lnTo>
                  <a:lnTo>
                    <a:pt x="176" y="128"/>
                  </a:lnTo>
                  <a:lnTo>
                    <a:pt x="168" y="136"/>
                  </a:lnTo>
                  <a:lnTo>
                    <a:pt x="136" y="120"/>
                  </a:lnTo>
                  <a:lnTo>
                    <a:pt x="128" y="128"/>
                  </a:lnTo>
                  <a:lnTo>
                    <a:pt x="152" y="152"/>
                  </a:lnTo>
                  <a:lnTo>
                    <a:pt x="128" y="168"/>
                  </a:lnTo>
                  <a:lnTo>
                    <a:pt x="96" y="168"/>
                  </a:lnTo>
                  <a:lnTo>
                    <a:pt x="96" y="160"/>
                  </a:lnTo>
                  <a:lnTo>
                    <a:pt x="96" y="152"/>
                  </a:lnTo>
                  <a:lnTo>
                    <a:pt x="88" y="128"/>
                  </a:lnTo>
                  <a:lnTo>
                    <a:pt x="88" y="112"/>
                  </a:lnTo>
                  <a:lnTo>
                    <a:pt x="96" y="88"/>
                  </a:lnTo>
                  <a:lnTo>
                    <a:pt x="56" y="88"/>
                  </a:lnTo>
                  <a:lnTo>
                    <a:pt x="16" y="64"/>
                  </a:lnTo>
                  <a:lnTo>
                    <a:pt x="8" y="40"/>
                  </a:lnTo>
                  <a:lnTo>
                    <a:pt x="0" y="48"/>
                  </a:lnTo>
                  <a:lnTo>
                    <a:pt x="16" y="24"/>
                  </a:lnTo>
                  <a:lnTo>
                    <a:pt x="8" y="16"/>
                  </a:lnTo>
                  <a:lnTo>
                    <a:pt x="24" y="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48" name="Freeform 37"/>
            <p:cNvSpPr>
              <a:spLocks/>
            </p:cNvSpPr>
            <p:nvPr/>
          </p:nvSpPr>
          <p:spPr bwMode="auto">
            <a:xfrm>
              <a:off x="1716" y="2731"/>
              <a:ext cx="189" cy="311"/>
            </a:xfrm>
            <a:custGeom>
              <a:avLst/>
              <a:gdLst>
                <a:gd name="T0" fmla="*/ 16 w 192"/>
                <a:gd name="T1" fmla="*/ 6784 h 272"/>
                <a:gd name="T2" fmla="*/ 0 w 192"/>
                <a:gd name="T3" fmla="*/ 9162 h 272"/>
                <a:gd name="T4" fmla="*/ 0 w 192"/>
                <a:gd name="T5" fmla="*/ 11323 h 272"/>
                <a:gd name="T6" fmla="*/ 16 w 192"/>
                <a:gd name="T7" fmla="*/ 13697 h 272"/>
                <a:gd name="T8" fmla="*/ 24 w 192"/>
                <a:gd name="T9" fmla="*/ 17199 h 272"/>
                <a:gd name="T10" fmla="*/ 32 w 192"/>
                <a:gd name="T11" fmla="*/ 17199 h 272"/>
                <a:gd name="T12" fmla="*/ 32 w 192"/>
                <a:gd name="T13" fmla="*/ 21722 h 272"/>
                <a:gd name="T14" fmla="*/ 32 w 192"/>
                <a:gd name="T15" fmla="*/ 26069 h 272"/>
                <a:gd name="T16" fmla="*/ 32 w 192"/>
                <a:gd name="T17" fmla="*/ 29624 h 272"/>
                <a:gd name="T18" fmla="*/ 59 w 192"/>
                <a:gd name="T19" fmla="*/ 34081 h 272"/>
                <a:gd name="T20" fmla="*/ 83 w 192"/>
                <a:gd name="T21" fmla="*/ 36438 h 272"/>
                <a:gd name="T22" fmla="*/ 87 w 192"/>
                <a:gd name="T23" fmla="*/ 38729 h 272"/>
                <a:gd name="T24" fmla="*/ 96 w 192"/>
                <a:gd name="T25" fmla="*/ 35400 h 272"/>
                <a:gd name="T26" fmla="*/ 102 w 192"/>
                <a:gd name="T27" fmla="*/ 32985 h 272"/>
                <a:gd name="T28" fmla="*/ 107 w 192"/>
                <a:gd name="T29" fmla="*/ 29624 h 272"/>
                <a:gd name="T30" fmla="*/ 96 w 192"/>
                <a:gd name="T31" fmla="*/ 23998 h 272"/>
                <a:gd name="T32" fmla="*/ 93 w 192"/>
                <a:gd name="T33" fmla="*/ 23998 h 272"/>
                <a:gd name="T34" fmla="*/ 93 w 192"/>
                <a:gd name="T35" fmla="*/ 21722 h 272"/>
                <a:gd name="T36" fmla="*/ 91 w 192"/>
                <a:gd name="T37" fmla="*/ 20475 h 272"/>
                <a:gd name="T38" fmla="*/ 83 w 192"/>
                <a:gd name="T39" fmla="*/ 21722 h 272"/>
                <a:gd name="T40" fmla="*/ 75 w 192"/>
                <a:gd name="T41" fmla="*/ 19352 h 272"/>
                <a:gd name="T42" fmla="*/ 71 w 192"/>
                <a:gd name="T43" fmla="*/ 21722 h 272"/>
                <a:gd name="T44" fmla="*/ 67 w 192"/>
                <a:gd name="T45" fmla="*/ 17199 h 272"/>
                <a:gd name="T46" fmla="*/ 71 w 192"/>
                <a:gd name="T47" fmla="*/ 14803 h 272"/>
                <a:gd name="T48" fmla="*/ 71 w 192"/>
                <a:gd name="T49" fmla="*/ 13697 h 272"/>
                <a:gd name="T50" fmla="*/ 96 w 192"/>
                <a:gd name="T51" fmla="*/ 9162 h 272"/>
                <a:gd name="T52" fmla="*/ 93 w 192"/>
                <a:gd name="T53" fmla="*/ 9162 h 272"/>
                <a:gd name="T54" fmla="*/ 93 w 192"/>
                <a:gd name="T55" fmla="*/ 5794 h 272"/>
                <a:gd name="T56" fmla="*/ 87 w 192"/>
                <a:gd name="T57" fmla="*/ 4538 h 272"/>
                <a:gd name="T58" fmla="*/ 71 w 192"/>
                <a:gd name="T59" fmla="*/ 3390 h 272"/>
                <a:gd name="T60" fmla="*/ 63 w 192"/>
                <a:gd name="T61" fmla="*/ 0 h 272"/>
                <a:gd name="T62" fmla="*/ 51 w 192"/>
                <a:gd name="T63" fmla="*/ 0 h 272"/>
                <a:gd name="T64" fmla="*/ 43 w 192"/>
                <a:gd name="T65" fmla="*/ 3390 h 272"/>
                <a:gd name="T66" fmla="*/ 32 w 192"/>
                <a:gd name="T67" fmla="*/ 4538 h 272"/>
                <a:gd name="T68" fmla="*/ 32 w 192"/>
                <a:gd name="T69" fmla="*/ 6784 h 272"/>
                <a:gd name="T70" fmla="*/ 32 w 192"/>
                <a:gd name="T71" fmla="*/ 9162 h 272"/>
                <a:gd name="T72" fmla="*/ 16 w 192"/>
                <a:gd name="T73" fmla="*/ 6784 h 27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92"/>
                <a:gd name="T112" fmla="*/ 0 h 272"/>
                <a:gd name="T113" fmla="*/ 192 w 192"/>
                <a:gd name="T114" fmla="*/ 272 h 27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92" h="272">
                  <a:moveTo>
                    <a:pt x="16" y="48"/>
                  </a:moveTo>
                  <a:lnTo>
                    <a:pt x="0" y="64"/>
                  </a:lnTo>
                  <a:lnTo>
                    <a:pt x="0" y="80"/>
                  </a:lnTo>
                  <a:lnTo>
                    <a:pt x="16" y="96"/>
                  </a:lnTo>
                  <a:lnTo>
                    <a:pt x="24" y="120"/>
                  </a:lnTo>
                  <a:lnTo>
                    <a:pt x="40" y="120"/>
                  </a:lnTo>
                  <a:lnTo>
                    <a:pt x="40" y="152"/>
                  </a:lnTo>
                  <a:lnTo>
                    <a:pt x="64" y="184"/>
                  </a:lnTo>
                  <a:lnTo>
                    <a:pt x="64" y="208"/>
                  </a:lnTo>
                  <a:lnTo>
                    <a:pt x="96" y="240"/>
                  </a:lnTo>
                  <a:lnTo>
                    <a:pt x="144" y="256"/>
                  </a:lnTo>
                  <a:lnTo>
                    <a:pt x="152" y="272"/>
                  </a:lnTo>
                  <a:lnTo>
                    <a:pt x="176" y="248"/>
                  </a:lnTo>
                  <a:lnTo>
                    <a:pt x="184" y="232"/>
                  </a:lnTo>
                  <a:lnTo>
                    <a:pt x="192" y="208"/>
                  </a:lnTo>
                  <a:lnTo>
                    <a:pt x="176" y="168"/>
                  </a:lnTo>
                  <a:lnTo>
                    <a:pt x="168" y="168"/>
                  </a:lnTo>
                  <a:lnTo>
                    <a:pt x="168" y="152"/>
                  </a:lnTo>
                  <a:lnTo>
                    <a:pt x="160" y="144"/>
                  </a:lnTo>
                  <a:lnTo>
                    <a:pt x="144" y="152"/>
                  </a:lnTo>
                  <a:lnTo>
                    <a:pt x="128" y="136"/>
                  </a:lnTo>
                  <a:lnTo>
                    <a:pt x="120" y="152"/>
                  </a:lnTo>
                  <a:lnTo>
                    <a:pt x="112" y="120"/>
                  </a:lnTo>
                  <a:lnTo>
                    <a:pt x="120" y="104"/>
                  </a:lnTo>
                  <a:lnTo>
                    <a:pt x="120" y="96"/>
                  </a:lnTo>
                  <a:lnTo>
                    <a:pt x="176" y="64"/>
                  </a:lnTo>
                  <a:lnTo>
                    <a:pt x="168" y="64"/>
                  </a:lnTo>
                  <a:lnTo>
                    <a:pt x="168" y="40"/>
                  </a:lnTo>
                  <a:lnTo>
                    <a:pt x="152" y="32"/>
                  </a:lnTo>
                  <a:lnTo>
                    <a:pt x="120" y="24"/>
                  </a:lnTo>
                  <a:lnTo>
                    <a:pt x="104" y="0"/>
                  </a:lnTo>
                  <a:lnTo>
                    <a:pt x="88" y="0"/>
                  </a:lnTo>
                  <a:lnTo>
                    <a:pt x="80" y="24"/>
                  </a:lnTo>
                  <a:lnTo>
                    <a:pt x="64" y="32"/>
                  </a:lnTo>
                  <a:lnTo>
                    <a:pt x="64" y="48"/>
                  </a:lnTo>
                  <a:lnTo>
                    <a:pt x="32" y="64"/>
                  </a:lnTo>
                  <a:lnTo>
                    <a:pt x="16" y="4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49" name="Freeform 38"/>
            <p:cNvSpPr>
              <a:spLocks/>
            </p:cNvSpPr>
            <p:nvPr/>
          </p:nvSpPr>
          <p:spPr bwMode="auto">
            <a:xfrm>
              <a:off x="1810" y="3033"/>
              <a:ext cx="110" cy="584"/>
            </a:xfrm>
            <a:custGeom>
              <a:avLst/>
              <a:gdLst>
                <a:gd name="T0" fmla="*/ 28 w 112"/>
                <a:gd name="T1" fmla="*/ 1003 h 512"/>
                <a:gd name="T2" fmla="*/ 28 w 112"/>
                <a:gd name="T3" fmla="*/ 3041 h 512"/>
                <a:gd name="T4" fmla="*/ 28 w 112"/>
                <a:gd name="T5" fmla="*/ 15588 h 512"/>
                <a:gd name="T6" fmla="*/ 28 w 112"/>
                <a:gd name="T7" fmla="*/ 16719 h 512"/>
                <a:gd name="T8" fmla="*/ 28 w 112"/>
                <a:gd name="T9" fmla="*/ 17687 h 512"/>
                <a:gd name="T10" fmla="*/ 28 w 112"/>
                <a:gd name="T11" fmla="*/ 22896 h 512"/>
                <a:gd name="T12" fmla="*/ 28 w 112"/>
                <a:gd name="T13" fmla="*/ 24965 h 512"/>
                <a:gd name="T14" fmla="*/ 24 w 112"/>
                <a:gd name="T15" fmla="*/ 33256 h 512"/>
                <a:gd name="T16" fmla="*/ 16 w 112"/>
                <a:gd name="T17" fmla="*/ 37423 h 512"/>
                <a:gd name="T18" fmla="*/ 24 w 112"/>
                <a:gd name="T19" fmla="*/ 39696 h 512"/>
                <a:gd name="T20" fmla="*/ 24 w 112"/>
                <a:gd name="T21" fmla="*/ 42686 h 512"/>
                <a:gd name="T22" fmla="*/ 24 w 112"/>
                <a:gd name="T23" fmla="*/ 44660 h 512"/>
                <a:gd name="T24" fmla="*/ 28 w 112"/>
                <a:gd name="T25" fmla="*/ 46928 h 512"/>
                <a:gd name="T26" fmla="*/ 24 w 112"/>
                <a:gd name="T27" fmla="*/ 47903 h 512"/>
                <a:gd name="T28" fmla="*/ 24 w 112"/>
                <a:gd name="T29" fmla="*/ 49959 h 512"/>
                <a:gd name="T30" fmla="*/ 24 w 112"/>
                <a:gd name="T31" fmla="*/ 51955 h 512"/>
                <a:gd name="T32" fmla="*/ 0 w 112"/>
                <a:gd name="T33" fmla="*/ 53050 h 512"/>
                <a:gd name="T34" fmla="*/ 0 w 112"/>
                <a:gd name="T35" fmla="*/ 54139 h 512"/>
                <a:gd name="T36" fmla="*/ 8 w 112"/>
                <a:gd name="T37" fmla="*/ 54139 h 512"/>
                <a:gd name="T38" fmla="*/ 8 w 112"/>
                <a:gd name="T39" fmla="*/ 56213 h 512"/>
                <a:gd name="T40" fmla="*/ 16 w 112"/>
                <a:gd name="T41" fmla="*/ 56213 h 512"/>
                <a:gd name="T42" fmla="*/ 16 w 112"/>
                <a:gd name="T43" fmla="*/ 58377 h 512"/>
                <a:gd name="T44" fmla="*/ 8 w 112"/>
                <a:gd name="T45" fmla="*/ 60308 h 512"/>
                <a:gd name="T46" fmla="*/ 16 w 112"/>
                <a:gd name="T47" fmla="*/ 63460 h 512"/>
                <a:gd name="T48" fmla="*/ 24 w 112"/>
                <a:gd name="T49" fmla="*/ 63460 h 512"/>
                <a:gd name="T50" fmla="*/ 24 w 112"/>
                <a:gd name="T51" fmla="*/ 65568 h 512"/>
                <a:gd name="T52" fmla="*/ 24 w 112"/>
                <a:gd name="T53" fmla="*/ 65568 h 512"/>
                <a:gd name="T54" fmla="*/ 28 w 112"/>
                <a:gd name="T55" fmla="*/ 65568 h 512"/>
                <a:gd name="T56" fmla="*/ 28 w 112"/>
                <a:gd name="T57" fmla="*/ 65568 h 512"/>
                <a:gd name="T58" fmla="*/ 28 w 112"/>
                <a:gd name="T59" fmla="*/ 66598 h 512"/>
                <a:gd name="T60" fmla="*/ 28 w 112"/>
                <a:gd name="T61" fmla="*/ 66598 h 512"/>
                <a:gd name="T62" fmla="*/ 28 w 112"/>
                <a:gd name="T63" fmla="*/ 65568 h 512"/>
                <a:gd name="T64" fmla="*/ 28 w 112"/>
                <a:gd name="T65" fmla="*/ 65568 h 512"/>
                <a:gd name="T66" fmla="*/ 28 w 112"/>
                <a:gd name="T67" fmla="*/ 64622 h 512"/>
                <a:gd name="T68" fmla="*/ 28 w 112"/>
                <a:gd name="T69" fmla="*/ 65568 h 512"/>
                <a:gd name="T70" fmla="*/ 28 w 112"/>
                <a:gd name="T71" fmla="*/ 64622 h 512"/>
                <a:gd name="T72" fmla="*/ 28 w 112"/>
                <a:gd name="T73" fmla="*/ 63460 h 512"/>
                <a:gd name="T74" fmla="*/ 24 w 112"/>
                <a:gd name="T75" fmla="*/ 62342 h 512"/>
                <a:gd name="T76" fmla="*/ 24 w 112"/>
                <a:gd name="T77" fmla="*/ 60308 h 512"/>
                <a:gd name="T78" fmla="*/ 28 w 112"/>
                <a:gd name="T79" fmla="*/ 58377 h 512"/>
                <a:gd name="T80" fmla="*/ 28 w 112"/>
                <a:gd name="T81" fmla="*/ 57388 h 512"/>
                <a:gd name="T82" fmla="*/ 24 w 112"/>
                <a:gd name="T83" fmla="*/ 56213 h 512"/>
                <a:gd name="T84" fmla="*/ 28 w 112"/>
                <a:gd name="T85" fmla="*/ 54139 h 512"/>
                <a:gd name="T86" fmla="*/ 28 w 112"/>
                <a:gd name="T87" fmla="*/ 53050 h 512"/>
                <a:gd name="T88" fmla="*/ 28 w 112"/>
                <a:gd name="T89" fmla="*/ 51955 h 512"/>
                <a:gd name="T90" fmla="*/ 28 w 112"/>
                <a:gd name="T91" fmla="*/ 50940 h 512"/>
                <a:gd name="T92" fmla="*/ 28 w 112"/>
                <a:gd name="T93" fmla="*/ 49959 h 512"/>
                <a:gd name="T94" fmla="*/ 28 w 112"/>
                <a:gd name="T95" fmla="*/ 36425 h 512"/>
                <a:gd name="T96" fmla="*/ 35 w 112"/>
                <a:gd name="T97" fmla="*/ 35459 h 512"/>
                <a:gd name="T98" fmla="*/ 35 w 112"/>
                <a:gd name="T99" fmla="*/ 34308 h 512"/>
                <a:gd name="T100" fmla="*/ 28 w 112"/>
                <a:gd name="T101" fmla="*/ 33256 h 512"/>
                <a:gd name="T102" fmla="*/ 35 w 112"/>
                <a:gd name="T103" fmla="*/ 30095 h 512"/>
                <a:gd name="T104" fmla="*/ 28 w 112"/>
                <a:gd name="T105" fmla="*/ 24965 h 512"/>
                <a:gd name="T106" fmla="*/ 49 w 112"/>
                <a:gd name="T107" fmla="*/ 16719 h 512"/>
                <a:gd name="T108" fmla="*/ 49 w 112"/>
                <a:gd name="T109" fmla="*/ 13594 h 512"/>
                <a:gd name="T110" fmla="*/ 53 w 112"/>
                <a:gd name="T111" fmla="*/ 12435 h 512"/>
                <a:gd name="T112" fmla="*/ 57 w 112"/>
                <a:gd name="T113" fmla="*/ 13594 h 512"/>
                <a:gd name="T114" fmla="*/ 61 w 112"/>
                <a:gd name="T115" fmla="*/ 12435 h 512"/>
                <a:gd name="T116" fmla="*/ 57 w 112"/>
                <a:gd name="T117" fmla="*/ 10449 h 512"/>
                <a:gd name="T118" fmla="*/ 53 w 112"/>
                <a:gd name="T119" fmla="*/ 9365 h 512"/>
                <a:gd name="T120" fmla="*/ 49 w 112"/>
                <a:gd name="T121" fmla="*/ 0 h 512"/>
                <a:gd name="T122" fmla="*/ 35 w 112"/>
                <a:gd name="T123" fmla="*/ 0 h 512"/>
                <a:gd name="T124" fmla="*/ 28 w 112"/>
                <a:gd name="T125" fmla="*/ 1003 h 51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12"/>
                <a:gd name="T190" fmla="*/ 0 h 512"/>
                <a:gd name="T191" fmla="*/ 112 w 112"/>
                <a:gd name="T192" fmla="*/ 512 h 51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12" h="512">
                  <a:moveTo>
                    <a:pt x="56" y="8"/>
                  </a:moveTo>
                  <a:lnTo>
                    <a:pt x="64" y="24"/>
                  </a:lnTo>
                  <a:lnTo>
                    <a:pt x="48" y="120"/>
                  </a:lnTo>
                  <a:lnTo>
                    <a:pt x="64" y="128"/>
                  </a:lnTo>
                  <a:lnTo>
                    <a:pt x="48" y="136"/>
                  </a:lnTo>
                  <a:lnTo>
                    <a:pt x="32" y="176"/>
                  </a:lnTo>
                  <a:lnTo>
                    <a:pt x="48" y="192"/>
                  </a:lnTo>
                  <a:lnTo>
                    <a:pt x="24" y="256"/>
                  </a:lnTo>
                  <a:lnTo>
                    <a:pt x="16" y="288"/>
                  </a:lnTo>
                  <a:lnTo>
                    <a:pt x="24" y="304"/>
                  </a:lnTo>
                  <a:lnTo>
                    <a:pt x="24" y="328"/>
                  </a:lnTo>
                  <a:lnTo>
                    <a:pt x="24" y="344"/>
                  </a:lnTo>
                  <a:lnTo>
                    <a:pt x="32" y="360"/>
                  </a:lnTo>
                  <a:lnTo>
                    <a:pt x="24" y="368"/>
                  </a:lnTo>
                  <a:lnTo>
                    <a:pt x="24" y="384"/>
                  </a:lnTo>
                  <a:lnTo>
                    <a:pt x="24" y="400"/>
                  </a:lnTo>
                  <a:lnTo>
                    <a:pt x="0" y="408"/>
                  </a:lnTo>
                  <a:lnTo>
                    <a:pt x="0" y="416"/>
                  </a:lnTo>
                  <a:lnTo>
                    <a:pt x="8" y="416"/>
                  </a:lnTo>
                  <a:lnTo>
                    <a:pt x="8" y="432"/>
                  </a:lnTo>
                  <a:lnTo>
                    <a:pt x="16" y="432"/>
                  </a:lnTo>
                  <a:lnTo>
                    <a:pt x="16" y="448"/>
                  </a:lnTo>
                  <a:lnTo>
                    <a:pt x="8" y="464"/>
                  </a:lnTo>
                  <a:lnTo>
                    <a:pt x="16" y="488"/>
                  </a:lnTo>
                  <a:lnTo>
                    <a:pt x="24" y="488"/>
                  </a:lnTo>
                  <a:lnTo>
                    <a:pt x="24" y="504"/>
                  </a:lnTo>
                  <a:lnTo>
                    <a:pt x="32" y="504"/>
                  </a:lnTo>
                  <a:lnTo>
                    <a:pt x="40" y="504"/>
                  </a:lnTo>
                  <a:lnTo>
                    <a:pt x="32" y="512"/>
                  </a:lnTo>
                  <a:lnTo>
                    <a:pt x="48" y="512"/>
                  </a:lnTo>
                  <a:lnTo>
                    <a:pt x="56" y="504"/>
                  </a:lnTo>
                  <a:lnTo>
                    <a:pt x="64" y="504"/>
                  </a:lnTo>
                  <a:lnTo>
                    <a:pt x="48" y="496"/>
                  </a:lnTo>
                  <a:lnTo>
                    <a:pt x="48" y="504"/>
                  </a:lnTo>
                  <a:lnTo>
                    <a:pt x="40" y="496"/>
                  </a:lnTo>
                  <a:lnTo>
                    <a:pt x="32" y="488"/>
                  </a:lnTo>
                  <a:lnTo>
                    <a:pt x="24" y="480"/>
                  </a:lnTo>
                  <a:lnTo>
                    <a:pt x="24" y="464"/>
                  </a:lnTo>
                  <a:lnTo>
                    <a:pt x="32" y="448"/>
                  </a:lnTo>
                  <a:lnTo>
                    <a:pt x="32" y="440"/>
                  </a:lnTo>
                  <a:lnTo>
                    <a:pt x="24" y="432"/>
                  </a:lnTo>
                  <a:lnTo>
                    <a:pt x="32" y="416"/>
                  </a:lnTo>
                  <a:lnTo>
                    <a:pt x="40" y="408"/>
                  </a:lnTo>
                  <a:lnTo>
                    <a:pt x="40" y="400"/>
                  </a:lnTo>
                  <a:lnTo>
                    <a:pt x="48" y="392"/>
                  </a:lnTo>
                  <a:lnTo>
                    <a:pt x="48" y="384"/>
                  </a:lnTo>
                  <a:lnTo>
                    <a:pt x="48" y="280"/>
                  </a:lnTo>
                  <a:lnTo>
                    <a:pt x="72" y="272"/>
                  </a:lnTo>
                  <a:lnTo>
                    <a:pt x="72" y="264"/>
                  </a:lnTo>
                  <a:lnTo>
                    <a:pt x="56" y="256"/>
                  </a:lnTo>
                  <a:lnTo>
                    <a:pt x="72" y="232"/>
                  </a:lnTo>
                  <a:lnTo>
                    <a:pt x="56" y="192"/>
                  </a:lnTo>
                  <a:lnTo>
                    <a:pt x="88" y="128"/>
                  </a:lnTo>
                  <a:lnTo>
                    <a:pt x="88" y="104"/>
                  </a:lnTo>
                  <a:lnTo>
                    <a:pt x="96" y="96"/>
                  </a:lnTo>
                  <a:lnTo>
                    <a:pt x="104" y="104"/>
                  </a:lnTo>
                  <a:lnTo>
                    <a:pt x="112" y="96"/>
                  </a:lnTo>
                  <a:lnTo>
                    <a:pt x="104" y="80"/>
                  </a:lnTo>
                  <a:lnTo>
                    <a:pt x="96" y="72"/>
                  </a:lnTo>
                  <a:lnTo>
                    <a:pt x="88" y="0"/>
                  </a:lnTo>
                  <a:lnTo>
                    <a:pt x="72" y="0"/>
                  </a:lnTo>
                  <a:lnTo>
                    <a:pt x="56" y="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50" name="Rectangle 39"/>
            <p:cNvSpPr>
              <a:spLocks noChangeArrowheads="1"/>
            </p:cNvSpPr>
            <p:nvPr/>
          </p:nvSpPr>
          <p:spPr bwMode="auto">
            <a:xfrm>
              <a:off x="1810" y="3480"/>
              <a:ext cx="0" cy="0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78885" tIns="40074" rIns="80147" bIns="40074"/>
            <a:lstStyle/>
            <a:p>
              <a:pPr algn="ctr" defTabSz="80168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51" name="Rectangle 40"/>
            <p:cNvSpPr>
              <a:spLocks noChangeArrowheads="1"/>
            </p:cNvSpPr>
            <p:nvPr/>
          </p:nvSpPr>
          <p:spPr bwMode="auto">
            <a:xfrm>
              <a:off x="1810" y="3480"/>
              <a:ext cx="0" cy="0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78885" tIns="40074" rIns="80147" bIns="40074"/>
            <a:lstStyle/>
            <a:p>
              <a:pPr algn="ctr" defTabSz="80168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52" name="Freeform 41"/>
            <p:cNvSpPr>
              <a:spLocks/>
            </p:cNvSpPr>
            <p:nvPr/>
          </p:nvSpPr>
          <p:spPr bwMode="auto">
            <a:xfrm>
              <a:off x="1810" y="3416"/>
              <a:ext cx="16" cy="37"/>
            </a:xfrm>
            <a:custGeom>
              <a:avLst/>
              <a:gdLst>
                <a:gd name="T0" fmla="*/ 8 w 16"/>
                <a:gd name="T1" fmla="*/ 0 h 32"/>
                <a:gd name="T2" fmla="*/ 0 w 16"/>
                <a:gd name="T3" fmla="*/ 1679 h 32"/>
                <a:gd name="T4" fmla="*/ 8 w 16"/>
                <a:gd name="T5" fmla="*/ 3469 h 32"/>
                <a:gd name="T6" fmla="*/ 0 w 16"/>
                <a:gd name="T7" fmla="*/ 5220 h 32"/>
                <a:gd name="T8" fmla="*/ 8 w 16"/>
                <a:gd name="T9" fmla="*/ 6979 h 32"/>
                <a:gd name="T10" fmla="*/ 16 w 16"/>
                <a:gd name="T11" fmla="*/ 5220 h 32"/>
                <a:gd name="T12" fmla="*/ 8 w 16"/>
                <a:gd name="T13" fmla="*/ 5220 h 32"/>
                <a:gd name="T14" fmla="*/ 16 w 16"/>
                <a:gd name="T15" fmla="*/ 1679 h 32"/>
                <a:gd name="T16" fmla="*/ 8 w 16"/>
                <a:gd name="T17" fmla="*/ 0 h 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"/>
                <a:gd name="T28" fmla="*/ 0 h 32"/>
                <a:gd name="T29" fmla="*/ 16 w 16"/>
                <a:gd name="T30" fmla="*/ 32 h 3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" h="32">
                  <a:moveTo>
                    <a:pt x="8" y="0"/>
                  </a:moveTo>
                  <a:lnTo>
                    <a:pt x="0" y="8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8" y="32"/>
                  </a:lnTo>
                  <a:lnTo>
                    <a:pt x="16" y="24"/>
                  </a:lnTo>
                  <a:lnTo>
                    <a:pt x="8" y="24"/>
                  </a:lnTo>
                  <a:lnTo>
                    <a:pt x="16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53" name="Freeform 42"/>
            <p:cNvSpPr>
              <a:spLocks/>
            </p:cNvSpPr>
            <p:nvPr/>
          </p:nvSpPr>
          <p:spPr bwMode="auto">
            <a:xfrm>
              <a:off x="1810" y="3416"/>
              <a:ext cx="16" cy="37"/>
            </a:xfrm>
            <a:custGeom>
              <a:avLst/>
              <a:gdLst>
                <a:gd name="T0" fmla="*/ 8 w 16"/>
                <a:gd name="T1" fmla="*/ 0 h 32"/>
                <a:gd name="T2" fmla="*/ 0 w 16"/>
                <a:gd name="T3" fmla="*/ 1679 h 32"/>
                <a:gd name="T4" fmla="*/ 8 w 16"/>
                <a:gd name="T5" fmla="*/ 3469 h 32"/>
                <a:gd name="T6" fmla="*/ 0 w 16"/>
                <a:gd name="T7" fmla="*/ 5220 h 32"/>
                <a:gd name="T8" fmla="*/ 8 w 16"/>
                <a:gd name="T9" fmla="*/ 6979 h 32"/>
                <a:gd name="T10" fmla="*/ 16 w 16"/>
                <a:gd name="T11" fmla="*/ 5220 h 32"/>
                <a:gd name="T12" fmla="*/ 8 w 16"/>
                <a:gd name="T13" fmla="*/ 5220 h 32"/>
                <a:gd name="T14" fmla="*/ 16 w 16"/>
                <a:gd name="T15" fmla="*/ 1679 h 32"/>
                <a:gd name="T16" fmla="*/ 8 w 16"/>
                <a:gd name="T17" fmla="*/ 0 h 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"/>
                <a:gd name="T28" fmla="*/ 0 h 32"/>
                <a:gd name="T29" fmla="*/ 16 w 16"/>
                <a:gd name="T30" fmla="*/ 32 h 3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" h="32">
                  <a:moveTo>
                    <a:pt x="8" y="0"/>
                  </a:moveTo>
                  <a:lnTo>
                    <a:pt x="0" y="8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8" y="32"/>
                  </a:lnTo>
                  <a:lnTo>
                    <a:pt x="16" y="24"/>
                  </a:lnTo>
                  <a:lnTo>
                    <a:pt x="8" y="24"/>
                  </a:lnTo>
                  <a:lnTo>
                    <a:pt x="16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54" name="Freeform 43"/>
            <p:cNvSpPr>
              <a:spLocks/>
            </p:cNvSpPr>
            <p:nvPr/>
          </p:nvSpPr>
          <p:spPr bwMode="auto">
            <a:xfrm>
              <a:off x="1850" y="3617"/>
              <a:ext cx="39" cy="55"/>
            </a:xfrm>
            <a:custGeom>
              <a:avLst/>
              <a:gdLst>
                <a:gd name="T0" fmla="*/ 20 w 40"/>
                <a:gd name="T1" fmla="*/ 0 h 48"/>
                <a:gd name="T2" fmla="*/ 16 w 40"/>
                <a:gd name="T3" fmla="*/ 1123 h 48"/>
                <a:gd name="T4" fmla="*/ 16 w 40"/>
                <a:gd name="T5" fmla="*/ 2489 h 48"/>
                <a:gd name="T6" fmla="*/ 8 w 40"/>
                <a:gd name="T7" fmla="*/ 3745 h 48"/>
                <a:gd name="T8" fmla="*/ 0 w 40"/>
                <a:gd name="T9" fmla="*/ 4917 h 48"/>
                <a:gd name="T10" fmla="*/ 16 w 40"/>
                <a:gd name="T11" fmla="*/ 4917 h 48"/>
                <a:gd name="T12" fmla="*/ 20 w 40"/>
                <a:gd name="T13" fmla="*/ 6182 h 48"/>
                <a:gd name="T14" fmla="*/ 20 w 40"/>
                <a:gd name="T15" fmla="*/ 7397 h 48"/>
                <a:gd name="T16" fmla="*/ 20 w 40"/>
                <a:gd name="T17" fmla="*/ 6182 h 48"/>
                <a:gd name="T18" fmla="*/ 20 w 40"/>
                <a:gd name="T19" fmla="*/ 3745 h 48"/>
                <a:gd name="T20" fmla="*/ 20 w 40"/>
                <a:gd name="T21" fmla="*/ 0 h 4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0"/>
                <a:gd name="T34" fmla="*/ 0 h 48"/>
                <a:gd name="T35" fmla="*/ 40 w 40"/>
                <a:gd name="T36" fmla="*/ 48 h 4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0" h="48">
                  <a:moveTo>
                    <a:pt x="32" y="0"/>
                  </a:moveTo>
                  <a:lnTo>
                    <a:pt x="16" y="8"/>
                  </a:lnTo>
                  <a:lnTo>
                    <a:pt x="16" y="16"/>
                  </a:lnTo>
                  <a:lnTo>
                    <a:pt x="8" y="24"/>
                  </a:lnTo>
                  <a:lnTo>
                    <a:pt x="0" y="32"/>
                  </a:lnTo>
                  <a:lnTo>
                    <a:pt x="16" y="32"/>
                  </a:lnTo>
                  <a:lnTo>
                    <a:pt x="24" y="40"/>
                  </a:lnTo>
                  <a:lnTo>
                    <a:pt x="32" y="48"/>
                  </a:lnTo>
                  <a:lnTo>
                    <a:pt x="40" y="40"/>
                  </a:lnTo>
                  <a:lnTo>
                    <a:pt x="32" y="24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55" name="Freeform 44"/>
            <p:cNvSpPr>
              <a:spLocks/>
            </p:cNvSpPr>
            <p:nvPr/>
          </p:nvSpPr>
          <p:spPr bwMode="auto">
            <a:xfrm>
              <a:off x="1881" y="3617"/>
              <a:ext cx="39" cy="46"/>
            </a:xfrm>
            <a:custGeom>
              <a:avLst/>
              <a:gdLst>
                <a:gd name="T0" fmla="*/ 0 w 40"/>
                <a:gd name="T1" fmla="*/ 0 h 40"/>
                <a:gd name="T2" fmla="*/ 0 w 40"/>
                <a:gd name="T3" fmla="*/ 4291 h 40"/>
                <a:gd name="T4" fmla="*/ 8 w 40"/>
                <a:gd name="T5" fmla="*/ 7035 h 40"/>
                <a:gd name="T6" fmla="*/ 20 w 40"/>
                <a:gd name="T7" fmla="*/ 7035 h 40"/>
                <a:gd name="T8" fmla="*/ 20 w 40"/>
                <a:gd name="T9" fmla="*/ 7035 h 40"/>
                <a:gd name="T10" fmla="*/ 20 w 40"/>
                <a:gd name="T11" fmla="*/ 4291 h 40"/>
                <a:gd name="T12" fmla="*/ 20 w 40"/>
                <a:gd name="T13" fmla="*/ 4291 h 40"/>
                <a:gd name="T14" fmla="*/ 16 w 40"/>
                <a:gd name="T15" fmla="*/ 4291 h 40"/>
                <a:gd name="T16" fmla="*/ 0 w 40"/>
                <a:gd name="T17" fmla="*/ 0 h 40"/>
                <a:gd name="T18" fmla="*/ 0 w 40"/>
                <a:gd name="T19" fmla="*/ 0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0"/>
                <a:gd name="T31" fmla="*/ 0 h 40"/>
                <a:gd name="T32" fmla="*/ 40 w 40"/>
                <a:gd name="T33" fmla="*/ 40 h 4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0" h="40">
                  <a:moveTo>
                    <a:pt x="0" y="0"/>
                  </a:moveTo>
                  <a:lnTo>
                    <a:pt x="0" y="24"/>
                  </a:lnTo>
                  <a:lnTo>
                    <a:pt x="8" y="40"/>
                  </a:lnTo>
                  <a:lnTo>
                    <a:pt x="24" y="40"/>
                  </a:lnTo>
                  <a:lnTo>
                    <a:pt x="40" y="40"/>
                  </a:lnTo>
                  <a:lnTo>
                    <a:pt x="24" y="24"/>
                  </a:lnTo>
                  <a:lnTo>
                    <a:pt x="16" y="2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56" name="Freeform 45"/>
            <p:cNvSpPr>
              <a:spLocks/>
            </p:cNvSpPr>
            <p:nvPr/>
          </p:nvSpPr>
          <p:spPr bwMode="auto">
            <a:xfrm>
              <a:off x="1834" y="3106"/>
              <a:ext cx="275" cy="502"/>
            </a:xfrm>
            <a:custGeom>
              <a:avLst/>
              <a:gdLst>
                <a:gd name="T0" fmla="*/ 48 w 280"/>
                <a:gd name="T1" fmla="*/ 4276 h 440"/>
                <a:gd name="T2" fmla="*/ 35 w 280"/>
                <a:gd name="T3" fmla="*/ 4276 h 440"/>
                <a:gd name="T4" fmla="*/ 27 w 280"/>
                <a:gd name="T5" fmla="*/ 8390 h 440"/>
                <a:gd name="T6" fmla="*/ 27 w 280"/>
                <a:gd name="T7" fmla="*/ 22089 h 440"/>
                <a:gd name="T8" fmla="*/ 27 w 280"/>
                <a:gd name="T9" fmla="*/ 26239 h 440"/>
                <a:gd name="T10" fmla="*/ 24 w 280"/>
                <a:gd name="T11" fmla="*/ 28406 h 440"/>
                <a:gd name="T12" fmla="*/ 24 w 280"/>
                <a:gd name="T13" fmla="*/ 43086 h 440"/>
                <a:gd name="T14" fmla="*/ 8 w 280"/>
                <a:gd name="T15" fmla="*/ 46356 h 440"/>
                <a:gd name="T16" fmla="*/ 0 w 280"/>
                <a:gd name="T17" fmla="*/ 47298 h 440"/>
                <a:gd name="T18" fmla="*/ 8 w 280"/>
                <a:gd name="T19" fmla="*/ 49359 h 440"/>
                <a:gd name="T20" fmla="*/ 0 w 280"/>
                <a:gd name="T21" fmla="*/ 52448 h 440"/>
                <a:gd name="T22" fmla="*/ 16 w 280"/>
                <a:gd name="T23" fmla="*/ 55724 h 440"/>
                <a:gd name="T24" fmla="*/ 24 w 280"/>
                <a:gd name="T25" fmla="*/ 57787 h 440"/>
                <a:gd name="T26" fmla="*/ 27 w 280"/>
                <a:gd name="T27" fmla="*/ 57787 h 440"/>
                <a:gd name="T28" fmla="*/ 27 w 280"/>
                <a:gd name="T29" fmla="*/ 55724 h 440"/>
                <a:gd name="T30" fmla="*/ 35 w 280"/>
                <a:gd name="T31" fmla="*/ 50403 h 440"/>
                <a:gd name="T32" fmla="*/ 27 w 280"/>
                <a:gd name="T33" fmla="*/ 48291 h 440"/>
                <a:gd name="T34" fmla="*/ 48 w 280"/>
                <a:gd name="T35" fmla="*/ 45164 h 440"/>
                <a:gd name="T36" fmla="*/ 60 w 280"/>
                <a:gd name="T37" fmla="*/ 40895 h 440"/>
                <a:gd name="T38" fmla="*/ 56 w 280"/>
                <a:gd name="T39" fmla="*/ 38911 h 440"/>
                <a:gd name="T40" fmla="*/ 72 w 280"/>
                <a:gd name="T41" fmla="*/ 36657 h 440"/>
                <a:gd name="T42" fmla="*/ 72 w 280"/>
                <a:gd name="T43" fmla="*/ 34589 h 440"/>
                <a:gd name="T44" fmla="*/ 104 w 280"/>
                <a:gd name="T45" fmla="*/ 31512 h 440"/>
                <a:gd name="T46" fmla="*/ 104 w 280"/>
                <a:gd name="T47" fmla="*/ 24209 h 440"/>
                <a:gd name="T48" fmla="*/ 116 w 280"/>
                <a:gd name="T49" fmla="*/ 16912 h 440"/>
                <a:gd name="T50" fmla="*/ 143 w 280"/>
                <a:gd name="T51" fmla="*/ 10505 h 440"/>
                <a:gd name="T52" fmla="*/ 132 w 280"/>
                <a:gd name="T53" fmla="*/ 11457 h 440"/>
                <a:gd name="T54" fmla="*/ 104 w 280"/>
                <a:gd name="T55" fmla="*/ 12677 h 440"/>
                <a:gd name="T56" fmla="*/ 116 w 280"/>
                <a:gd name="T57" fmla="*/ 9431 h 440"/>
                <a:gd name="T58" fmla="*/ 100 w 280"/>
                <a:gd name="T59" fmla="*/ 6350 h 440"/>
                <a:gd name="T60" fmla="*/ 84 w 280"/>
                <a:gd name="T61" fmla="*/ 5182 h 440"/>
                <a:gd name="T62" fmla="*/ 75 w 280"/>
                <a:gd name="T63" fmla="*/ 1018 h 440"/>
                <a:gd name="T64" fmla="*/ 64 w 280"/>
                <a:gd name="T65" fmla="*/ 0 h 440"/>
                <a:gd name="T66" fmla="*/ 52 w 280"/>
                <a:gd name="T67" fmla="*/ 2059 h 44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80"/>
                <a:gd name="T103" fmla="*/ 0 h 440"/>
                <a:gd name="T104" fmla="*/ 280 w 280"/>
                <a:gd name="T105" fmla="*/ 440 h 44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80" h="440">
                  <a:moveTo>
                    <a:pt x="80" y="24"/>
                  </a:moveTo>
                  <a:lnTo>
                    <a:pt x="88" y="32"/>
                  </a:lnTo>
                  <a:lnTo>
                    <a:pt x="80" y="40"/>
                  </a:lnTo>
                  <a:lnTo>
                    <a:pt x="72" y="32"/>
                  </a:lnTo>
                  <a:lnTo>
                    <a:pt x="64" y="40"/>
                  </a:lnTo>
                  <a:lnTo>
                    <a:pt x="64" y="64"/>
                  </a:lnTo>
                  <a:lnTo>
                    <a:pt x="32" y="128"/>
                  </a:lnTo>
                  <a:lnTo>
                    <a:pt x="48" y="168"/>
                  </a:lnTo>
                  <a:lnTo>
                    <a:pt x="32" y="192"/>
                  </a:lnTo>
                  <a:lnTo>
                    <a:pt x="48" y="200"/>
                  </a:lnTo>
                  <a:lnTo>
                    <a:pt x="48" y="208"/>
                  </a:lnTo>
                  <a:lnTo>
                    <a:pt x="24" y="216"/>
                  </a:lnTo>
                  <a:lnTo>
                    <a:pt x="24" y="320"/>
                  </a:lnTo>
                  <a:lnTo>
                    <a:pt x="24" y="328"/>
                  </a:lnTo>
                  <a:lnTo>
                    <a:pt x="16" y="336"/>
                  </a:lnTo>
                  <a:lnTo>
                    <a:pt x="8" y="352"/>
                  </a:lnTo>
                  <a:lnTo>
                    <a:pt x="8" y="360"/>
                  </a:lnTo>
                  <a:lnTo>
                    <a:pt x="0" y="360"/>
                  </a:lnTo>
                  <a:lnTo>
                    <a:pt x="0" y="368"/>
                  </a:lnTo>
                  <a:lnTo>
                    <a:pt x="8" y="376"/>
                  </a:lnTo>
                  <a:lnTo>
                    <a:pt x="8" y="384"/>
                  </a:lnTo>
                  <a:lnTo>
                    <a:pt x="0" y="400"/>
                  </a:lnTo>
                  <a:lnTo>
                    <a:pt x="0" y="416"/>
                  </a:lnTo>
                  <a:lnTo>
                    <a:pt x="16" y="424"/>
                  </a:lnTo>
                  <a:lnTo>
                    <a:pt x="16" y="432"/>
                  </a:lnTo>
                  <a:lnTo>
                    <a:pt x="24" y="440"/>
                  </a:lnTo>
                  <a:lnTo>
                    <a:pt x="24" y="432"/>
                  </a:lnTo>
                  <a:lnTo>
                    <a:pt x="40" y="440"/>
                  </a:lnTo>
                  <a:lnTo>
                    <a:pt x="48" y="432"/>
                  </a:lnTo>
                  <a:lnTo>
                    <a:pt x="40" y="424"/>
                  </a:lnTo>
                  <a:lnTo>
                    <a:pt x="40" y="416"/>
                  </a:lnTo>
                  <a:lnTo>
                    <a:pt x="72" y="384"/>
                  </a:lnTo>
                  <a:lnTo>
                    <a:pt x="72" y="368"/>
                  </a:lnTo>
                  <a:lnTo>
                    <a:pt x="64" y="368"/>
                  </a:lnTo>
                  <a:lnTo>
                    <a:pt x="64" y="352"/>
                  </a:lnTo>
                  <a:lnTo>
                    <a:pt x="88" y="344"/>
                  </a:lnTo>
                  <a:lnTo>
                    <a:pt x="96" y="312"/>
                  </a:lnTo>
                  <a:lnTo>
                    <a:pt x="112" y="312"/>
                  </a:lnTo>
                  <a:lnTo>
                    <a:pt x="112" y="304"/>
                  </a:lnTo>
                  <a:lnTo>
                    <a:pt x="104" y="296"/>
                  </a:lnTo>
                  <a:lnTo>
                    <a:pt x="112" y="296"/>
                  </a:lnTo>
                  <a:lnTo>
                    <a:pt x="136" y="280"/>
                  </a:lnTo>
                  <a:lnTo>
                    <a:pt x="136" y="272"/>
                  </a:lnTo>
                  <a:lnTo>
                    <a:pt x="136" y="264"/>
                  </a:lnTo>
                  <a:lnTo>
                    <a:pt x="176" y="256"/>
                  </a:lnTo>
                  <a:lnTo>
                    <a:pt x="200" y="240"/>
                  </a:lnTo>
                  <a:lnTo>
                    <a:pt x="208" y="224"/>
                  </a:lnTo>
                  <a:lnTo>
                    <a:pt x="200" y="184"/>
                  </a:lnTo>
                  <a:lnTo>
                    <a:pt x="200" y="152"/>
                  </a:lnTo>
                  <a:lnTo>
                    <a:pt x="224" y="128"/>
                  </a:lnTo>
                  <a:lnTo>
                    <a:pt x="280" y="96"/>
                  </a:lnTo>
                  <a:lnTo>
                    <a:pt x="280" y="80"/>
                  </a:lnTo>
                  <a:lnTo>
                    <a:pt x="272" y="80"/>
                  </a:lnTo>
                  <a:lnTo>
                    <a:pt x="256" y="88"/>
                  </a:lnTo>
                  <a:lnTo>
                    <a:pt x="232" y="104"/>
                  </a:lnTo>
                  <a:lnTo>
                    <a:pt x="200" y="96"/>
                  </a:lnTo>
                  <a:lnTo>
                    <a:pt x="200" y="88"/>
                  </a:lnTo>
                  <a:lnTo>
                    <a:pt x="224" y="72"/>
                  </a:lnTo>
                  <a:lnTo>
                    <a:pt x="200" y="56"/>
                  </a:lnTo>
                  <a:lnTo>
                    <a:pt x="192" y="48"/>
                  </a:lnTo>
                  <a:lnTo>
                    <a:pt x="184" y="40"/>
                  </a:lnTo>
                  <a:lnTo>
                    <a:pt x="168" y="40"/>
                  </a:lnTo>
                  <a:lnTo>
                    <a:pt x="152" y="8"/>
                  </a:lnTo>
                  <a:lnTo>
                    <a:pt x="144" y="8"/>
                  </a:lnTo>
                  <a:lnTo>
                    <a:pt x="128" y="24"/>
                  </a:lnTo>
                  <a:lnTo>
                    <a:pt x="120" y="0"/>
                  </a:lnTo>
                  <a:lnTo>
                    <a:pt x="104" y="0"/>
                  </a:lnTo>
                  <a:lnTo>
                    <a:pt x="96" y="16"/>
                  </a:lnTo>
                  <a:lnTo>
                    <a:pt x="80" y="2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57" name="Freeform 46"/>
            <p:cNvSpPr>
              <a:spLocks/>
            </p:cNvSpPr>
            <p:nvPr/>
          </p:nvSpPr>
          <p:spPr bwMode="auto">
            <a:xfrm>
              <a:off x="2030" y="3252"/>
              <a:ext cx="71" cy="91"/>
            </a:xfrm>
            <a:custGeom>
              <a:avLst/>
              <a:gdLst>
                <a:gd name="T0" fmla="*/ 24 w 72"/>
                <a:gd name="T1" fmla="*/ 0 h 80"/>
                <a:gd name="T2" fmla="*/ 32 w 72"/>
                <a:gd name="T3" fmla="*/ 0 h 80"/>
                <a:gd name="T4" fmla="*/ 32 w 72"/>
                <a:gd name="T5" fmla="*/ 1851 h 80"/>
                <a:gd name="T6" fmla="*/ 36 w 72"/>
                <a:gd name="T7" fmla="*/ 1851 h 80"/>
                <a:gd name="T8" fmla="*/ 36 w 72"/>
                <a:gd name="T9" fmla="*/ 3699 h 80"/>
                <a:gd name="T10" fmla="*/ 36 w 72"/>
                <a:gd name="T11" fmla="*/ 4613 h 80"/>
                <a:gd name="T12" fmla="*/ 36 w 72"/>
                <a:gd name="T13" fmla="*/ 6626 h 80"/>
                <a:gd name="T14" fmla="*/ 36 w 72"/>
                <a:gd name="T15" fmla="*/ 9409 h 80"/>
                <a:gd name="T16" fmla="*/ 16 w 72"/>
                <a:gd name="T17" fmla="*/ 8555 h 80"/>
                <a:gd name="T18" fmla="*/ 0 w 72"/>
                <a:gd name="T19" fmla="*/ 6626 h 80"/>
                <a:gd name="T20" fmla="*/ 0 w 72"/>
                <a:gd name="T21" fmla="*/ 2755 h 80"/>
                <a:gd name="T22" fmla="*/ 24 w 72"/>
                <a:gd name="T23" fmla="*/ 0 h 8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2"/>
                <a:gd name="T37" fmla="*/ 0 h 80"/>
                <a:gd name="T38" fmla="*/ 72 w 72"/>
                <a:gd name="T39" fmla="*/ 80 h 8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2" h="80">
                  <a:moveTo>
                    <a:pt x="24" y="0"/>
                  </a:moveTo>
                  <a:lnTo>
                    <a:pt x="32" y="0"/>
                  </a:lnTo>
                  <a:lnTo>
                    <a:pt x="32" y="16"/>
                  </a:lnTo>
                  <a:lnTo>
                    <a:pt x="48" y="16"/>
                  </a:lnTo>
                  <a:lnTo>
                    <a:pt x="64" y="32"/>
                  </a:lnTo>
                  <a:lnTo>
                    <a:pt x="64" y="40"/>
                  </a:lnTo>
                  <a:lnTo>
                    <a:pt x="72" y="56"/>
                  </a:lnTo>
                  <a:lnTo>
                    <a:pt x="48" y="80"/>
                  </a:lnTo>
                  <a:lnTo>
                    <a:pt x="16" y="72"/>
                  </a:lnTo>
                  <a:lnTo>
                    <a:pt x="0" y="56"/>
                  </a:lnTo>
                  <a:lnTo>
                    <a:pt x="0" y="24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58" name="Freeform 47"/>
            <p:cNvSpPr>
              <a:spLocks/>
            </p:cNvSpPr>
            <p:nvPr/>
          </p:nvSpPr>
          <p:spPr bwMode="auto">
            <a:xfrm>
              <a:off x="1881" y="2914"/>
              <a:ext cx="189" cy="219"/>
            </a:xfrm>
            <a:custGeom>
              <a:avLst/>
              <a:gdLst>
                <a:gd name="T0" fmla="*/ 0 w 192"/>
                <a:gd name="T1" fmla="*/ 13594 h 192"/>
                <a:gd name="T2" fmla="*/ 8 w 192"/>
                <a:gd name="T3" fmla="*/ 13594 h 192"/>
                <a:gd name="T4" fmla="*/ 24 w 192"/>
                <a:gd name="T5" fmla="*/ 22897 h 192"/>
                <a:gd name="T6" fmla="*/ 32 w 192"/>
                <a:gd name="T7" fmla="*/ 24009 h 192"/>
                <a:gd name="T8" fmla="*/ 32 w 192"/>
                <a:gd name="T9" fmla="*/ 24009 h 192"/>
                <a:gd name="T10" fmla="*/ 32 w 192"/>
                <a:gd name="T11" fmla="*/ 21887 h 192"/>
                <a:gd name="T12" fmla="*/ 35 w 192"/>
                <a:gd name="T13" fmla="*/ 21887 h 192"/>
                <a:gd name="T14" fmla="*/ 43 w 192"/>
                <a:gd name="T15" fmla="*/ 24009 h 192"/>
                <a:gd name="T16" fmla="*/ 43 w 192"/>
                <a:gd name="T17" fmla="*/ 24965 h 192"/>
                <a:gd name="T18" fmla="*/ 59 w 192"/>
                <a:gd name="T19" fmla="*/ 22897 h 192"/>
                <a:gd name="T20" fmla="*/ 63 w 192"/>
                <a:gd name="T21" fmla="*/ 22897 h 192"/>
                <a:gd name="T22" fmla="*/ 71 w 192"/>
                <a:gd name="T23" fmla="*/ 19775 h 192"/>
                <a:gd name="T24" fmla="*/ 83 w 192"/>
                <a:gd name="T25" fmla="*/ 19775 h 192"/>
                <a:gd name="T26" fmla="*/ 96 w 192"/>
                <a:gd name="T27" fmla="*/ 19775 h 192"/>
                <a:gd name="T28" fmla="*/ 96 w 192"/>
                <a:gd name="T29" fmla="*/ 19775 h 192"/>
                <a:gd name="T30" fmla="*/ 102 w 192"/>
                <a:gd name="T31" fmla="*/ 20861 h 192"/>
                <a:gd name="T32" fmla="*/ 102 w 192"/>
                <a:gd name="T33" fmla="*/ 19775 h 192"/>
                <a:gd name="T34" fmla="*/ 107 w 192"/>
                <a:gd name="T35" fmla="*/ 18682 h 192"/>
                <a:gd name="T36" fmla="*/ 96 w 192"/>
                <a:gd name="T37" fmla="*/ 14658 h 192"/>
                <a:gd name="T38" fmla="*/ 91 w 192"/>
                <a:gd name="T39" fmla="*/ 13594 h 192"/>
                <a:gd name="T40" fmla="*/ 87 w 192"/>
                <a:gd name="T41" fmla="*/ 11382 h 192"/>
                <a:gd name="T42" fmla="*/ 87 w 192"/>
                <a:gd name="T43" fmla="*/ 11382 h 192"/>
                <a:gd name="T44" fmla="*/ 87 w 192"/>
                <a:gd name="T45" fmla="*/ 10449 h 192"/>
                <a:gd name="T46" fmla="*/ 87 w 192"/>
                <a:gd name="T47" fmla="*/ 10449 h 192"/>
                <a:gd name="T48" fmla="*/ 67 w 192"/>
                <a:gd name="T49" fmla="*/ 6311 h 192"/>
                <a:gd name="T50" fmla="*/ 59 w 192"/>
                <a:gd name="T51" fmla="*/ 5148 h 192"/>
                <a:gd name="T52" fmla="*/ 43 w 192"/>
                <a:gd name="T53" fmla="*/ 3041 h 192"/>
                <a:gd name="T54" fmla="*/ 51 w 192"/>
                <a:gd name="T55" fmla="*/ 3041 h 192"/>
                <a:gd name="T56" fmla="*/ 59 w 192"/>
                <a:gd name="T57" fmla="*/ 1012 h 192"/>
                <a:gd name="T58" fmla="*/ 43 w 192"/>
                <a:gd name="T59" fmla="*/ 0 h 192"/>
                <a:gd name="T60" fmla="*/ 32 w 192"/>
                <a:gd name="T61" fmla="*/ 1012 h 192"/>
                <a:gd name="T62" fmla="*/ 24 w 192"/>
                <a:gd name="T63" fmla="*/ 1012 h 192"/>
                <a:gd name="T64" fmla="*/ 24 w 192"/>
                <a:gd name="T65" fmla="*/ 2049 h 192"/>
                <a:gd name="T66" fmla="*/ 8 w 192"/>
                <a:gd name="T67" fmla="*/ 1012 h 192"/>
                <a:gd name="T68" fmla="*/ 24 w 192"/>
                <a:gd name="T69" fmla="*/ 6311 h 192"/>
                <a:gd name="T70" fmla="*/ 8 w 192"/>
                <a:gd name="T71" fmla="*/ 9365 h 192"/>
                <a:gd name="T72" fmla="*/ 8 w 192"/>
                <a:gd name="T73" fmla="*/ 11382 h 192"/>
                <a:gd name="T74" fmla="*/ 0 w 192"/>
                <a:gd name="T75" fmla="*/ 13594 h 19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92"/>
                <a:gd name="T115" fmla="*/ 0 h 192"/>
                <a:gd name="T116" fmla="*/ 192 w 192"/>
                <a:gd name="T117" fmla="*/ 192 h 19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92" h="192">
                  <a:moveTo>
                    <a:pt x="0" y="104"/>
                  </a:moveTo>
                  <a:lnTo>
                    <a:pt x="8" y="104"/>
                  </a:lnTo>
                  <a:lnTo>
                    <a:pt x="24" y="176"/>
                  </a:lnTo>
                  <a:lnTo>
                    <a:pt x="32" y="184"/>
                  </a:lnTo>
                  <a:lnTo>
                    <a:pt x="48" y="184"/>
                  </a:lnTo>
                  <a:lnTo>
                    <a:pt x="56" y="168"/>
                  </a:lnTo>
                  <a:lnTo>
                    <a:pt x="72" y="168"/>
                  </a:lnTo>
                  <a:lnTo>
                    <a:pt x="80" y="184"/>
                  </a:lnTo>
                  <a:lnTo>
                    <a:pt x="80" y="192"/>
                  </a:lnTo>
                  <a:lnTo>
                    <a:pt x="96" y="176"/>
                  </a:lnTo>
                  <a:lnTo>
                    <a:pt x="104" y="176"/>
                  </a:lnTo>
                  <a:lnTo>
                    <a:pt x="120" y="152"/>
                  </a:lnTo>
                  <a:lnTo>
                    <a:pt x="144" y="152"/>
                  </a:lnTo>
                  <a:lnTo>
                    <a:pt x="176" y="152"/>
                  </a:lnTo>
                  <a:lnTo>
                    <a:pt x="184" y="160"/>
                  </a:lnTo>
                  <a:lnTo>
                    <a:pt x="184" y="152"/>
                  </a:lnTo>
                  <a:lnTo>
                    <a:pt x="192" y="144"/>
                  </a:lnTo>
                  <a:lnTo>
                    <a:pt x="176" y="112"/>
                  </a:lnTo>
                  <a:lnTo>
                    <a:pt x="160" y="104"/>
                  </a:lnTo>
                  <a:lnTo>
                    <a:pt x="152" y="88"/>
                  </a:lnTo>
                  <a:lnTo>
                    <a:pt x="152" y="80"/>
                  </a:lnTo>
                  <a:lnTo>
                    <a:pt x="112" y="48"/>
                  </a:lnTo>
                  <a:lnTo>
                    <a:pt x="96" y="40"/>
                  </a:lnTo>
                  <a:lnTo>
                    <a:pt x="80" y="24"/>
                  </a:lnTo>
                  <a:lnTo>
                    <a:pt x="88" y="24"/>
                  </a:lnTo>
                  <a:lnTo>
                    <a:pt x="96" y="8"/>
                  </a:lnTo>
                  <a:lnTo>
                    <a:pt x="80" y="0"/>
                  </a:lnTo>
                  <a:lnTo>
                    <a:pt x="48" y="8"/>
                  </a:lnTo>
                  <a:lnTo>
                    <a:pt x="24" y="8"/>
                  </a:lnTo>
                  <a:lnTo>
                    <a:pt x="24" y="16"/>
                  </a:lnTo>
                  <a:lnTo>
                    <a:pt x="8" y="8"/>
                  </a:lnTo>
                  <a:lnTo>
                    <a:pt x="24" y="48"/>
                  </a:lnTo>
                  <a:lnTo>
                    <a:pt x="8" y="72"/>
                  </a:lnTo>
                  <a:lnTo>
                    <a:pt x="8" y="88"/>
                  </a:lnTo>
                  <a:lnTo>
                    <a:pt x="0" y="10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59" name="Freeform 48"/>
            <p:cNvSpPr>
              <a:spLocks/>
            </p:cNvSpPr>
            <p:nvPr/>
          </p:nvSpPr>
          <p:spPr bwMode="auto">
            <a:xfrm>
              <a:off x="1983" y="3087"/>
              <a:ext cx="126" cy="137"/>
            </a:xfrm>
            <a:custGeom>
              <a:avLst/>
              <a:gdLst>
                <a:gd name="T0" fmla="*/ 43 w 128"/>
                <a:gd name="T1" fmla="*/ 1029 h 120"/>
                <a:gd name="T2" fmla="*/ 35 w 128"/>
                <a:gd name="T3" fmla="*/ 4373 h 120"/>
                <a:gd name="T4" fmla="*/ 43 w 128"/>
                <a:gd name="T5" fmla="*/ 5577 h 120"/>
                <a:gd name="T6" fmla="*/ 58 w 128"/>
                <a:gd name="T7" fmla="*/ 5577 h 120"/>
                <a:gd name="T8" fmla="*/ 70 w 128"/>
                <a:gd name="T9" fmla="*/ 7511 h 120"/>
                <a:gd name="T10" fmla="*/ 70 w 128"/>
                <a:gd name="T11" fmla="*/ 9685 h 120"/>
                <a:gd name="T12" fmla="*/ 74 w 128"/>
                <a:gd name="T13" fmla="*/ 9685 h 120"/>
                <a:gd name="T14" fmla="*/ 70 w 128"/>
                <a:gd name="T15" fmla="*/ 12888 h 120"/>
                <a:gd name="T16" fmla="*/ 70 w 128"/>
                <a:gd name="T17" fmla="*/ 12888 h 120"/>
                <a:gd name="T18" fmla="*/ 62 w 128"/>
                <a:gd name="T19" fmla="*/ 14098 h 120"/>
                <a:gd name="T20" fmla="*/ 43 w 128"/>
                <a:gd name="T21" fmla="*/ 16164 h 120"/>
                <a:gd name="T22" fmla="*/ 32 w 128"/>
                <a:gd name="T23" fmla="*/ 15099 h 120"/>
                <a:gd name="T24" fmla="*/ 32 w 128"/>
                <a:gd name="T25" fmla="*/ 14098 h 120"/>
                <a:gd name="T26" fmla="*/ 35 w 128"/>
                <a:gd name="T27" fmla="*/ 11727 h 120"/>
                <a:gd name="T28" fmla="*/ 32 w 128"/>
                <a:gd name="T29" fmla="*/ 9685 h 120"/>
                <a:gd name="T30" fmla="*/ 32 w 128"/>
                <a:gd name="T31" fmla="*/ 8575 h 120"/>
                <a:gd name="T32" fmla="*/ 32 w 128"/>
                <a:gd name="T33" fmla="*/ 7511 h 120"/>
                <a:gd name="T34" fmla="*/ 16 w 128"/>
                <a:gd name="T35" fmla="*/ 7511 h 120"/>
                <a:gd name="T36" fmla="*/ 0 w 128"/>
                <a:gd name="T37" fmla="*/ 3283 h 120"/>
                <a:gd name="T38" fmla="*/ 16 w 128"/>
                <a:gd name="T39" fmla="*/ 0 h 120"/>
                <a:gd name="T40" fmla="*/ 32 w 128"/>
                <a:gd name="T41" fmla="*/ 0 h 120"/>
                <a:gd name="T42" fmla="*/ 35 w 128"/>
                <a:gd name="T43" fmla="*/ 0 h 120"/>
                <a:gd name="T44" fmla="*/ 35 w 128"/>
                <a:gd name="T45" fmla="*/ 0 h 120"/>
                <a:gd name="T46" fmla="*/ 43 w 128"/>
                <a:gd name="T47" fmla="*/ 1029 h 12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28"/>
                <a:gd name="T73" fmla="*/ 0 h 120"/>
                <a:gd name="T74" fmla="*/ 128 w 128"/>
                <a:gd name="T75" fmla="*/ 120 h 12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28" h="120">
                  <a:moveTo>
                    <a:pt x="80" y="8"/>
                  </a:moveTo>
                  <a:lnTo>
                    <a:pt x="72" y="32"/>
                  </a:lnTo>
                  <a:lnTo>
                    <a:pt x="80" y="40"/>
                  </a:lnTo>
                  <a:lnTo>
                    <a:pt x="96" y="40"/>
                  </a:lnTo>
                  <a:lnTo>
                    <a:pt x="120" y="56"/>
                  </a:lnTo>
                  <a:lnTo>
                    <a:pt x="120" y="72"/>
                  </a:lnTo>
                  <a:lnTo>
                    <a:pt x="128" y="72"/>
                  </a:lnTo>
                  <a:lnTo>
                    <a:pt x="120" y="96"/>
                  </a:lnTo>
                  <a:lnTo>
                    <a:pt x="104" y="104"/>
                  </a:lnTo>
                  <a:lnTo>
                    <a:pt x="80" y="120"/>
                  </a:lnTo>
                  <a:lnTo>
                    <a:pt x="48" y="112"/>
                  </a:lnTo>
                  <a:lnTo>
                    <a:pt x="48" y="104"/>
                  </a:lnTo>
                  <a:lnTo>
                    <a:pt x="72" y="88"/>
                  </a:lnTo>
                  <a:lnTo>
                    <a:pt x="48" y="72"/>
                  </a:lnTo>
                  <a:lnTo>
                    <a:pt x="40" y="64"/>
                  </a:lnTo>
                  <a:lnTo>
                    <a:pt x="32" y="56"/>
                  </a:lnTo>
                  <a:lnTo>
                    <a:pt x="16" y="56"/>
                  </a:lnTo>
                  <a:lnTo>
                    <a:pt x="0" y="24"/>
                  </a:lnTo>
                  <a:lnTo>
                    <a:pt x="16" y="0"/>
                  </a:lnTo>
                  <a:lnTo>
                    <a:pt x="40" y="0"/>
                  </a:lnTo>
                  <a:lnTo>
                    <a:pt x="72" y="0"/>
                  </a:lnTo>
                  <a:lnTo>
                    <a:pt x="80" y="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60" name="Freeform 49"/>
            <p:cNvSpPr>
              <a:spLocks/>
            </p:cNvSpPr>
            <p:nvPr/>
          </p:nvSpPr>
          <p:spPr bwMode="auto">
            <a:xfrm>
              <a:off x="2054" y="2631"/>
              <a:ext cx="79" cy="128"/>
            </a:xfrm>
            <a:custGeom>
              <a:avLst/>
              <a:gdLst>
                <a:gd name="T0" fmla="*/ 32 w 80"/>
                <a:gd name="T1" fmla="*/ 0 h 112"/>
                <a:gd name="T2" fmla="*/ 16 w 80"/>
                <a:gd name="T3" fmla="*/ 0 h 112"/>
                <a:gd name="T4" fmla="*/ 8 w 80"/>
                <a:gd name="T5" fmla="*/ 1055 h 112"/>
                <a:gd name="T6" fmla="*/ 16 w 80"/>
                <a:gd name="T7" fmla="*/ 3334 h 112"/>
                <a:gd name="T8" fmla="*/ 8 w 80"/>
                <a:gd name="T9" fmla="*/ 3334 h 112"/>
                <a:gd name="T10" fmla="*/ 0 w 80"/>
                <a:gd name="T11" fmla="*/ 3334 h 112"/>
                <a:gd name="T12" fmla="*/ 0 w 80"/>
                <a:gd name="T13" fmla="*/ 5687 h 112"/>
                <a:gd name="T14" fmla="*/ 16 w 80"/>
                <a:gd name="T15" fmla="*/ 6707 h 112"/>
                <a:gd name="T16" fmla="*/ 16 w 80"/>
                <a:gd name="T17" fmla="*/ 7819 h 112"/>
                <a:gd name="T18" fmla="*/ 24 w 80"/>
                <a:gd name="T19" fmla="*/ 7819 h 112"/>
                <a:gd name="T20" fmla="*/ 24 w 80"/>
                <a:gd name="T21" fmla="*/ 13561 h 112"/>
                <a:gd name="T22" fmla="*/ 24 w 80"/>
                <a:gd name="T23" fmla="*/ 15704 h 112"/>
                <a:gd name="T24" fmla="*/ 43 w 80"/>
                <a:gd name="T25" fmla="*/ 13561 h 112"/>
                <a:gd name="T26" fmla="*/ 40 w 80"/>
                <a:gd name="T27" fmla="*/ 11087 h 112"/>
                <a:gd name="T28" fmla="*/ 40 w 80"/>
                <a:gd name="T29" fmla="*/ 11087 h 112"/>
                <a:gd name="T30" fmla="*/ 40 w 80"/>
                <a:gd name="T31" fmla="*/ 7819 h 112"/>
                <a:gd name="T32" fmla="*/ 43 w 80"/>
                <a:gd name="T33" fmla="*/ 5687 h 112"/>
                <a:gd name="T34" fmla="*/ 40 w 80"/>
                <a:gd name="T35" fmla="*/ 5687 h 112"/>
                <a:gd name="T36" fmla="*/ 32 w 80"/>
                <a:gd name="T37" fmla="*/ 0 h 11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80"/>
                <a:gd name="T58" fmla="*/ 0 h 112"/>
                <a:gd name="T59" fmla="*/ 80 w 80"/>
                <a:gd name="T60" fmla="*/ 112 h 11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80" h="112">
                  <a:moveTo>
                    <a:pt x="32" y="0"/>
                  </a:moveTo>
                  <a:lnTo>
                    <a:pt x="16" y="0"/>
                  </a:lnTo>
                  <a:lnTo>
                    <a:pt x="8" y="8"/>
                  </a:lnTo>
                  <a:lnTo>
                    <a:pt x="16" y="24"/>
                  </a:lnTo>
                  <a:lnTo>
                    <a:pt x="8" y="24"/>
                  </a:lnTo>
                  <a:lnTo>
                    <a:pt x="0" y="24"/>
                  </a:lnTo>
                  <a:lnTo>
                    <a:pt x="0" y="40"/>
                  </a:lnTo>
                  <a:lnTo>
                    <a:pt x="16" y="48"/>
                  </a:lnTo>
                  <a:lnTo>
                    <a:pt x="16" y="56"/>
                  </a:lnTo>
                  <a:lnTo>
                    <a:pt x="24" y="56"/>
                  </a:lnTo>
                  <a:lnTo>
                    <a:pt x="24" y="96"/>
                  </a:lnTo>
                  <a:lnTo>
                    <a:pt x="24" y="112"/>
                  </a:lnTo>
                  <a:lnTo>
                    <a:pt x="80" y="96"/>
                  </a:lnTo>
                  <a:lnTo>
                    <a:pt x="64" y="80"/>
                  </a:lnTo>
                  <a:lnTo>
                    <a:pt x="48" y="80"/>
                  </a:lnTo>
                  <a:lnTo>
                    <a:pt x="48" y="56"/>
                  </a:lnTo>
                  <a:lnTo>
                    <a:pt x="80" y="40"/>
                  </a:lnTo>
                  <a:lnTo>
                    <a:pt x="56" y="4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61" name="Freeform 50"/>
            <p:cNvSpPr>
              <a:spLocks/>
            </p:cNvSpPr>
            <p:nvPr/>
          </p:nvSpPr>
          <p:spPr bwMode="auto">
            <a:xfrm>
              <a:off x="2101" y="2677"/>
              <a:ext cx="79" cy="63"/>
            </a:xfrm>
            <a:custGeom>
              <a:avLst/>
              <a:gdLst>
                <a:gd name="T0" fmla="*/ 32 w 80"/>
                <a:gd name="T1" fmla="*/ 0 h 56"/>
                <a:gd name="T2" fmla="*/ 0 w 80"/>
                <a:gd name="T3" fmla="*/ 1263 h 56"/>
                <a:gd name="T4" fmla="*/ 0 w 80"/>
                <a:gd name="T5" fmla="*/ 3099 h 56"/>
                <a:gd name="T6" fmla="*/ 24 w 80"/>
                <a:gd name="T7" fmla="*/ 3099 h 56"/>
                <a:gd name="T8" fmla="*/ 32 w 80"/>
                <a:gd name="T9" fmla="*/ 4407 h 56"/>
                <a:gd name="T10" fmla="*/ 32 w 80"/>
                <a:gd name="T11" fmla="*/ 4407 h 56"/>
                <a:gd name="T12" fmla="*/ 40 w 80"/>
                <a:gd name="T13" fmla="*/ 4407 h 56"/>
                <a:gd name="T14" fmla="*/ 40 w 80"/>
                <a:gd name="T15" fmla="*/ 4407 h 56"/>
                <a:gd name="T16" fmla="*/ 43 w 80"/>
                <a:gd name="T17" fmla="*/ 3099 h 56"/>
                <a:gd name="T18" fmla="*/ 40 w 80"/>
                <a:gd name="T19" fmla="*/ 1880 h 56"/>
                <a:gd name="T20" fmla="*/ 43 w 80"/>
                <a:gd name="T21" fmla="*/ 1263 h 56"/>
                <a:gd name="T22" fmla="*/ 40 w 80"/>
                <a:gd name="T23" fmla="*/ 1263 h 56"/>
                <a:gd name="T24" fmla="*/ 40 w 80"/>
                <a:gd name="T25" fmla="*/ 0 h 56"/>
                <a:gd name="T26" fmla="*/ 32 w 80"/>
                <a:gd name="T27" fmla="*/ 0 h 5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80"/>
                <a:gd name="T43" fmla="*/ 0 h 56"/>
                <a:gd name="T44" fmla="*/ 80 w 80"/>
                <a:gd name="T45" fmla="*/ 56 h 5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80" h="56">
                  <a:moveTo>
                    <a:pt x="32" y="0"/>
                  </a:moveTo>
                  <a:lnTo>
                    <a:pt x="0" y="16"/>
                  </a:lnTo>
                  <a:lnTo>
                    <a:pt x="0" y="40"/>
                  </a:lnTo>
                  <a:lnTo>
                    <a:pt x="24" y="40"/>
                  </a:lnTo>
                  <a:lnTo>
                    <a:pt x="32" y="56"/>
                  </a:lnTo>
                  <a:lnTo>
                    <a:pt x="48" y="56"/>
                  </a:lnTo>
                  <a:lnTo>
                    <a:pt x="64" y="56"/>
                  </a:lnTo>
                  <a:lnTo>
                    <a:pt x="80" y="40"/>
                  </a:lnTo>
                  <a:lnTo>
                    <a:pt x="72" y="24"/>
                  </a:lnTo>
                  <a:lnTo>
                    <a:pt x="80" y="16"/>
                  </a:lnTo>
                  <a:lnTo>
                    <a:pt x="64" y="16"/>
                  </a:lnTo>
                  <a:lnTo>
                    <a:pt x="40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62" name="Freeform 51"/>
            <p:cNvSpPr>
              <a:spLocks/>
            </p:cNvSpPr>
            <p:nvPr/>
          </p:nvSpPr>
          <p:spPr bwMode="auto">
            <a:xfrm>
              <a:off x="2164" y="2695"/>
              <a:ext cx="39" cy="55"/>
            </a:xfrm>
            <a:custGeom>
              <a:avLst/>
              <a:gdLst>
                <a:gd name="T0" fmla="*/ 16 w 40"/>
                <a:gd name="T1" fmla="*/ 0 h 48"/>
                <a:gd name="T2" fmla="*/ 8 w 40"/>
                <a:gd name="T3" fmla="*/ 1123 h 48"/>
                <a:gd name="T4" fmla="*/ 16 w 40"/>
                <a:gd name="T5" fmla="*/ 3745 h 48"/>
                <a:gd name="T6" fmla="*/ 0 w 40"/>
                <a:gd name="T7" fmla="*/ 6182 h 48"/>
                <a:gd name="T8" fmla="*/ 8 w 40"/>
                <a:gd name="T9" fmla="*/ 7397 h 48"/>
                <a:gd name="T10" fmla="*/ 16 w 40"/>
                <a:gd name="T11" fmla="*/ 7397 h 48"/>
                <a:gd name="T12" fmla="*/ 20 w 40"/>
                <a:gd name="T13" fmla="*/ 3745 h 48"/>
                <a:gd name="T14" fmla="*/ 16 w 40"/>
                <a:gd name="T15" fmla="*/ 0 h 48"/>
                <a:gd name="T16" fmla="*/ 16 w 40"/>
                <a:gd name="T17" fmla="*/ 0 h 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0"/>
                <a:gd name="T28" fmla="*/ 0 h 48"/>
                <a:gd name="T29" fmla="*/ 40 w 40"/>
                <a:gd name="T30" fmla="*/ 48 h 4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0" h="48">
                  <a:moveTo>
                    <a:pt x="16" y="0"/>
                  </a:moveTo>
                  <a:lnTo>
                    <a:pt x="8" y="8"/>
                  </a:lnTo>
                  <a:lnTo>
                    <a:pt x="16" y="24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6" y="48"/>
                  </a:lnTo>
                  <a:lnTo>
                    <a:pt x="40" y="24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63" name="Freeform 52"/>
            <p:cNvSpPr>
              <a:spLocks/>
            </p:cNvSpPr>
            <p:nvPr/>
          </p:nvSpPr>
          <p:spPr bwMode="auto">
            <a:xfrm>
              <a:off x="1826" y="2677"/>
              <a:ext cx="621" cy="639"/>
            </a:xfrm>
            <a:custGeom>
              <a:avLst/>
              <a:gdLst>
                <a:gd name="T0" fmla="*/ 204 w 632"/>
                <a:gd name="T1" fmla="*/ 5200 h 560"/>
                <a:gd name="T2" fmla="*/ 218 w 632"/>
                <a:gd name="T3" fmla="*/ 9470 h 560"/>
                <a:gd name="T4" fmla="*/ 204 w 632"/>
                <a:gd name="T5" fmla="*/ 14915 h 560"/>
                <a:gd name="T6" fmla="*/ 222 w 632"/>
                <a:gd name="T7" fmla="*/ 13744 h 560"/>
                <a:gd name="T8" fmla="*/ 209 w 632"/>
                <a:gd name="T9" fmla="*/ 15854 h 560"/>
                <a:gd name="T10" fmla="*/ 226 w 632"/>
                <a:gd name="T11" fmla="*/ 14915 h 560"/>
                <a:gd name="T12" fmla="*/ 250 w 632"/>
                <a:gd name="T13" fmla="*/ 17019 h 560"/>
                <a:gd name="T14" fmla="*/ 254 w 632"/>
                <a:gd name="T15" fmla="*/ 17895 h 560"/>
                <a:gd name="T16" fmla="*/ 254 w 632"/>
                <a:gd name="T17" fmla="*/ 18892 h 560"/>
                <a:gd name="T18" fmla="*/ 281 w 632"/>
                <a:gd name="T19" fmla="*/ 21182 h 560"/>
                <a:gd name="T20" fmla="*/ 293 w 632"/>
                <a:gd name="T21" fmla="*/ 19954 h 560"/>
                <a:gd name="T22" fmla="*/ 317 w 632"/>
                <a:gd name="T23" fmla="*/ 25337 h 560"/>
                <a:gd name="T24" fmla="*/ 331 w 632"/>
                <a:gd name="T25" fmla="*/ 26447 h 560"/>
                <a:gd name="T26" fmla="*/ 326 w 632"/>
                <a:gd name="T27" fmla="*/ 33777 h 560"/>
                <a:gd name="T28" fmla="*/ 293 w 632"/>
                <a:gd name="T29" fmla="*/ 38032 h 560"/>
                <a:gd name="T30" fmla="*/ 289 w 632"/>
                <a:gd name="T31" fmla="*/ 43220 h 560"/>
                <a:gd name="T32" fmla="*/ 281 w 632"/>
                <a:gd name="T33" fmla="*/ 48565 h 560"/>
                <a:gd name="T34" fmla="*/ 246 w 632"/>
                <a:gd name="T35" fmla="*/ 57059 h 560"/>
                <a:gd name="T36" fmla="*/ 222 w 632"/>
                <a:gd name="T37" fmla="*/ 58020 h 560"/>
                <a:gd name="T38" fmla="*/ 192 w 632"/>
                <a:gd name="T39" fmla="*/ 60186 h 560"/>
                <a:gd name="T40" fmla="*/ 165 w 632"/>
                <a:gd name="T41" fmla="*/ 71951 h 560"/>
                <a:gd name="T42" fmla="*/ 165 w 632"/>
                <a:gd name="T43" fmla="*/ 67513 h 560"/>
                <a:gd name="T44" fmla="*/ 145 w 632"/>
                <a:gd name="T45" fmla="*/ 73887 h 560"/>
                <a:gd name="T46" fmla="*/ 141 w 632"/>
                <a:gd name="T47" fmla="*/ 70698 h 560"/>
                <a:gd name="T48" fmla="*/ 127 w 632"/>
                <a:gd name="T49" fmla="*/ 68677 h 560"/>
                <a:gd name="T50" fmla="*/ 123 w 632"/>
                <a:gd name="T51" fmla="*/ 66613 h 560"/>
                <a:gd name="T52" fmla="*/ 150 w 632"/>
                <a:gd name="T53" fmla="*/ 60186 h 560"/>
                <a:gd name="T54" fmla="*/ 150 w 632"/>
                <a:gd name="T55" fmla="*/ 57059 h 560"/>
                <a:gd name="T56" fmla="*/ 145 w 632"/>
                <a:gd name="T57" fmla="*/ 54811 h 560"/>
                <a:gd name="T58" fmla="*/ 127 w 632"/>
                <a:gd name="T59" fmla="*/ 52745 h 560"/>
                <a:gd name="T60" fmla="*/ 127 w 632"/>
                <a:gd name="T61" fmla="*/ 47488 h 560"/>
                <a:gd name="T62" fmla="*/ 123 w 632"/>
                <a:gd name="T63" fmla="*/ 42096 h 560"/>
                <a:gd name="T64" fmla="*/ 111 w 632"/>
                <a:gd name="T65" fmla="*/ 39052 h 560"/>
                <a:gd name="T66" fmla="*/ 111 w 632"/>
                <a:gd name="T67" fmla="*/ 38032 h 560"/>
                <a:gd name="T68" fmla="*/ 85 w 632"/>
                <a:gd name="T69" fmla="*/ 33777 h 560"/>
                <a:gd name="T70" fmla="*/ 74 w 632"/>
                <a:gd name="T71" fmla="*/ 30670 h 560"/>
                <a:gd name="T72" fmla="*/ 80 w 632"/>
                <a:gd name="T73" fmla="*/ 28566 h 560"/>
                <a:gd name="T74" fmla="*/ 58 w 632"/>
                <a:gd name="T75" fmla="*/ 28566 h 560"/>
                <a:gd name="T76" fmla="*/ 43 w 632"/>
                <a:gd name="T77" fmla="*/ 29601 h 560"/>
                <a:gd name="T78" fmla="*/ 28 w 632"/>
                <a:gd name="T79" fmla="*/ 28566 h 560"/>
                <a:gd name="T80" fmla="*/ 28 w 632"/>
                <a:gd name="T81" fmla="*/ 25337 h 560"/>
                <a:gd name="T82" fmla="*/ 16 w 632"/>
                <a:gd name="T83" fmla="*/ 24314 h 560"/>
                <a:gd name="T84" fmla="*/ 0 w 632"/>
                <a:gd name="T85" fmla="*/ 22205 h 560"/>
                <a:gd name="T86" fmla="*/ 8 w 632"/>
                <a:gd name="T87" fmla="*/ 18892 h 560"/>
                <a:gd name="T88" fmla="*/ 43 w 632"/>
                <a:gd name="T89" fmla="*/ 9470 h 560"/>
                <a:gd name="T90" fmla="*/ 43 w 632"/>
                <a:gd name="T91" fmla="*/ 7369 h 560"/>
                <a:gd name="T92" fmla="*/ 43 w 632"/>
                <a:gd name="T93" fmla="*/ 5200 h 560"/>
                <a:gd name="T94" fmla="*/ 43 w 632"/>
                <a:gd name="T95" fmla="*/ 4290 h 560"/>
                <a:gd name="T96" fmla="*/ 58 w 632"/>
                <a:gd name="T97" fmla="*/ 5200 h 560"/>
                <a:gd name="T98" fmla="*/ 66 w 632"/>
                <a:gd name="T99" fmla="*/ 7369 h 560"/>
                <a:gd name="T100" fmla="*/ 91 w 632"/>
                <a:gd name="T101" fmla="*/ 5200 h 560"/>
                <a:gd name="T102" fmla="*/ 85 w 632"/>
                <a:gd name="T103" fmla="*/ 1018 h 560"/>
                <a:gd name="T104" fmla="*/ 111 w 632"/>
                <a:gd name="T105" fmla="*/ 2065 h 560"/>
                <a:gd name="T106" fmla="*/ 123 w 632"/>
                <a:gd name="T107" fmla="*/ 1018 h 560"/>
                <a:gd name="T108" fmla="*/ 131 w 632"/>
                <a:gd name="T109" fmla="*/ 1018 h 560"/>
                <a:gd name="T110" fmla="*/ 135 w 632"/>
                <a:gd name="T111" fmla="*/ 2065 h 560"/>
                <a:gd name="T112" fmla="*/ 135 w 632"/>
                <a:gd name="T113" fmla="*/ 9470 h 560"/>
                <a:gd name="T114" fmla="*/ 165 w 632"/>
                <a:gd name="T115" fmla="*/ 7369 h 560"/>
                <a:gd name="T116" fmla="*/ 180 w 632"/>
                <a:gd name="T117" fmla="*/ 7369 h 560"/>
                <a:gd name="T118" fmla="*/ 189 w 632"/>
                <a:gd name="T119" fmla="*/ 8409 h 56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632"/>
                <a:gd name="T181" fmla="*/ 0 h 560"/>
                <a:gd name="T182" fmla="*/ 632 w 632"/>
                <a:gd name="T183" fmla="*/ 560 h 56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632" h="560">
                  <a:moveTo>
                    <a:pt x="384" y="40"/>
                  </a:moveTo>
                  <a:lnTo>
                    <a:pt x="392" y="40"/>
                  </a:lnTo>
                  <a:lnTo>
                    <a:pt x="408" y="72"/>
                  </a:lnTo>
                  <a:lnTo>
                    <a:pt x="416" y="72"/>
                  </a:lnTo>
                  <a:lnTo>
                    <a:pt x="376" y="112"/>
                  </a:lnTo>
                  <a:lnTo>
                    <a:pt x="392" y="112"/>
                  </a:lnTo>
                  <a:lnTo>
                    <a:pt x="408" y="104"/>
                  </a:lnTo>
                  <a:lnTo>
                    <a:pt x="424" y="104"/>
                  </a:lnTo>
                  <a:lnTo>
                    <a:pt x="416" y="120"/>
                  </a:lnTo>
                  <a:lnTo>
                    <a:pt x="400" y="120"/>
                  </a:lnTo>
                  <a:lnTo>
                    <a:pt x="416" y="128"/>
                  </a:lnTo>
                  <a:lnTo>
                    <a:pt x="432" y="112"/>
                  </a:lnTo>
                  <a:lnTo>
                    <a:pt x="480" y="120"/>
                  </a:lnTo>
                  <a:lnTo>
                    <a:pt x="480" y="128"/>
                  </a:lnTo>
                  <a:lnTo>
                    <a:pt x="488" y="128"/>
                  </a:lnTo>
                  <a:lnTo>
                    <a:pt x="488" y="136"/>
                  </a:lnTo>
                  <a:lnTo>
                    <a:pt x="488" y="144"/>
                  </a:lnTo>
                  <a:lnTo>
                    <a:pt x="512" y="144"/>
                  </a:lnTo>
                  <a:lnTo>
                    <a:pt x="536" y="160"/>
                  </a:lnTo>
                  <a:lnTo>
                    <a:pt x="552" y="144"/>
                  </a:lnTo>
                  <a:lnTo>
                    <a:pt x="560" y="152"/>
                  </a:lnTo>
                  <a:lnTo>
                    <a:pt x="600" y="192"/>
                  </a:lnTo>
                  <a:lnTo>
                    <a:pt x="608" y="192"/>
                  </a:lnTo>
                  <a:lnTo>
                    <a:pt x="624" y="184"/>
                  </a:lnTo>
                  <a:lnTo>
                    <a:pt x="632" y="200"/>
                  </a:lnTo>
                  <a:lnTo>
                    <a:pt x="632" y="232"/>
                  </a:lnTo>
                  <a:lnTo>
                    <a:pt x="624" y="256"/>
                  </a:lnTo>
                  <a:lnTo>
                    <a:pt x="608" y="256"/>
                  </a:lnTo>
                  <a:lnTo>
                    <a:pt x="560" y="288"/>
                  </a:lnTo>
                  <a:lnTo>
                    <a:pt x="552" y="296"/>
                  </a:lnTo>
                  <a:lnTo>
                    <a:pt x="552" y="328"/>
                  </a:lnTo>
                  <a:lnTo>
                    <a:pt x="536" y="344"/>
                  </a:lnTo>
                  <a:lnTo>
                    <a:pt x="536" y="368"/>
                  </a:lnTo>
                  <a:lnTo>
                    <a:pt x="488" y="432"/>
                  </a:lnTo>
                  <a:lnTo>
                    <a:pt x="472" y="432"/>
                  </a:lnTo>
                  <a:lnTo>
                    <a:pt x="456" y="432"/>
                  </a:lnTo>
                  <a:lnTo>
                    <a:pt x="424" y="440"/>
                  </a:lnTo>
                  <a:lnTo>
                    <a:pt x="408" y="440"/>
                  </a:lnTo>
                  <a:lnTo>
                    <a:pt x="368" y="456"/>
                  </a:lnTo>
                  <a:lnTo>
                    <a:pt x="360" y="496"/>
                  </a:lnTo>
                  <a:lnTo>
                    <a:pt x="312" y="544"/>
                  </a:lnTo>
                  <a:lnTo>
                    <a:pt x="304" y="544"/>
                  </a:lnTo>
                  <a:lnTo>
                    <a:pt x="312" y="512"/>
                  </a:lnTo>
                  <a:lnTo>
                    <a:pt x="312" y="520"/>
                  </a:lnTo>
                  <a:lnTo>
                    <a:pt x="280" y="560"/>
                  </a:lnTo>
                  <a:lnTo>
                    <a:pt x="272" y="544"/>
                  </a:lnTo>
                  <a:lnTo>
                    <a:pt x="272" y="536"/>
                  </a:lnTo>
                  <a:lnTo>
                    <a:pt x="256" y="520"/>
                  </a:lnTo>
                  <a:lnTo>
                    <a:pt x="240" y="520"/>
                  </a:lnTo>
                  <a:lnTo>
                    <a:pt x="240" y="504"/>
                  </a:lnTo>
                  <a:lnTo>
                    <a:pt x="232" y="504"/>
                  </a:lnTo>
                  <a:lnTo>
                    <a:pt x="288" y="472"/>
                  </a:lnTo>
                  <a:lnTo>
                    <a:pt x="288" y="456"/>
                  </a:lnTo>
                  <a:lnTo>
                    <a:pt x="280" y="456"/>
                  </a:lnTo>
                  <a:lnTo>
                    <a:pt x="288" y="432"/>
                  </a:lnTo>
                  <a:lnTo>
                    <a:pt x="280" y="432"/>
                  </a:lnTo>
                  <a:lnTo>
                    <a:pt x="280" y="416"/>
                  </a:lnTo>
                  <a:lnTo>
                    <a:pt x="256" y="400"/>
                  </a:lnTo>
                  <a:lnTo>
                    <a:pt x="240" y="400"/>
                  </a:lnTo>
                  <a:lnTo>
                    <a:pt x="232" y="400"/>
                  </a:lnTo>
                  <a:lnTo>
                    <a:pt x="240" y="360"/>
                  </a:lnTo>
                  <a:lnTo>
                    <a:pt x="248" y="352"/>
                  </a:lnTo>
                  <a:lnTo>
                    <a:pt x="232" y="320"/>
                  </a:lnTo>
                  <a:lnTo>
                    <a:pt x="216" y="312"/>
                  </a:lnTo>
                  <a:lnTo>
                    <a:pt x="208" y="296"/>
                  </a:lnTo>
                  <a:lnTo>
                    <a:pt x="208" y="288"/>
                  </a:lnTo>
                  <a:lnTo>
                    <a:pt x="216" y="288"/>
                  </a:lnTo>
                  <a:lnTo>
                    <a:pt x="168" y="256"/>
                  </a:lnTo>
                  <a:lnTo>
                    <a:pt x="152" y="248"/>
                  </a:lnTo>
                  <a:lnTo>
                    <a:pt x="136" y="232"/>
                  </a:lnTo>
                  <a:lnTo>
                    <a:pt x="144" y="232"/>
                  </a:lnTo>
                  <a:lnTo>
                    <a:pt x="152" y="216"/>
                  </a:lnTo>
                  <a:lnTo>
                    <a:pt x="136" y="208"/>
                  </a:lnTo>
                  <a:lnTo>
                    <a:pt x="104" y="216"/>
                  </a:lnTo>
                  <a:lnTo>
                    <a:pt x="80" y="216"/>
                  </a:lnTo>
                  <a:lnTo>
                    <a:pt x="80" y="224"/>
                  </a:lnTo>
                  <a:lnTo>
                    <a:pt x="64" y="224"/>
                  </a:lnTo>
                  <a:lnTo>
                    <a:pt x="56" y="216"/>
                  </a:lnTo>
                  <a:lnTo>
                    <a:pt x="56" y="200"/>
                  </a:lnTo>
                  <a:lnTo>
                    <a:pt x="48" y="192"/>
                  </a:lnTo>
                  <a:lnTo>
                    <a:pt x="32" y="200"/>
                  </a:lnTo>
                  <a:lnTo>
                    <a:pt x="16" y="184"/>
                  </a:lnTo>
                  <a:lnTo>
                    <a:pt x="0" y="200"/>
                  </a:lnTo>
                  <a:lnTo>
                    <a:pt x="0" y="168"/>
                  </a:lnTo>
                  <a:lnTo>
                    <a:pt x="8" y="152"/>
                  </a:lnTo>
                  <a:lnTo>
                    <a:pt x="8" y="144"/>
                  </a:lnTo>
                  <a:lnTo>
                    <a:pt x="56" y="112"/>
                  </a:lnTo>
                  <a:lnTo>
                    <a:pt x="80" y="72"/>
                  </a:lnTo>
                  <a:lnTo>
                    <a:pt x="72" y="64"/>
                  </a:lnTo>
                  <a:lnTo>
                    <a:pt x="80" y="56"/>
                  </a:lnTo>
                  <a:lnTo>
                    <a:pt x="88" y="40"/>
                  </a:lnTo>
                  <a:lnTo>
                    <a:pt x="80" y="40"/>
                  </a:lnTo>
                  <a:lnTo>
                    <a:pt x="80" y="32"/>
                  </a:lnTo>
                  <a:lnTo>
                    <a:pt x="88" y="40"/>
                  </a:lnTo>
                  <a:lnTo>
                    <a:pt x="104" y="40"/>
                  </a:lnTo>
                  <a:lnTo>
                    <a:pt x="112" y="40"/>
                  </a:lnTo>
                  <a:lnTo>
                    <a:pt x="120" y="56"/>
                  </a:lnTo>
                  <a:lnTo>
                    <a:pt x="152" y="56"/>
                  </a:lnTo>
                  <a:lnTo>
                    <a:pt x="176" y="40"/>
                  </a:lnTo>
                  <a:lnTo>
                    <a:pt x="160" y="16"/>
                  </a:lnTo>
                  <a:lnTo>
                    <a:pt x="168" y="8"/>
                  </a:lnTo>
                  <a:lnTo>
                    <a:pt x="200" y="24"/>
                  </a:lnTo>
                  <a:lnTo>
                    <a:pt x="208" y="16"/>
                  </a:lnTo>
                  <a:lnTo>
                    <a:pt x="232" y="24"/>
                  </a:lnTo>
                  <a:lnTo>
                    <a:pt x="232" y="8"/>
                  </a:lnTo>
                  <a:lnTo>
                    <a:pt x="232" y="0"/>
                  </a:lnTo>
                  <a:lnTo>
                    <a:pt x="248" y="8"/>
                  </a:lnTo>
                  <a:lnTo>
                    <a:pt x="248" y="16"/>
                  </a:lnTo>
                  <a:lnTo>
                    <a:pt x="256" y="16"/>
                  </a:lnTo>
                  <a:lnTo>
                    <a:pt x="256" y="56"/>
                  </a:lnTo>
                  <a:lnTo>
                    <a:pt x="256" y="72"/>
                  </a:lnTo>
                  <a:lnTo>
                    <a:pt x="304" y="56"/>
                  </a:lnTo>
                  <a:lnTo>
                    <a:pt x="312" y="56"/>
                  </a:lnTo>
                  <a:lnTo>
                    <a:pt x="336" y="56"/>
                  </a:lnTo>
                  <a:lnTo>
                    <a:pt x="344" y="56"/>
                  </a:lnTo>
                  <a:lnTo>
                    <a:pt x="352" y="64"/>
                  </a:lnTo>
                  <a:lnTo>
                    <a:pt x="360" y="64"/>
                  </a:lnTo>
                  <a:lnTo>
                    <a:pt x="384" y="4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64" name="Freeform 53"/>
            <p:cNvSpPr>
              <a:spLocks/>
            </p:cNvSpPr>
            <p:nvPr/>
          </p:nvSpPr>
          <p:spPr bwMode="auto">
            <a:xfrm>
              <a:off x="1638" y="2485"/>
              <a:ext cx="55" cy="73"/>
            </a:xfrm>
            <a:custGeom>
              <a:avLst/>
              <a:gdLst>
                <a:gd name="T0" fmla="*/ 8 w 56"/>
                <a:gd name="T1" fmla="*/ 0 h 64"/>
                <a:gd name="T2" fmla="*/ 24 w 56"/>
                <a:gd name="T3" fmla="*/ 1003 h 64"/>
                <a:gd name="T4" fmla="*/ 28 w 56"/>
                <a:gd name="T5" fmla="*/ 0 h 64"/>
                <a:gd name="T6" fmla="*/ 28 w 56"/>
                <a:gd name="T7" fmla="*/ 1003 h 64"/>
                <a:gd name="T8" fmla="*/ 28 w 56"/>
                <a:gd name="T9" fmla="*/ 3041 h 64"/>
                <a:gd name="T10" fmla="*/ 28 w 56"/>
                <a:gd name="T11" fmla="*/ 5148 h 64"/>
                <a:gd name="T12" fmla="*/ 28 w 56"/>
                <a:gd name="T13" fmla="*/ 5148 h 64"/>
                <a:gd name="T14" fmla="*/ 28 w 56"/>
                <a:gd name="T15" fmla="*/ 8234 h 64"/>
                <a:gd name="T16" fmla="*/ 28 w 56"/>
                <a:gd name="T17" fmla="*/ 7219 h 64"/>
                <a:gd name="T18" fmla="*/ 0 w 56"/>
                <a:gd name="T19" fmla="*/ 1003 h 64"/>
                <a:gd name="T20" fmla="*/ 8 w 56"/>
                <a:gd name="T21" fmla="*/ 0 h 6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6"/>
                <a:gd name="T34" fmla="*/ 0 h 64"/>
                <a:gd name="T35" fmla="*/ 56 w 56"/>
                <a:gd name="T36" fmla="*/ 64 h 6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6" h="64">
                  <a:moveTo>
                    <a:pt x="8" y="0"/>
                  </a:moveTo>
                  <a:lnTo>
                    <a:pt x="24" y="8"/>
                  </a:lnTo>
                  <a:lnTo>
                    <a:pt x="32" y="0"/>
                  </a:lnTo>
                  <a:lnTo>
                    <a:pt x="40" y="8"/>
                  </a:lnTo>
                  <a:lnTo>
                    <a:pt x="40" y="24"/>
                  </a:lnTo>
                  <a:lnTo>
                    <a:pt x="56" y="40"/>
                  </a:lnTo>
                  <a:lnTo>
                    <a:pt x="56" y="64"/>
                  </a:lnTo>
                  <a:lnTo>
                    <a:pt x="48" y="56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65" name="Freeform 54"/>
            <p:cNvSpPr>
              <a:spLocks/>
            </p:cNvSpPr>
            <p:nvPr/>
          </p:nvSpPr>
          <p:spPr bwMode="auto">
            <a:xfrm>
              <a:off x="1693" y="2530"/>
              <a:ext cx="117" cy="64"/>
            </a:xfrm>
            <a:custGeom>
              <a:avLst/>
              <a:gdLst>
                <a:gd name="T0" fmla="*/ 0 w 120"/>
                <a:gd name="T1" fmla="*/ 0 h 56"/>
                <a:gd name="T2" fmla="*/ 20 w 120"/>
                <a:gd name="T3" fmla="*/ 2233 h 56"/>
                <a:gd name="T4" fmla="*/ 29 w 120"/>
                <a:gd name="T5" fmla="*/ 0 h 56"/>
                <a:gd name="T6" fmla="*/ 47 w 120"/>
                <a:gd name="T7" fmla="*/ 3334 h 56"/>
                <a:gd name="T8" fmla="*/ 49 w 120"/>
                <a:gd name="T9" fmla="*/ 7819 h 56"/>
                <a:gd name="T10" fmla="*/ 44 w 120"/>
                <a:gd name="T11" fmla="*/ 7819 h 56"/>
                <a:gd name="T12" fmla="*/ 37 w 120"/>
                <a:gd name="T13" fmla="*/ 5687 h 56"/>
                <a:gd name="T14" fmla="*/ 37 w 120"/>
                <a:gd name="T15" fmla="*/ 5687 h 56"/>
                <a:gd name="T16" fmla="*/ 37 w 120"/>
                <a:gd name="T17" fmla="*/ 4493 h 56"/>
                <a:gd name="T18" fmla="*/ 29 w 120"/>
                <a:gd name="T19" fmla="*/ 2233 h 56"/>
                <a:gd name="T20" fmla="*/ 25 w 120"/>
                <a:gd name="T21" fmla="*/ 3334 h 56"/>
                <a:gd name="T22" fmla="*/ 20 w 120"/>
                <a:gd name="T23" fmla="*/ 3334 h 56"/>
                <a:gd name="T24" fmla="*/ 25 w 120"/>
                <a:gd name="T25" fmla="*/ 5687 h 56"/>
                <a:gd name="T26" fmla="*/ 20 w 120"/>
                <a:gd name="T27" fmla="*/ 5687 h 56"/>
                <a:gd name="T28" fmla="*/ 0 w 120"/>
                <a:gd name="T29" fmla="*/ 3334 h 56"/>
                <a:gd name="T30" fmla="*/ 8 w 120"/>
                <a:gd name="T31" fmla="*/ 0 h 56"/>
                <a:gd name="T32" fmla="*/ 0 w 120"/>
                <a:gd name="T33" fmla="*/ 0 h 5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20"/>
                <a:gd name="T52" fmla="*/ 0 h 56"/>
                <a:gd name="T53" fmla="*/ 120 w 120"/>
                <a:gd name="T54" fmla="*/ 56 h 5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20" h="56">
                  <a:moveTo>
                    <a:pt x="0" y="0"/>
                  </a:moveTo>
                  <a:lnTo>
                    <a:pt x="24" y="16"/>
                  </a:lnTo>
                  <a:lnTo>
                    <a:pt x="72" y="0"/>
                  </a:lnTo>
                  <a:lnTo>
                    <a:pt x="112" y="24"/>
                  </a:lnTo>
                  <a:lnTo>
                    <a:pt x="120" y="56"/>
                  </a:lnTo>
                  <a:lnTo>
                    <a:pt x="104" y="56"/>
                  </a:lnTo>
                  <a:lnTo>
                    <a:pt x="88" y="40"/>
                  </a:lnTo>
                  <a:lnTo>
                    <a:pt x="88" y="32"/>
                  </a:lnTo>
                  <a:lnTo>
                    <a:pt x="72" y="16"/>
                  </a:lnTo>
                  <a:lnTo>
                    <a:pt x="64" y="24"/>
                  </a:lnTo>
                  <a:lnTo>
                    <a:pt x="40" y="24"/>
                  </a:lnTo>
                  <a:lnTo>
                    <a:pt x="64" y="40"/>
                  </a:lnTo>
                  <a:lnTo>
                    <a:pt x="48" y="40"/>
                  </a:lnTo>
                  <a:lnTo>
                    <a:pt x="0" y="24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66" name="Freeform 55"/>
            <p:cNvSpPr>
              <a:spLocks/>
            </p:cNvSpPr>
            <p:nvPr/>
          </p:nvSpPr>
          <p:spPr bwMode="auto">
            <a:xfrm>
              <a:off x="2486" y="2192"/>
              <a:ext cx="142" cy="110"/>
            </a:xfrm>
            <a:custGeom>
              <a:avLst/>
              <a:gdLst>
                <a:gd name="T0" fmla="*/ 43 w 144"/>
                <a:gd name="T1" fmla="*/ 1123 h 96"/>
                <a:gd name="T2" fmla="*/ 88 w 144"/>
                <a:gd name="T3" fmla="*/ 0 h 96"/>
                <a:gd name="T4" fmla="*/ 84 w 144"/>
                <a:gd name="T5" fmla="*/ 2489 h 96"/>
                <a:gd name="T6" fmla="*/ 59 w 144"/>
                <a:gd name="T7" fmla="*/ 3745 h 96"/>
                <a:gd name="T8" fmla="*/ 43 w 144"/>
                <a:gd name="T9" fmla="*/ 8595 h 96"/>
                <a:gd name="T10" fmla="*/ 36 w 144"/>
                <a:gd name="T11" fmla="*/ 9848 h 96"/>
                <a:gd name="T12" fmla="*/ 36 w 144"/>
                <a:gd name="T13" fmla="*/ 13535 h 96"/>
                <a:gd name="T14" fmla="*/ 0 w 144"/>
                <a:gd name="T15" fmla="*/ 14816 h 96"/>
                <a:gd name="T16" fmla="*/ 0 w 144"/>
                <a:gd name="T17" fmla="*/ 13535 h 96"/>
                <a:gd name="T18" fmla="*/ 36 w 144"/>
                <a:gd name="T19" fmla="*/ 3745 h 96"/>
                <a:gd name="T20" fmla="*/ 43 w 144"/>
                <a:gd name="T21" fmla="*/ 1123 h 9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4"/>
                <a:gd name="T34" fmla="*/ 0 h 96"/>
                <a:gd name="T35" fmla="*/ 144 w 144"/>
                <a:gd name="T36" fmla="*/ 96 h 9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4" h="96">
                  <a:moveTo>
                    <a:pt x="80" y="8"/>
                  </a:moveTo>
                  <a:lnTo>
                    <a:pt x="144" y="0"/>
                  </a:lnTo>
                  <a:lnTo>
                    <a:pt x="136" y="16"/>
                  </a:lnTo>
                  <a:lnTo>
                    <a:pt x="96" y="24"/>
                  </a:lnTo>
                  <a:lnTo>
                    <a:pt x="80" y="56"/>
                  </a:lnTo>
                  <a:lnTo>
                    <a:pt x="64" y="64"/>
                  </a:lnTo>
                  <a:lnTo>
                    <a:pt x="56" y="88"/>
                  </a:lnTo>
                  <a:lnTo>
                    <a:pt x="0" y="96"/>
                  </a:lnTo>
                  <a:lnTo>
                    <a:pt x="0" y="88"/>
                  </a:lnTo>
                  <a:lnTo>
                    <a:pt x="56" y="24"/>
                  </a:lnTo>
                  <a:lnTo>
                    <a:pt x="80" y="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67" name="Freeform 56"/>
            <p:cNvSpPr>
              <a:spLocks/>
            </p:cNvSpPr>
            <p:nvPr/>
          </p:nvSpPr>
          <p:spPr bwMode="auto">
            <a:xfrm>
              <a:off x="2557" y="2046"/>
              <a:ext cx="196" cy="156"/>
            </a:xfrm>
            <a:custGeom>
              <a:avLst/>
              <a:gdLst>
                <a:gd name="T0" fmla="*/ 0 w 200"/>
                <a:gd name="T1" fmla="*/ 21830 h 136"/>
                <a:gd name="T2" fmla="*/ 35 w 200"/>
                <a:gd name="T3" fmla="*/ 14162 h 136"/>
                <a:gd name="T4" fmla="*/ 35 w 200"/>
                <a:gd name="T5" fmla="*/ 11542 h 136"/>
                <a:gd name="T6" fmla="*/ 48 w 200"/>
                <a:gd name="T7" fmla="*/ 7647 h 136"/>
                <a:gd name="T8" fmla="*/ 63 w 200"/>
                <a:gd name="T9" fmla="*/ 3851 h 136"/>
                <a:gd name="T10" fmla="*/ 69 w 200"/>
                <a:gd name="T11" fmla="*/ 0 h 136"/>
                <a:gd name="T12" fmla="*/ 84 w 200"/>
                <a:gd name="T13" fmla="*/ 1224 h 136"/>
                <a:gd name="T14" fmla="*/ 96 w 200"/>
                <a:gd name="T15" fmla="*/ 1224 h 136"/>
                <a:gd name="T16" fmla="*/ 92 w 200"/>
                <a:gd name="T17" fmla="*/ 7647 h 136"/>
                <a:gd name="T18" fmla="*/ 84 w 200"/>
                <a:gd name="T19" fmla="*/ 8850 h 136"/>
                <a:gd name="T20" fmla="*/ 63 w 200"/>
                <a:gd name="T21" fmla="*/ 14162 h 136"/>
                <a:gd name="T22" fmla="*/ 44 w 200"/>
                <a:gd name="T23" fmla="*/ 15320 h 136"/>
                <a:gd name="T24" fmla="*/ 35 w 200"/>
                <a:gd name="T25" fmla="*/ 20719 h 136"/>
                <a:gd name="T26" fmla="*/ 8 w 200"/>
                <a:gd name="T27" fmla="*/ 21830 h 136"/>
                <a:gd name="T28" fmla="*/ 0 w 200"/>
                <a:gd name="T29" fmla="*/ 21830 h 1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0"/>
                <a:gd name="T46" fmla="*/ 0 h 136"/>
                <a:gd name="T47" fmla="*/ 200 w 200"/>
                <a:gd name="T48" fmla="*/ 136 h 1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0" h="136">
                  <a:moveTo>
                    <a:pt x="0" y="136"/>
                  </a:moveTo>
                  <a:lnTo>
                    <a:pt x="72" y="88"/>
                  </a:lnTo>
                  <a:lnTo>
                    <a:pt x="72" y="72"/>
                  </a:lnTo>
                  <a:lnTo>
                    <a:pt x="96" y="48"/>
                  </a:lnTo>
                  <a:lnTo>
                    <a:pt x="128" y="24"/>
                  </a:lnTo>
                  <a:lnTo>
                    <a:pt x="144" y="0"/>
                  </a:lnTo>
                  <a:lnTo>
                    <a:pt x="176" y="8"/>
                  </a:lnTo>
                  <a:lnTo>
                    <a:pt x="200" y="8"/>
                  </a:lnTo>
                  <a:lnTo>
                    <a:pt x="192" y="48"/>
                  </a:lnTo>
                  <a:lnTo>
                    <a:pt x="176" y="56"/>
                  </a:lnTo>
                  <a:lnTo>
                    <a:pt x="128" y="88"/>
                  </a:lnTo>
                  <a:lnTo>
                    <a:pt x="88" y="96"/>
                  </a:lnTo>
                  <a:lnTo>
                    <a:pt x="72" y="128"/>
                  </a:lnTo>
                  <a:lnTo>
                    <a:pt x="8" y="136"/>
                  </a:lnTo>
                  <a:lnTo>
                    <a:pt x="0" y="13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68" name="Freeform 57"/>
            <p:cNvSpPr>
              <a:spLocks/>
            </p:cNvSpPr>
            <p:nvPr/>
          </p:nvSpPr>
          <p:spPr bwMode="auto">
            <a:xfrm>
              <a:off x="2478" y="2192"/>
              <a:ext cx="197" cy="220"/>
            </a:xfrm>
            <a:custGeom>
              <a:avLst/>
              <a:gdLst>
                <a:gd name="T0" fmla="*/ 89 w 200"/>
                <a:gd name="T1" fmla="*/ 0 h 192"/>
                <a:gd name="T2" fmla="*/ 114 w 200"/>
                <a:gd name="T3" fmla="*/ 4917 h 192"/>
                <a:gd name="T4" fmla="*/ 99 w 200"/>
                <a:gd name="T5" fmla="*/ 4917 h 192"/>
                <a:gd name="T6" fmla="*/ 89 w 200"/>
                <a:gd name="T7" fmla="*/ 23333 h 192"/>
                <a:gd name="T8" fmla="*/ 99 w 200"/>
                <a:gd name="T9" fmla="*/ 23333 h 192"/>
                <a:gd name="T10" fmla="*/ 99 w 200"/>
                <a:gd name="T11" fmla="*/ 25782 h 192"/>
                <a:gd name="T12" fmla="*/ 73 w 200"/>
                <a:gd name="T13" fmla="*/ 25782 h 192"/>
                <a:gd name="T14" fmla="*/ 69 w 200"/>
                <a:gd name="T15" fmla="*/ 24625 h 192"/>
                <a:gd name="T16" fmla="*/ 65 w 200"/>
                <a:gd name="T17" fmla="*/ 27154 h 192"/>
                <a:gd name="T18" fmla="*/ 51 w 200"/>
                <a:gd name="T19" fmla="*/ 27154 h 192"/>
                <a:gd name="T20" fmla="*/ 43 w 200"/>
                <a:gd name="T21" fmla="*/ 25782 h 192"/>
                <a:gd name="T22" fmla="*/ 43 w 200"/>
                <a:gd name="T23" fmla="*/ 29502 h 192"/>
                <a:gd name="T24" fmla="*/ 33 w 200"/>
                <a:gd name="T25" fmla="*/ 29502 h 192"/>
                <a:gd name="T26" fmla="*/ 32 w 200"/>
                <a:gd name="T27" fmla="*/ 24625 h 192"/>
                <a:gd name="T28" fmla="*/ 24 w 200"/>
                <a:gd name="T29" fmla="*/ 25782 h 192"/>
                <a:gd name="T30" fmla="*/ 0 w 200"/>
                <a:gd name="T31" fmla="*/ 25782 h 192"/>
                <a:gd name="T32" fmla="*/ 8 w 200"/>
                <a:gd name="T33" fmla="*/ 23333 h 192"/>
                <a:gd name="T34" fmla="*/ 8 w 200"/>
                <a:gd name="T35" fmla="*/ 17138 h 192"/>
                <a:gd name="T36" fmla="*/ 16 w 200"/>
                <a:gd name="T37" fmla="*/ 15971 h 192"/>
                <a:gd name="T38" fmla="*/ 8 w 200"/>
                <a:gd name="T39" fmla="*/ 14816 h 192"/>
                <a:gd name="T40" fmla="*/ 33 w 200"/>
                <a:gd name="T41" fmla="*/ 13535 h 192"/>
                <a:gd name="T42" fmla="*/ 35 w 200"/>
                <a:gd name="T43" fmla="*/ 9848 h 192"/>
                <a:gd name="T44" fmla="*/ 51 w 200"/>
                <a:gd name="T45" fmla="*/ 8595 h 192"/>
                <a:gd name="T46" fmla="*/ 65 w 200"/>
                <a:gd name="T47" fmla="*/ 3745 h 192"/>
                <a:gd name="T48" fmla="*/ 85 w 200"/>
                <a:gd name="T49" fmla="*/ 2489 h 192"/>
                <a:gd name="T50" fmla="*/ 89 w 200"/>
                <a:gd name="T51" fmla="*/ 0 h 19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200"/>
                <a:gd name="T79" fmla="*/ 0 h 192"/>
                <a:gd name="T80" fmla="*/ 200 w 200"/>
                <a:gd name="T81" fmla="*/ 192 h 19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200" h="192">
                  <a:moveTo>
                    <a:pt x="152" y="0"/>
                  </a:moveTo>
                  <a:lnTo>
                    <a:pt x="200" y="32"/>
                  </a:lnTo>
                  <a:lnTo>
                    <a:pt x="176" y="32"/>
                  </a:lnTo>
                  <a:lnTo>
                    <a:pt x="152" y="152"/>
                  </a:lnTo>
                  <a:lnTo>
                    <a:pt x="176" y="152"/>
                  </a:lnTo>
                  <a:lnTo>
                    <a:pt x="176" y="168"/>
                  </a:lnTo>
                  <a:lnTo>
                    <a:pt x="120" y="168"/>
                  </a:lnTo>
                  <a:lnTo>
                    <a:pt x="112" y="160"/>
                  </a:lnTo>
                  <a:lnTo>
                    <a:pt x="104" y="176"/>
                  </a:lnTo>
                  <a:lnTo>
                    <a:pt x="88" y="176"/>
                  </a:lnTo>
                  <a:lnTo>
                    <a:pt x="80" y="168"/>
                  </a:lnTo>
                  <a:lnTo>
                    <a:pt x="80" y="192"/>
                  </a:lnTo>
                  <a:lnTo>
                    <a:pt x="64" y="192"/>
                  </a:lnTo>
                  <a:lnTo>
                    <a:pt x="32" y="160"/>
                  </a:lnTo>
                  <a:lnTo>
                    <a:pt x="24" y="168"/>
                  </a:lnTo>
                  <a:lnTo>
                    <a:pt x="0" y="168"/>
                  </a:lnTo>
                  <a:lnTo>
                    <a:pt x="8" y="152"/>
                  </a:lnTo>
                  <a:lnTo>
                    <a:pt x="8" y="112"/>
                  </a:lnTo>
                  <a:lnTo>
                    <a:pt x="16" y="104"/>
                  </a:lnTo>
                  <a:lnTo>
                    <a:pt x="8" y="96"/>
                  </a:lnTo>
                  <a:lnTo>
                    <a:pt x="64" y="88"/>
                  </a:lnTo>
                  <a:lnTo>
                    <a:pt x="72" y="64"/>
                  </a:lnTo>
                  <a:lnTo>
                    <a:pt x="88" y="56"/>
                  </a:lnTo>
                  <a:lnTo>
                    <a:pt x="104" y="24"/>
                  </a:lnTo>
                  <a:lnTo>
                    <a:pt x="144" y="16"/>
                  </a:lnTo>
                  <a:lnTo>
                    <a:pt x="152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69" name="Freeform 58"/>
            <p:cNvSpPr>
              <a:spLocks/>
            </p:cNvSpPr>
            <p:nvPr/>
          </p:nvSpPr>
          <p:spPr bwMode="auto">
            <a:xfrm>
              <a:off x="2628" y="2028"/>
              <a:ext cx="275" cy="301"/>
            </a:xfrm>
            <a:custGeom>
              <a:avLst/>
              <a:gdLst>
                <a:gd name="T0" fmla="*/ 0 w 280"/>
                <a:gd name="T1" fmla="*/ 18383 h 264"/>
                <a:gd name="T2" fmla="*/ 75 w 280"/>
                <a:gd name="T3" fmla="*/ 30784 h 264"/>
                <a:gd name="T4" fmla="*/ 78 w 280"/>
                <a:gd name="T5" fmla="*/ 31870 h 264"/>
                <a:gd name="T6" fmla="*/ 78 w 280"/>
                <a:gd name="T7" fmla="*/ 32833 h 264"/>
                <a:gd name="T8" fmla="*/ 81 w 280"/>
                <a:gd name="T9" fmla="*/ 33849 h 264"/>
                <a:gd name="T10" fmla="*/ 143 w 280"/>
                <a:gd name="T11" fmla="*/ 26576 h 264"/>
                <a:gd name="T12" fmla="*/ 135 w 280"/>
                <a:gd name="T13" fmla="*/ 24660 h 264"/>
                <a:gd name="T14" fmla="*/ 128 w 280"/>
                <a:gd name="T15" fmla="*/ 20444 h 264"/>
                <a:gd name="T16" fmla="*/ 132 w 280"/>
                <a:gd name="T17" fmla="*/ 17463 h 264"/>
                <a:gd name="T18" fmla="*/ 132 w 280"/>
                <a:gd name="T19" fmla="*/ 12133 h 264"/>
                <a:gd name="T20" fmla="*/ 135 w 280"/>
                <a:gd name="T21" fmla="*/ 12133 h 264"/>
                <a:gd name="T22" fmla="*/ 120 w 280"/>
                <a:gd name="T23" fmla="*/ 5110 h 264"/>
                <a:gd name="T24" fmla="*/ 128 w 280"/>
                <a:gd name="T25" fmla="*/ 4134 h 264"/>
                <a:gd name="T26" fmla="*/ 128 w 280"/>
                <a:gd name="T27" fmla="*/ 0 h 264"/>
                <a:gd name="T28" fmla="*/ 112 w 280"/>
                <a:gd name="T29" fmla="*/ 1002 h 264"/>
                <a:gd name="T30" fmla="*/ 95 w 280"/>
                <a:gd name="T31" fmla="*/ 0 h 264"/>
                <a:gd name="T32" fmla="*/ 68 w 280"/>
                <a:gd name="T33" fmla="*/ 3024 h 264"/>
                <a:gd name="T34" fmla="*/ 64 w 280"/>
                <a:gd name="T35" fmla="*/ 8163 h 264"/>
                <a:gd name="T36" fmla="*/ 52 w 280"/>
                <a:gd name="T37" fmla="*/ 9151 h 264"/>
                <a:gd name="T38" fmla="*/ 27 w 280"/>
                <a:gd name="T39" fmla="*/ 13433 h 264"/>
                <a:gd name="T40" fmla="*/ 16 w 280"/>
                <a:gd name="T41" fmla="*/ 14280 h 264"/>
                <a:gd name="T42" fmla="*/ 0 w 280"/>
                <a:gd name="T43" fmla="*/ 18383 h 26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80"/>
                <a:gd name="T67" fmla="*/ 0 h 264"/>
                <a:gd name="T68" fmla="*/ 280 w 280"/>
                <a:gd name="T69" fmla="*/ 264 h 26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80" h="264">
                  <a:moveTo>
                    <a:pt x="0" y="144"/>
                  </a:moveTo>
                  <a:lnTo>
                    <a:pt x="144" y="240"/>
                  </a:lnTo>
                  <a:lnTo>
                    <a:pt x="152" y="248"/>
                  </a:lnTo>
                  <a:lnTo>
                    <a:pt x="152" y="256"/>
                  </a:lnTo>
                  <a:lnTo>
                    <a:pt x="160" y="264"/>
                  </a:lnTo>
                  <a:lnTo>
                    <a:pt x="280" y="208"/>
                  </a:lnTo>
                  <a:lnTo>
                    <a:pt x="264" y="192"/>
                  </a:lnTo>
                  <a:lnTo>
                    <a:pt x="248" y="160"/>
                  </a:lnTo>
                  <a:lnTo>
                    <a:pt x="256" y="136"/>
                  </a:lnTo>
                  <a:lnTo>
                    <a:pt x="256" y="96"/>
                  </a:lnTo>
                  <a:lnTo>
                    <a:pt x="264" y="96"/>
                  </a:lnTo>
                  <a:lnTo>
                    <a:pt x="232" y="40"/>
                  </a:lnTo>
                  <a:lnTo>
                    <a:pt x="248" y="32"/>
                  </a:lnTo>
                  <a:lnTo>
                    <a:pt x="248" y="0"/>
                  </a:lnTo>
                  <a:lnTo>
                    <a:pt x="216" y="8"/>
                  </a:lnTo>
                  <a:lnTo>
                    <a:pt x="184" y="0"/>
                  </a:lnTo>
                  <a:lnTo>
                    <a:pt x="128" y="24"/>
                  </a:lnTo>
                  <a:lnTo>
                    <a:pt x="120" y="64"/>
                  </a:lnTo>
                  <a:lnTo>
                    <a:pt x="96" y="72"/>
                  </a:lnTo>
                  <a:lnTo>
                    <a:pt x="56" y="104"/>
                  </a:lnTo>
                  <a:lnTo>
                    <a:pt x="16" y="112"/>
                  </a:lnTo>
                  <a:lnTo>
                    <a:pt x="0" y="14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70" name="Freeform 59"/>
            <p:cNvSpPr>
              <a:spLocks/>
            </p:cNvSpPr>
            <p:nvPr/>
          </p:nvSpPr>
          <p:spPr bwMode="auto">
            <a:xfrm>
              <a:off x="2463" y="2375"/>
              <a:ext cx="78" cy="73"/>
            </a:xfrm>
            <a:custGeom>
              <a:avLst/>
              <a:gdLst>
                <a:gd name="T0" fmla="*/ 0 w 80"/>
                <a:gd name="T1" fmla="*/ 4253 h 64"/>
                <a:gd name="T2" fmla="*/ 0 w 80"/>
                <a:gd name="T3" fmla="*/ 4253 h 64"/>
                <a:gd name="T4" fmla="*/ 16 w 80"/>
                <a:gd name="T5" fmla="*/ 1003 h 64"/>
                <a:gd name="T6" fmla="*/ 20 w 80"/>
                <a:gd name="T7" fmla="*/ 1003 h 64"/>
                <a:gd name="T8" fmla="*/ 20 w 80"/>
                <a:gd name="T9" fmla="*/ 0 h 64"/>
                <a:gd name="T10" fmla="*/ 32 w 80"/>
                <a:gd name="T11" fmla="*/ 4253 h 64"/>
                <a:gd name="T12" fmla="*/ 28 w 80"/>
                <a:gd name="T13" fmla="*/ 7219 h 64"/>
                <a:gd name="T14" fmla="*/ 0 w 80"/>
                <a:gd name="T15" fmla="*/ 8234 h 64"/>
                <a:gd name="T16" fmla="*/ 0 w 80"/>
                <a:gd name="T17" fmla="*/ 7219 h 64"/>
                <a:gd name="T18" fmla="*/ 24 w 80"/>
                <a:gd name="T19" fmla="*/ 5148 h 64"/>
                <a:gd name="T20" fmla="*/ 0 w 80"/>
                <a:gd name="T21" fmla="*/ 4253 h 6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0"/>
                <a:gd name="T34" fmla="*/ 0 h 64"/>
                <a:gd name="T35" fmla="*/ 80 w 80"/>
                <a:gd name="T36" fmla="*/ 64 h 6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0" h="64">
                  <a:moveTo>
                    <a:pt x="0" y="32"/>
                  </a:moveTo>
                  <a:lnTo>
                    <a:pt x="0" y="32"/>
                  </a:lnTo>
                  <a:lnTo>
                    <a:pt x="16" y="8"/>
                  </a:lnTo>
                  <a:lnTo>
                    <a:pt x="32" y="8"/>
                  </a:lnTo>
                  <a:lnTo>
                    <a:pt x="48" y="0"/>
                  </a:lnTo>
                  <a:lnTo>
                    <a:pt x="80" y="32"/>
                  </a:lnTo>
                  <a:lnTo>
                    <a:pt x="72" y="56"/>
                  </a:lnTo>
                  <a:lnTo>
                    <a:pt x="0" y="64"/>
                  </a:lnTo>
                  <a:lnTo>
                    <a:pt x="0" y="56"/>
                  </a:lnTo>
                  <a:lnTo>
                    <a:pt x="64" y="40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71" name="Freeform 60"/>
            <p:cNvSpPr>
              <a:spLocks/>
            </p:cNvSpPr>
            <p:nvPr/>
          </p:nvSpPr>
          <p:spPr bwMode="auto">
            <a:xfrm>
              <a:off x="2463" y="2412"/>
              <a:ext cx="62" cy="27"/>
            </a:xfrm>
            <a:custGeom>
              <a:avLst/>
              <a:gdLst>
                <a:gd name="T0" fmla="*/ 0 w 64"/>
                <a:gd name="T1" fmla="*/ 0 h 24"/>
                <a:gd name="T2" fmla="*/ 18 w 64"/>
                <a:gd name="T3" fmla="*/ 620 h 24"/>
                <a:gd name="T4" fmla="*/ 0 w 64"/>
                <a:gd name="T5" fmla="*/ 1880 h 24"/>
                <a:gd name="T6" fmla="*/ 0 w 64"/>
                <a:gd name="T7" fmla="*/ 0 h 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"/>
                <a:gd name="T13" fmla="*/ 0 h 24"/>
                <a:gd name="T14" fmla="*/ 64 w 64"/>
                <a:gd name="T15" fmla="*/ 24 h 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" h="24">
                  <a:moveTo>
                    <a:pt x="0" y="0"/>
                  </a:moveTo>
                  <a:lnTo>
                    <a:pt x="64" y="8"/>
                  </a:lnTo>
                  <a:lnTo>
                    <a:pt x="0" y="2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72" name="Freeform 61"/>
            <p:cNvSpPr>
              <a:spLocks/>
            </p:cNvSpPr>
            <p:nvPr/>
          </p:nvSpPr>
          <p:spPr bwMode="auto">
            <a:xfrm>
              <a:off x="2533" y="2229"/>
              <a:ext cx="260" cy="247"/>
            </a:xfrm>
            <a:custGeom>
              <a:avLst/>
              <a:gdLst>
                <a:gd name="T0" fmla="*/ 0 w 264"/>
                <a:gd name="T1" fmla="*/ 26140 h 216"/>
                <a:gd name="T2" fmla="*/ 0 w 264"/>
                <a:gd name="T3" fmla="*/ 27518 h 216"/>
                <a:gd name="T4" fmla="*/ 33 w 264"/>
                <a:gd name="T5" fmla="*/ 27518 h 216"/>
                <a:gd name="T6" fmla="*/ 33 w 264"/>
                <a:gd name="T7" fmla="*/ 29704 h 216"/>
                <a:gd name="T8" fmla="*/ 35 w 264"/>
                <a:gd name="T9" fmla="*/ 29704 h 216"/>
                <a:gd name="T10" fmla="*/ 35 w 264"/>
                <a:gd name="T11" fmla="*/ 30735 h 216"/>
                <a:gd name="T12" fmla="*/ 59 w 264"/>
                <a:gd name="T13" fmla="*/ 29704 h 216"/>
                <a:gd name="T14" fmla="*/ 76 w 264"/>
                <a:gd name="T15" fmla="*/ 26140 h 216"/>
                <a:gd name="T16" fmla="*/ 84 w 264"/>
                <a:gd name="T17" fmla="*/ 25065 h 216"/>
                <a:gd name="T18" fmla="*/ 88 w 264"/>
                <a:gd name="T19" fmla="*/ 24064 h 216"/>
                <a:gd name="T20" fmla="*/ 114 w 264"/>
                <a:gd name="T21" fmla="*/ 21813 h 216"/>
                <a:gd name="T22" fmla="*/ 138 w 264"/>
                <a:gd name="T23" fmla="*/ 19470 h 216"/>
                <a:gd name="T24" fmla="*/ 150 w 264"/>
                <a:gd name="T25" fmla="*/ 12557 h 216"/>
                <a:gd name="T26" fmla="*/ 138 w 264"/>
                <a:gd name="T27" fmla="*/ 11386 h 216"/>
                <a:gd name="T28" fmla="*/ 138 w 264"/>
                <a:gd name="T29" fmla="*/ 10208 h 216"/>
                <a:gd name="T30" fmla="*/ 84 w 264"/>
                <a:gd name="T31" fmla="*/ 0 h 216"/>
                <a:gd name="T32" fmla="*/ 72 w 264"/>
                <a:gd name="T33" fmla="*/ 0 h 216"/>
                <a:gd name="T34" fmla="*/ 59 w 264"/>
                <a:gd name="T35" fmla="*/ 17258 h 216"/>
                <a:gd name="T36" fmla="*/ 72 w 264"/>
                <a:gd name="T37" fmla="*/ 17258 h 216"/>
                <a:gd name="T38" fmla="*/ 72 w 264"/>
                <a:gd name="T39" fmla="*/ 19470 h 216"/>
                <a:gd name="T40" fmla="*/ 33 w 264"/>
                <a:gd name="T41" fmla="*/ 19470 h 216"/>
                <a:gd name="T42" fmla="*/ 33 w 264"/>
                <a:gd name="T43" fmla="*/ 18246 h 216"/>
                <a:gd name="T44" fmla="*/ 33 w 264"/>
                <a:gd name="T45" fmla="*/ 20555 h 216"/>
                <a:gd name="T46" fmla="*/ 32 w 264"/>
                <a:gd name="T47" fmla="*/ 20555 h 216"/>
                <a:gd name="T48" fmla="*/ 24 w 264"/>
                <a:gd name="T49" fmla="*/ 19470 h 216"/>
                <a:gd name="T50" fmla="*/ 24 w 264"/>
                <a:gd name="T51" fmla="*/ 22825 h 216"/>
                <a:gd name="T52" fmla="*/ 8 w 264"/>
                <a:gd name="T53" fmla="*/ 22825 h 216"/>
                <a:gd name="T54" fmla="*/ 0 w 264"/>
                <a:gd name="T55" fmla="*/ 26140 h 21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64"/>
                <a:gd name="T85" fmla="*/ 0 h 216"/>
                <a:gd name="T86" fmla="*/ 264 w 264"/>
                <a:gd name="T87" fmla="*/ 216 h 21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64" h="216">
                  <a:moveTo>
                    <a:pt x="0" y="184"/>
                  </a:moveTo>
                  <a:lnTo>
                    <a:pt x="0" y="192"/>
                  </a:lnTo>
                  <a:lnTo>
                    <a:pt x="48" y="192"/>
                  </a:lnTo>
                  <a:lnTo>
                    <a:pt x="64" y="208"/>
                  </a:lnTo>
                  <a:lnTo>
                    <a:pt x="72" y="208"/>
                  </a:lnTo>
                  <a:lnTo>
                    <a:pt x="72" y="216"/>
                  </a:lnTo>
                  <a:lnTo>
                    <a:pt x="96" y="208"/>
                  </a:lnTo>
                  <a:lnTo>
                    <a:pt x="128" y="184"/>
                  </a:lnTo>
                  <a:lnTo>
                    <a:pt x="144" y="176"/>
                  </a:lnTo>
                  <a:lnTo>
                    <a:pt x="152" y="168"/>
                  </a:lnTo>
                  <a:lnTo>
                    <a:pt x="200" y="152"/>
                  </a:lnTo>
                  <a:lnTo>
                    <a:pt x="240" y="136"/>
                  </a:lnTo>
                  <a:lnTo>
                    <a:pt x="264" y="88"/>
                  </a:lnTo>
                  <a:lnTo>
                    <a:pt x="240" y="80"/>
                  </a:lnTo>
                  <a:lnTo>
                    <a:pt x="240" y="72"/>
                  </a:lnTo>
                  <a:lnTo>
                    <a:pt x="144" y="0"/>
                  </a:lnTo>
                  <a:lnTo>
                    <a:pt x="120" y="0"/>
                  </a:lnTo>
                  <a:lnTo>
                    <a:pt x="96" y="120"/>
                  </a:lnTo>
                  <a:lnTo>
                    <a:pt x="120" y="120"/>
                  </a:lnTo>
                  <a:lnTo>
                    <a:pt x="120" y="136"/>
                  </a:lnTo>
                  <a:lnTo>
                    <a:pt x="64" y="136"/>
                  </a:lnTo>
                  <a:lnTo>
                    <a:pt x="56" y="128"/>
                  </a:lnTo>
                  <a:lnTo>
                    <a:pt x="48" y="144"/>
                  </a:lnTo>
                  <a:lnTo>
                    <a:pt x="32" y="144"/>
                  </a:lnTo>
                  <a:lnTo>
                    <a:pt x="24" y="136"/>
                  </a:lnTo>
                  <a:lnTo>
                    <a:pt x="24" y="160"/>
                  </a:lnTo>
                  <a:lnTo>
                    <a:pt x="8" y="160"/>
                  </a:lnTo>
                  <a:lnTo>
                    <a:pt x="0" y="18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73" name="Freeform 62"/>
            <p:cNvSpPr>
              <a:spLocks/>
            </p:cNvSpPr>
            <p:nvPr/>
          </p:nvSpPr>
          <p:spPr bwMode="auto">
            <a:xfrm>
              <a:off x="2856" y="2019"/>
              <a:ext cx="62" cy="119"/>
            </a:xfrm>
            <a:custGeom>
              <a:avLst/>
              <a:gdLst>
                <a:gd name="T0" fmla="*/ 16 w 64"/>
                <a:gd name="T1" fmla="*/ 1090 h 104"/>
                <a:gd name="T2" fmla="*/ 16 w 64"/>
                <a:gd name="T3" fmla="*/ 5984 h 104"/>
                <a:gd name="T4" fmla="*/ 0 w 64"/>
                <a:gd name="T5" fmla="*/ 7062 h 104"/>
                <a:gd name="T6" fmla="*/ 16 w 64"/>
                <a:gd name="T7" fmla="*/ 15298 h 104"/>
                <a:gd name="T8" fmla="*/ 18 w 64"/>
                <a:gd name="T9" fmla="*/ 9415 h 104"/>
                <a:gd name="T10" fmla="*/ 16 w 64"/>
                <a:gd name="T11" fmla="*/ 7062 h 104"/>
                <a:gd name="T12" fmla="*/ 18 w 64"/>
                <a:gd name="T13" fmla="*/ 3491 h 104"/>
                <a:gd name="T14" fmla="*/ 16 w 64"/>
                <a:gd name="T15" fmla="*/ 0 h 104"/>
                <a:gd name="T16" fmla="*/ 16 w 64"/>
                <a:gd name="T17" fmla="*/ 1090 h 10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"/>
                <a:gd name="T28" fmla="*/ 0 h 104"/>
                <a:gd name="T29" fmla="*/ 64 w 64"/>
                <a:gd name="T30" fmla="*/ 104 h 10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" h="104">
                  <a:moveTo>
                    <a:pt x="16" y="8"/>
                  </a:moveTo>
                  <a:lnTo>
                    <a:pt x="16" y="40"/>
                  </a:lnTo>
                  <a:lnTo>
                    <a:pt x="0" y="48"/>
                  </a:lnTo>
                  <a:lnTo>
                    <a:pt x="32" y="104"/>
                  </a:lnTo>
                  <a:lnTo>
                    <a:pt x="64" y="64"/>
                  </a:lnTo>
                  <a:lnTo>
                    <a:pt x="48" y="48"/>
                  </a:lnTo>
                  <a:lnTo>
                    <a:pt x="64" y="24"/>
                  </a:lnTo>
                  <a:lnTo>
                    <a:pt x="48" y="0"/>
                  </a:lnTo>
                  <a:lnTo>
                    <a:pt x="16" y="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74" name="Freeform 63"/>
            <p:cNvSpPr>
              <a:spLocks/>
            </p:cNvSpPr>
            <p:nvPr/>
          </p:nvSpPr>
          <p:spPr bwMode="auto">
            <a:xfrm>
              <a:off x="2494" y="2439"/>
              <a:ext cx="110" cy="82"/>
            </a:xfrm>
            <a:custGeom>
              <a:avLst/>
              <a:gdLst>
                <a:gd name="T0" fmla="*/ 0 w 112"/>
                <a:gd name="T1" fmla="*/ 2901 h 72"/>
                <a:gd name="T2" fmla="*/ 0 w 112"/>
                <a:gd name="T3" fmla="*/ 1963 h 72"/>
                <a:gd name="T4" fmla="*/ 24 w 112"/>
                <a:gd name="T5" fmla="*/ 928 h 72"/>
                <a:gd name="T6" fmla="*/ 24 w 112"/>
                <a:gd name="T7" fmla="*/ 928 h 72"/>
                <a:gd name="T8" fmla="*/ 28 w 112"/>
                <a:gd name="T9" fmla="*/ 0 h 72"/>
                <a:gd name="T10" fmla="*/ 28 w 112"/>
                <a:gd name="T11" fmla="*/ 928 h 72"/>
                <a:gd name="T12" fmla="*/ 49 w 112"/>
                <a:gd name="T13" fmla="*/ 928 h 72"/>
                <a:gd name="T14" fmla="*/ 57 w 112"/>
                <a:gd name="T15" fmla="*/ 2901 h 72"/>
                <a:gd name="T16" fmla="*/ 61 w 112"/>
                <a:gd name="T17" fmla="*/ 2901 h 72"/>
                <a:gd name="T18" fmla="*/ 61 w 112"/>
                <a:gd name="T19" fmla="*/ 4881 h 72"/>
                <a:gd name="T20" fmla="*/ 57 w 112"/>
                <a:gd name="T21" fmla="*/ 4881 h 72"/>
                <a:gd name="T22" fmla="*/ 61 w 112"/>
                <a:gd name="T23" fmla="*/ 7853 h 72"/>
                <a:gd name="T24" fmla="*/ 49 w 112"/>
                <a:gd name="T25" fmla="*/ 7853 h 72"/>
                <a:gd name="T26" fmla="*/ 49 w 112"/>
                <a:gd name="T27" fmla="*/ 7853 h 72"/>
                <a:gd name="T28" fmla="*/ 49 w 112"/>
                <a:gd name="T29" fmla="*/ 8851 h 72"/>
                <a:gd name="T30" fmla="*/ 35 w 112"/>
                <a:gd name="T31" fmla="*/ 7853 h 72"/>
                <a:gd name="T32" fmla="*/ 28 w 112"/>
                <a:gd name="T33" fmla="*/ 7853 h 72"/>
                <a:gd name="T34" fmla="*/ 28 w 112"/>
                <a:gd name="T35" fmla="*/ 3879 h 72"/>
                <a:gd name="T36" fmla="*/ 24 w 112"/>
                <a:gd name="T37" fmla="*/ 6895 h 72"/>
                <a:gd name="T38" fmla="*/ 16 w 112"/>
                <a:gd name="T39" fmla="*/ 5992 h 72"/>
                <a:gd name="T40" fmla="*/ 0 w 112"/>
                <a:gd name="T41" fmla="*/ 2901 h 7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12"/>
                <a:gd name="T64" fmla="*/ 0 h 72"/>
                <a:gd name="T65" fmla="*/ 112 w 112"/>
                <a:gd name="T66" fmla="*/ 72 h 7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12" h="72">
                  <a:moveTo>
                    <a:pt x="0" y="24"/>
                  </a:moveTo>
                  <a:lnTo>
                    <a:pt x="0" y="16"/>
                  </a:lnTo>
                  <a:lnTo>
                    <a:pt x="24" y="8"/>
                  </a:lnTo>
                  <a:lnTo>
                    <a:pt x="40" y="0"/>
                  </a:lnTo>
                  <a:lnTo>
                    <a:pt x="40" y="8"/>
                  </a:lnTo>
                  <a:lnTo>
                    <a:pt x="88" y="8"/>
                  </a:lnTo>
                  <a:lnTo>
                    <a:pt x="104" y="24"/>
                  </a:lnTo>
                  <a:lnTo>
                    <a:pt x="112" y="24"/>
                  </a:lnTo>
                  <a:lnTo>
                    <a:pt x="112" y="40"/>
                  </a:lnTo>
                  <a:lnTo>
                    <a:pt x="104" y="40"/>
                  </a:lnTo>
                  <a:lnTo>
                    <a:pt x="112" y="64"/>
                  </a:lnTo>
                  <a:lnTo>
                    <a:pt x="88" y="64"/>
                  </a:lnTo>
                  <a:lnTo>
                    <a:pt x="88" y="72"/>
                  </a:lnTo>
                  <a:lnTo>
                    <a:pt x="72" y="64"/>
                  </a:lnTo>
                  <a:lnTo>
                    <a:pt x="64" y="64"/>
                  </a:lnTo>
                  <a:lnTo>
                    <a:pt x="48" y="32"/>
                  </a:lnTo>
                  <a:lnTo>
                    <a:pt x="24" y="56"/>
                  </a:lnTo>
                  <a:lnTo>
                    <a:pt x="16" y="48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75" name="Freeform 64"/>
            <p:cNvSpPr>
              <a:spLocks/>
            </p:cNvSpPr>
            <p:nvPr/>
          </p:nvSpPr>
          <p:spPr bwMode="auto">
            <a:xfrm>
              <a:off x="2518" y="2476"/>
              <a:ext cx="39" cy="64"/>
            </a:xfrm>
            <a:custGeom>
              <a:avLst/>
              <a:gdLst>
                <a:gd name="T0" fmla="*/ 0 w 40"/>
                <a:gd name="T1" fmla="*/ 3334 h 56"/>
                <a:gd name="T2" fmla="*/ 8 w 40"/>
                <a:gd name="T3" fmla="*/ 6707 h 56"/>
                <a:gd name="T4" fmla="*/ 20 w 40"/>
                <a:gd name="T5" fmla="*/ 7819 h 56"/>
                <a:gd name="T6" fmla="*/ 20 w 40"/>
                <a:gd name="T7" fmla="*/ 4493 h 56"/>
                <a:gd name="T8" fmla="*/ 20 w 40"/>
                <a:gd name="T9" fmla="*/ 0 h 56"/>
                <a:gd name="T10" fmla="*/ 0 w 40"/>
                <a:gd name="T11" fmla="*/ 3334 h 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0"/>
                <a:gd name="T19" fmla="*/ 0 h 56"/>
                <a:gd name="T20" fmla="*/ 40 w 40"/>
                <a:gd name="T21" fmla="*/ 56 h 5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0" h="56">
                  <a:moveTo>
                    <a:pt x="0" y="24"/>
                  </a:moveTo>
                  <a:lnTo>
                    <a:pt x="8" y="48"/>
                  </a:lnTo>
                  <a:lnTo>
                    <a:pt x="24" y="56"/>
                  </a:lnTo>
                  <a:lnTo>
                    <a:pt x="40" y="32"/>
                  </a:lnTo>
                  <a:lnTo>
                    <a:pt x="24" y="0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76" name="Freeform 65"/>
            <p:cNvSpPr>
              <a:spLocks/>
            </p:cNvSpPr>
            <p:nvPr/>
          </p:nvSpPr>
          <p:spPr bwMode="auto">
            <a:xfrm>
              <a:off x="2541" y="2512"/>
              <a:ext cx="63" cy="64"/>
            </a:xfrm>
            <a:custGeom>
              <a:avLst/>
              <a:gdLst>
                <a:gd name="T0" fmla="*/ 0 w 64"/>
                <a:gd name="T1" fmla="*/ 3334 h 56"/>
                <a:gd name="T2" fmla="*/ 32 w 64"/>
                <a:gd name="T3" fmla="*/ 7819 h 56"/>
                <a:gd name="T4" fmla="*/ 32 w 64"/>
                <a:gd name="T5" fmla="*/ 5687 h 56"/>
                <a:gd name="T6" fmla="*/ 32 w 64"/>
                <a:gd name="T7" fmla="*/ 3334 h 56"/>
                <a:gd name="T8" fmla="*/ 32 w 64"/>
                <a:gd name="T9" fmla="*/ 2233 h 56"/>
                <a:gd name="T10" fmla="*/ 32 w 64"/>
                <a:gd name="T11" fmla="*/ 0 h 56"/>
                <a:gd name="T12" fmla="*/ 32 w 64"/>
                <a:gd name="T13" fmla="*/ 1055 h 56"/>
                <a:gd name="T14" fmla="*/ 24 w 64"/>
                <a:gd name="T15" fmla="*/ 0 h 56"/>
                <a:gd name="T16" fmla="*/ 16 w 64"/>
                <a:gd name="T17" fmla="*/ 0 h 56"/>
                <a:gd name="T18" fmla="*/ 0 w 64"/>
                <a:gd name="T19" fmla="*/ 3334 h 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4"/>
                <a:gd name="T31" fmla="*/ 0 h 56"/>
                <a:gd name="T32" fmla="*/ 64 w 64"/>
                <a:gd name="T33" fmla="*/ 56 h 5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4" h="56">
                  <a:moveTo>
                    <a:pt x="0" y="24"/>
                  </a:moveTo>
                  <a:lnTo>
                    <a:pt x="64" y="56"/>
                  </a:lnTo>
                  <a:lnTo>
                    <a:pt x="64" y="40"/>
                  </a:lnTo>
                  <a:lnTo>
                    <a:pt x="48" y="24"/>
                  </a:lnTo>
                  <a:lnTo>
                    <a:pt x="56" y="16"/>
                  </a:lnTo>
                  <a:lnTo>
                    <a:pt x="40" y="0"/>
                  </a:lnTo>
                  <a:lnTo>
                    <a:pt x="40" y="8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77" name="Freeform 66"/>
            <p:cNvSpPr>
              <a:spLocks/>
            </p:cNvSpPr>
            <p:nvPr/>
          </p:nvSpPr>
          <p:spPr bwMode="auto">
            <a:xfrm>
              <a:off x="2580" y="2466"/>
              <a:ext cx="103" cy="110"/>
            </a:xfrm>
            <a:custGeom>
              <a:avLst/>
              <a:gdLst>
                <a:gd name="T0" fmla="*/ 24 w 104"/>
                <a:gd name="T1" fmla="*/ 14816 h 96"/>
                <a:gd name="T2" fmla="*/ 52 w 104"/>
                <a:gd name="T3" fmla="*/ 13535 h 96"/>
                <a:gd name="T4" fmla="*/ 67 w 104"/>
                <a:gd name="T5" fmla="*/ 14816 h 96"/>
                <a:gd name="T6" fmla="*/ 59 w 104"/>
                <a:gd name="T7" fmla="*/ 8595 h 96"/>
                <a:gd name="T8" fmla="*/ 67 w 104"/>
                <a:gd name="T9" fmla="*/ 6182 h 96"/>
                <a:gd name="T10" fmla="*/ 67 w 104"/>
                <a:gd name="T11" fmla="*/ 4917 h 96"/>
                <a:gd name="T12" fmla="*/ 59 w 104"/>
                <a:gd name="T13" fmla="*/ 2489 h 96"/>
                <a:gd name="T14" fmla="*/ 52 w 104"/>
                <a:gd name="T15" fmla="*/ 2489 h 96"/>
                <a:gd name="T16" fmla="*/ 48 w 104"/>
                <a:gd name="T17" fmla="*/ 0 h 96"/>
                <a:gd name="T18" fmla="*/ 24 w 104"/>
                <a:gd name="T19" fmla="*/ 1123 h 96"/>
                <a:gd name="T20" fmla="*/ 24 w 104"/>
                <a:gd name="T21" fmla="*/ 2489 h 96"/>
                <a:gd name="T22" fmla="*/ 16 w 104"/>
                <a:gd name="T23" fmla="*/ 2489 h 96"/>
                <a:gd name="T24" fmla="*/ 24 w 104"/>
                <a:gd name="T25" fmla="*/ 6182 h 96"/>
                <a:gd name="T26" fmla="*/ 0 w 104"/>
                <a:gd name="T27" fmla="*/ 6182 h 96"/>
                <a:gd name="T28" fmla="*/ 0 w 104"/>
                <a:gd name="T29" fmla="*/ 6182 h 96"/>
                <a:gd name="T30" fmla="*/ 16 w 104"/>
                <a:gd name="T31" fmla="*/ 8595 h 96"/>
                <a:gd name="T32" fmla="*/ 8 w 104"/>
                <a:gd name="T33" fmla="*/ 9848 h 96"/>
                <a:gd name="T34" fmla="*/ 24 w 104"/>
                <a:gd name="T35" fmla="*/ 12211 h 96"/>
                <a:gd name="T36" fmla="*/ 24 w 104"/>
                <a:gd name="T37" fmla="*/ 13535 h 96"/>
                <a:gd name="T38" fmla="*/ 24 w 104"/>
                <a:gd name="T39" fmla="*/ 14816 h 9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04"/>
                <a:gd name="T61" fmla="*/ 0 h 96"/>
                <a:gd name="T62" fmla="*/ 104 w 104"/>
                <a:gd name="T63" fmla="*/ 96 h 9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04" h="96">
                  <a:moveTo>
                    <a:pt x="24" y="96"/>
                  </a:moveTo>
                  <a:lnTo>
                    <a:pt x="64" y="88"/>
                  </a:lnTo>
                  <a:lnTo>
                    <a:pt x="104" y="96"/>
                  </a:lnTo>
                  <a:lnTo>
                    <a:pt x="96" y="56"/>
                  </a:lnTo>
                  <a:lnTo>
                    <a:pt x="104" y="40"/>
                  </a:lnTo>
                  <a:lnTo>
                    <a:pt x="104" y="32"/>
                  </a:lnTo>
                  <a:lnTo>
                    <a:pt x="96" y="16"/>
                  </a:lnTo>
                  <a:lnTo>
                    <a:pt x="64" y="16"/>
                  </a:lnTo>
                  <a:lnTo>
                    <a:pt x="48" y="0"/>
                  </a:lnTo>
                  <a:lnTo>
                    <a:pt x="24" y="8"/>
                  </a:lnTo>
                  <a:lnTo>
                    <a:pt x="24" y="16"/>
                  </a:lnTo>
                  <a:lnTo>
                    <a:pt x="16" y="16"/>
                  </a:lnTo>
                  <a:lnTo>
                    <a:pt x="24" y="40"/>
                  </a:lnTo>
                  <a:lnTo>
                    <a:pt x="0" y="40"/>
                  </a:lnTo>
                  <a:lnTo>
                    <a:pt x="16" y="56"/>
                  </a:lnTo>
                  <a:lnTo>
                    <a:pt x="8" y="64"/>
                  </a:lnTo>
                  <a:lnTo>
                    <a:pt x="24" y="80"/>
                  </a:lnTo>
                  <a:lnTo>
                    <a:pt x="24" y="88"/>
                  </a:lnTo>
                  <a:lnTo>
                    <a:pt x="24" y="9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78" name="Freeform 67"/>
            <p:cNvSpPr>
              <a:spLocks/>
            </p:cNvSpPr>
            <p:nvPr/>
          </p:nvSpPr>
          <p:spPr bwMode="auto">
            <a:xfrm>
              <a:off x="2628" y="2403"/>
              <a:ext cx="133" cy="109"/>
            </a:xfrm>
            <a:custGeom>
              <a:avLst/>
              <a:gdLst>
                <a:gd name="T0" fmla="*/ 49 w 136"/>
                <a:gd name="T1" fmla="*/ 0 h 96"/>
                <a:gd name="T2" fmla="*/ 61 w 136"/>
                <a:gd name="T3" fmla="*/ 4371 h 96"/>
                <a:gd name="T4" fmla="*/ 58 w 136"/>
                <a:gd name="T5" fmla="*/ 5242 h 96"/>
                <a:gd name="T6" fmla="*/ 33 w 136"/>
                <a:gd name="T7" fmla="*/ 6189 h 96"/>
                <a:gd name="T8" fmla="*/ 22 w 136"/>
                <a:gd name="T9" fmla="*/ 6189 h 96"/>
                <a:gd name="T10" fmla="*/ 22 w 136"/>
                <a:gd name="T11" fmla="*/ 10614 h 96"/>
                <a:gd name="T12" fmla="*/ 22 w 136"/>
                <a:gd name="T13" fmla="*/ 8776 h 96"/>
                <a:gd name="T14" fmla="*/ 22 w 136"/>
                <a:gd name="T15" fmla="*/ 8776 h 96"/>
                <a:gd name="T16" fmla="*/ 16 w 136"/>
                <a:gd name="T17" fmla="*/ 8776 h 96"/>
                <a:gd name="T18" fmla="*/ 0 w 136"/>
                <a:gd name="T19" fmla="*/ 6189 h 96"/>
                <a:gd name="T20" fmla="*/ 22 w 136"/>
                <a:gd name="T21" fmla="*/ 3453 h 96"/>
                <a:gd name="T22" fmla="*/ 22 w 136"/>
                <a:gd name="T23" fmla="*/ 2631 h 96"/>
                <a:gd name="T24" fmla="*/ 22 w 136"/>
                <a:gd name="T25" fmla="*/ 1788 h 96"/>
                <a:gd name="T26" fmla="*/ 49 w 136"/>
                <a:gd name="T27" fmla="*/ 0 h 9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36"/>
                <a:gd name="T43" fmla="*/ 0 h 96"/>
                <a:gd name="T44" fmla="*/ 136 w 136"/>
                <a:gd name="T45" fmla="*/ 96 h 9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36" h="96">
                  <a:moveTo>
                    <a:pt x="104" y="0"/>
                  </a:moveTo>
                  <a:lnTo>
                    <a:pt x="136" y="40"/>
                  </a:lnTo>
                  <a:lnTo>
                    <a:pt x="128" y="48"/>
                  </a:lnTo>
                  <a:lnTo>
                    <a:pt x="72" y="56"/>
                  </a:lnTo>
                  <a:lnTo>
                    <a:pt x="56" y="56"/>
                  </a:lnTo>
                  <a:lnTo>
                    <a:pt x="56" y="96"/>
                  </a:lnTo>
                  <a:lnTo>
                    <a:pt x="48" y="80"/>
                  </a:lnTo>
                  <a:lnTo>
                    <a:pt x="16" y="80"/>
                  </a:lnTo>
                  <a:lnTo>
                    <a:pt x="0" y="56"/>
                  </a:lnTo>
                  <a:lnTo>
                    <a:pt x="32" y="32"/>
                  </a:lnTo>
                  <a:lnTo>
                    <a:pt x="48" y="24"/>
                  </a:lnTo>
                  <a:lnTo>
                    <a:pt x="56" y="16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79" name="Freeform 68"/>
            <p:cNvSpPr>
              <a:spLocks/>
            </p:cNvSpPr>
            <p:nvPr/>
          </p:nvSpPr>
          <p:spPr bwMode="auto">
            <a:xfrm>
              <a:off x="2675" y="2466"/>
              <a:ext cx="47" cy="110"/>
            </a:xfrm>
            <a:custGeom>
              <a:avLst/>
              <a:gdLst>
                <a:gd name="T0" fmla="*/ 24 w 48"/>
                <a:gd name="T1" fmla="*/ 0 h 96"/>
                <a:gd name="T2" fmla="*/ 24 w 48"/>
                <a:gd name="T3" fmla="*/ 11128 h 96"/>
                <a:gd name="T4" fmla="*/ 8 w 48"/>
                <a:gd name="T5" fmla="*/ 14816 h 96"/>
                <a:gd name="T6" fmla="*/ 0 w 48"/>
                <a:gd name="T7" fmla="*/ 8595 h 96"/>
                <a:gd name="T8" fmla="*/ 8 w 48"/>
                <a:gd name="T9" fmla="*/ 6182 h 96"/>
                <a:gd name="T10" fmla="*/ 8 w 48"/>
                <a:gd name="T11" fmla="*/ 0 h 96"/>
                <a:gd name="T12" fmla="*/ 24 w 48"/>
                <a:gd name="T13" fmla="*/ 0 h 96"/>
                <a:gd name="T14" fmla="*/ 24 w 48"/>
                <a:gd name="T15" fmla="*/ 0 h 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8"/>
                <a:gd name="T25" fmla="*/ 0 h 96"/>
                <a:gd name="T26" fmla="*/ 48 w 48"/>
                <a:gd name="T27" fmla="*/ 96 h 9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8" h="96">
                  <a:moveTo>
                    <a:pt x="40" y="0"/>
                  </a:moveTo>
                  <a:lnTo>
                    <a:pt x="48" y="72"/>
                  </a:lnTo>
                  <a:lnTo>
                    <a:pt x="8" y="96"/>
                  </a:lnTo>
                  <a:lnTo>
                    <a:pt x="0" y="56"/>
                  </a:lnTo>
                  <a:lnTo>
                    <a:pt x="8" y="40"/>
                  </a:lnTo>
                  <a:lnTo>
                    <a:pt x="8" y="0"/>
                  </a:lnTo>
                  <a:lnTo>
                    <a:pt x="24" y="0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80" name="Freeform 69"/>
            <p:cNvSpPr>
              <a:spLocks/>
            </p:cNvSpPr>
            <p:nvPr/>
          </p:nvSpPr>
          <p:spPr bwMode="auto">
            <a:xfrm>
              <a:off x="2714" y="2466"/>
              <a:ext cx="32" cy="92"/>
            </a:xfrm>
            <a:custGeom>
              <a:avLst/>
              <a:gdLst>
                <a:gd name="T0" fmla="*/ 0 w 32"/>
                <a:gd name="T1" fmla="*/ 0 h 80"/>
                <a:gd name="T2" fmla="*/ 8 w 32"/>
                <a:gd name="T3" fmla="*/ 14110 h 80"/>
                <a:gd name="T4" fmla="*/ 24 w 32"/>
                <a:gd name="T5" fmla="*/ 12647 h 80"/>
                <a:gd name="T6" fmla="*/ 24 w 32"/>
                <a:gd name="T7" fmla="*/ 4291 h 80"/>
                <a:gd name="T8" fmla="*/ 32 w 32"/>
                <a:gd name="T9" fmla="*/ 2821 h 80"/>
                <a:gd name="T10" fmla="*/ 24 w 32"/>
                <a:gd name="T11" fmla="*/ 0 h 80"/>
                <a:gd name="T12" fmla="*/ 0 w 32"/>
                <a:gd name="T13" fmla="*/ 0 h 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2"/>
                <a:gd name="T22" fmla="*/ 0 h 80"/>
                <a:gd name="T23" fmla="*/ 32 w 32"/>
                <a:gd name="T24" fmla="*/ 80 h 8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2" h="80">
                  <a:moveTo>
                    <a:pt x="0" y="0"/>
                  </a:moveTo>
                  <a:lnTo>
                    <a:pt x="8" y="80"/>
                  </a:lnTo>
                  <a:lnTo>
                    <a:pt x="24" y="72"/>
                  </a:lnTo>
                  <a:lnTo>
                    <a:pt x="24" y="24"/>
                  </a:lnTo>
                  <a:lnTo>
                    <a:pt x="32" y="16"/>
                  </a:lnTo>
                  <a:lnTo>
                    <a:pt x="2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81" name="Freeform 70"/>
            <p:cNvSpPr>
              <a:spLocks/>
            </p:cNvSpPr>
            <p:nvPr/>
          </p:nvSpPr>
          <p:spPr bwMode="auto">
            <a:xfrm>
              <a:off x="2738" y="2448"/>
              <a:ext cx="47" cy="101"/>
            </a:xfrm>
            <a:custGeom>
              <a:avLst/>
              <a:gdLst>
                <a:gd name="T0" fmla="*/ 0 w 48"/>
                <a:gd name="T1" fmla="*/ 2580 h 88"/>
                <a:gd name="T2" fmla="*/ 8 w 48"/>
                <a:gd name="T3" fmla="*/ 5137 h 88"/>
                <a:gd name="T4" fmla="*/ 0 w 48"/>
                <a:gd name="T5" fmla="*/ 6622 h 88"/>
                <a:gd name="T6" fmla="*/ 0 w 48"/>
                <a:gd name="T7" fmla="*/ 14449 h 88"/>
                <a:gd name="T8" fmla="*/ 24 w 48"/>
                <a:gd name="T9" fmla="*/ 13189 h 88"/>
                <a:gd name="T10" fmla="*/ 24 w 48"/>
                <a:gd name="T11" fmla="*/ 6622 h 88"/>
                <a:gd name="T12" fmla="*/ 24 w 48"/>
                <a:gd name="T13" fmla="*/ 3900 h 88"/>
                <a:gd name="T14" fmla="*/ 24 w 48"/>
                <a:gd name="T15" fmla="*/ 2580 h 88"/>
                <a:gd name="T16" fmla="*/ 24 w 48"/>
                <a:gd name="T17" fmla="*/ 0 h 88"/>
                <a:gd name="T18" fmla="*/ 24 w 48"/>
                <a:gd name="T19" fmla="*/ 0 h 88"/>
                <a:gd name="T20" fmla="*/ 16 w 48"/>
                <a:gd name="T21" fmla="*/ 0 h 88"/>
                <a:gd name="T22" fmla="*/ 0 w 48"/>
                <a:gd name="T23" fmla="*/ 2580 h 8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8"/>
                <a:gd name="T37" fmla="*/ 0 h 88"/>
                <a:gd name="T38" fmla="*/ 48 w 48"/>
                <a:gd name="T39" fmla="*/ 88 h 8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8" h="88">
                  <a:moveTo>
                    <a:pt x="0" y="16"/>
                  </a:moveTo>
                  <a:lnTo>
                    <a:pt x="8" y="32"/>
                  </a:lnTo>
                  <a:lnTo>
                    <a:pt x="0" y="40"/>
                  </a:lnTo>
                  <a:lnTo>
                    <a:pt x="0" y="88"/>
                  </a:lnTo>
                  <a:lnTo>
                    <a:pt x="24" y="80"/>
                  </a:lnTo>
                  <a:lnTo>
                    <a:pt x="24" y="40"/>
                  </a:lnTo>
                  <a:lnTo>
                    <a:pt x="40" y="24"/>
                  </a:lnTo>
                  <a:lnTo>
                    <a:pt x="48" y="16"/>
                  </a:lnTo>
                  <a:lnTo>
                    <a:pt x="40" y="0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82" name="Freeform 71"/>
            <p:cNvSpPr>
              <a:spLocks/>
            </p:cNvSpPr>
            <p:nvPr/>
          </p:nvSpPr>
          <p:spPr bwMode="auto">
            <a:xfrm>
              <a:off x="2730" y="2247"/>
              <a:ext cx="243" cy="201"/>
            </a:xfrm>
            <a:custGeom>
              <a:avLst/>
              <a:gdLst>
                <a:gd name="T0" fmla="*/ 0 w 248"/>
                <a:gd name="T1" fmla="*/ 18538 h 176"/>
                <a:gd name="T2" fmla="*/ 24 w 248"/>
                <a:gd name="T3" fmla="*/ 24096 h 176"/>
                <a:gd name="T4" fmla="*/ 24 w 248"/>
                <a:gd name="T5" fmla="*/ 24096 h 176"/>
                <a:gd name="T6" fmla="*/ 27 w 248"/>
                <a:gd name="T7" fmla="*/ 19576 h 176"/>
                <a:gd name="T8" fmla="*/ 48 w 248"/>
                <a:gd name="T9" fmla="*/ 19576 h 176"/>
                <a:gd name="T10" fmla="*/ 52 w 248"/>
                <a:gd name="T11" fmla="*/ 20794 h 176"/>
                <a:gd name="T12" fmla="*/ 60 w 248"/>
                <a:gd name="T13" fmla="*/ 20794 h 176"/>
                <a:gd name="T14" fmla="*/ 66 w 248"/>
                <a:gd name="T15" fmla="*/ 21855 h 176"/>
                <a:gd name="T16" fmla="*/ 74 w 248"/>
                <a:gd name="T17" fmla="*/ 19576 h 176"/>
                <a:gd name="T18" fmla="*/ 84 w 248"/>
                <a:gd name="T19" fmla="*/ 21855 h 176"/>
                <a:gd name="T20" fmla="*/ 100 w 248"/>
                <a:gd name="T21" fmla="*/ 19576 h 176"/>
                <a:gd name="T22" fmla="*/ 96 w 248"/>
                <a:gd name="T23" fmla="*/ 17429 h 176"/>
                <a:gd name="T24" fmla="*/ 117 w 248"/>
                <a:gd name="T25" fmla="*/ 11833 h 176"/>
                <a:gd name="T26" fmla="*/ 117 w 248"/>
                <a:gd name="T27" fmla="*/ 7553 h 176"/>
                <a:gd name="T28" fmla="*/ 110 w 248"/>
                <a:gd name="T29" fmla="*/ 5609 h 176"/>
                <a:gd name="T30" fmla="*/ 114 w 248"/>
                <a:gd name="T31" fmla="*/ 0 h 176"/>
                <a:gd name="T32" fmla="*/ 107 w 248"/>
                <a:gd name="T33" fmla="*/ 2214 h 176"/>
                <a:gd name="T34" fmla="*/ 84 w 248"/>
                <a:gd name="T35" fmla="*/ 2214 h 176"/>
                <a:gd name="T36" fmla="*/ 27 w 248"/>
                <a:gd name="T37" fmla="*/ 9825 h 176"/>
                <a:gd name="T38" fmla="*/ 24 w 248"/>
                <a:gd name="T39" fmla="*/ 16264 h 176"/>
                <a:gd name="T40" fmla="*/ 0 w 248"/>
                <a:gd name="T41" fmla="*/ 18538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48"/>
                <a:gd name="T64" fmla="*/ 0 h 176"/>
                <a:gd name="T65" fmla="*/ 248 w 248"/>
                <a:gd name="T66" fmla="*/ 176 h 17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48" h="176">
                  <a:moveTo>
                    <a:pt x="0" y="136"/>
                  </a:moveTo>
                  <a:lnTo>
                    <a:pt x="32" y="176"/>
                  </a:lnTo>
                  <a:lnTo>
                    <a:pt x="48" y="176"/>
                  </a:lnTo>
                  <a:lnTo>
                    <a:pt x="64" y="144"/>
                  </a:lnTo>
                  <a:lnTo>
                    <a:pt x="96" y="144"/>
                  </a:lnTo>
                  <a:lnTo>
                    <a:pt x="104" y="152"/>
                  </a:lnTo>
                  <a:lnTo>
                    <a:pt x="120" y="152"/>
                  </a:lnTo>
                  <a:lnTo>
                    <a:pt x="136" y="160"/>
                  </a:lnTo>
                  <a:lnTo>
                    <a:pt x="160" y="144"/>
                  </a:lnTo>
                  <a:lnTo>
                    <a:pt x="176" y="160"/>
                  </a:lnTo>
                  <a:lnTo>
                    <a:pt x="208" y="144"/>
                  </a:lnTo>
                  <a:lnTo>
                    <a:pt x="200" y="128"/>
                  </a:lnTo>
                  <a:lnTo>
                    <a:pt x="248" y="88"/>
                  </a:lnTo>
                  <a:lnTo>
                    <a:pt x="248" y="56"/>
                  </a:lnTo>
                  <a:lnTo>
                    <a:pt x="232" y="40"/>
                  </a:lnTo>
                  <a:lnTo>
                    <a:pt x="240" y="0"/>
                  </a:lnTo>
                  <a:lnTo>
                    <a:pt x="224" y="16"/>
                  </a:lnTo>
                  <a:lnTo>
                    <a:pt x="176" y="16"/>
                  </a:lnTo>
                  <a:lnTo>
                    <a:pt x="64" y="72"/>
                  </a:lnTo>
                  <a:lnTo>
                    <a:pt x="48" y="120"/>
                  </a:lnTo>
                  <a:lnTo>
                    <a:pt x="0" y="13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83" name="Freeform 72"/>
            <p:cNvSpPr>
              <a:spLocks/>
            </p:cNvSpPr>
            <p:nvPr/>
          </p:nvSpPr>
          <p:spPr bwMode="auto">
            <a:xfrm>
              <a:off x="2871" y="2092"/>
              <a:ext cx="228" cy="228"/>
            </a:xfrm>
            <a:custGeom>
              <a:avLst/>
              <a:gdLst>
                <a:gd name="T0" fmla="*/ 29 w 232"/>
                <a:gd name="T1" fmla="*/ 0 h 200"/>
                <a:gd name="T2" fmla="*/ 8 w 232"/>
                <a:gd name="T3" fmla="*/ 5099 h 200"/>
                <a:gd name="T4" fmla="*/ 8 w 232"/>
                <a:gd name="T5" fmla="*/ 10291 h 200"/>
                <a:gd name="T6" fmla="*/ 0 w 232"/>
                <a:gd name="T7" fmla="*/ 13374 h 200"/>
                <a:gd name="T8" fmla="*/ 16 w 232"/>
                <a:gd name="T9" fmla="*/ 17380 h 200"/>
                <a:gd name="T10" fmla="*/ 29 w 232"/>
                <a:gd name="T11" fmla="*/ 19358 h 200"/>
                <a:gd name="T12" fmla="*/ 43 w 232"/>
                <a:gd name="T13" fmla="*/ 19358 h 200"/>
                <a:gd name="T14" fmla="*/ 54 w 232"/>
                <a:gd name="T15" fmla="*/ 17380 h 200"/>
                <a:gd name="T16" fmla="*/ 111 w 232"/>
                <a:gd name="T17" fmla="*/ 25487 h 200"/>
                <a:gd name="T18" fmla="*/ 111 w 232"/>
                <a:gd name="T19" fmla="*/ 23307 h 200"/>
                <a:gd name="T20" fmla="*/ 123 w 232"/>
                <a:gd name="T21" fmla="*/ 23307 h 200"/>
                <a:gd name="T22" fmla="*/ 115 w 232"/>
                <a:gd name="T23" fmla="*/ 6165 h 200"/>
                <a:gd name="T24" fmla="*/ 123 w 232"/>
                <a:gd name="T25" fmla="*/ 5099 h 200"/>
                <a:gd name="T26" fmla="*/ 119 w 232"/>
                <a:gd name="T27" fmla="*/ 3019 h 200"/>
                <a:gd name="T28" fmla="*/ 97 w 232"/>
                <a:gd name="T29" fmla="*/ 0 h 200"/>
                <a:gd name="T30" fmla="*/ 84 w 232"/>
                <a:gd name="T31" fmla="*/ 1001 h 200"/>
                <a:gd name="T32" fmla="*/ 81 w 232"/>
                <a:gd name="T33" fmla="*/ 5099 h 200"/>
                <a:gd name="T34" fmla="*/ 78 w 232"/>
                <a:gd name="T35" fmla="*/ 5099 h 200"/>
                <a:gd name="T36" fmla="*/ 58 w 232"/>
                <a:gd name="T37" fmla="*/ 3019 h 200"/>
                <a:gd name="T38" fmla="*/ 50 w 232"/>
                <a:gd name="T39" fmla="*/ 1001 h 200"/>
                <a:gd name="T40" fmla="*/ 29 w 232"/>
                <a:gd name="T41" fmla="*/ 0 h 2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32"/>
                <a:gd name="T64" fmla="*/ 0 h 200"/>
                <a:gd name="T65" fmla="*/ 232 w 232"/>
                <a:gd name="T66" fmla="*/ 200 h 20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32" h="200">
                  <a:moveTo>
                    <a:pt x="48" y="0"/>
                  </a:moveTo>
                  <a:lnTo>
                    <a:pt x="8" y="40"/>
                  </a:lnTo>
                  <a:lnTo>
                    <a:pt x="8" y="80"/>
                  </a:lnTo>
                  <a:lnTo>
                    <a:pt x="0" y="104"/>
                  </a:lnTo>
                  <a:lnTo>
                    <a:pt x="16" y="136"/>
                  </a:lnTo>
                  <a:lnTo>
                    <a:pt x="32" y="152"/>
                  </a:lnTo>
                  <a:lnTo>
                    <a:pt x="80" y="152"/>
                  </a:lnTo>
                  <a:lnTo>
                    <a:pt x="96" y="136"/>
                  </a:lnTo>
                  <a:lnTo>
                    <a:pt x="208" y="200"/>
                  </a:lnTo>
                  <a:lnTo>
                    <a:pt x="208" y="184"/>
                  </a:lnTo>
                  <a:lnTo>
                    <a:pt x="232" y="184"/>
                  </a:lnTo>
                  <a:lnTo>
                    <a:pt x="216" y="48"/>
                  </a:lnTo>
                  <a:lnTo>
                    <a:pt x="232" y="40"/>
                  </a:lnTo>
                  <a:lnTo>
                    <a:pt x="224" y="24"/>
                  </a:lnTo>
                  <a:lnTo>
                    <a:pt x="184" y="0"/>
                  </a:lnTo>
                  <a:lnTo>
                    <a:pt x="160" y="8"/>
                  </a:lnTo>
                  <a:lnTo>
                    <a:pt x="152" y="40"/>
                  </a:lnTo>
                  <a:lnTo>
                    <a:pt x="144" y="40"/>
                  </a:lnTo>
                  <a:lnTo>
                    <a:pt x="104" y="24"/>
                  </a:lnTo>
                  <a:lnTo>
                    <a:pt x="88" y="8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84" name="Freeform 73"/>
            <p:cNvSpPr>
              <a:spLocks/>
            </p:cNvSpPr>
            <p:nvPr/>
          </p:nvSpPr>
          <p:spPr bwMode="auto">
            <a:xfrm>
              <a:off x="2761" y="2412"/>
              <a:ext cx="189" cy="164"/>
            </a:xfrm>
            <a:custGeom>
              <a:avLst/>
              <a:gdLst>
                <a:gd name="T0" fmla="*/ 96 w 192"/>
                <a:gd name="T1" fmla="*/ 0 h 144"/>
                <a:gd name="T2" fmla="*/ 107 w 192"/>
                <a:gd name="T3" fmla="*/ 3879 h 144"/>
                <a:gd name="T4" fmla="*/ 93 w 192"/>
                <a:gd name="T5" fmla="*/ 5992 h 144"/>
                <a:gd name="T6" fmla="*/ 93 w 192"/>
                <a:gd name="T7" fmla="*/ 6895 h 144"/>
                <a:gd name="T8" fmla="*/ 87 w 192"/>
                <a:gd name="T9" fmla="*/ 8851 h 144"/>
                <a:gd name="T10" fmla="*/ 83 w 192"/>
                <a:gd name="T11" fmla="*/ 11752 h 144"/>
                <a:gd name="T12" fmla="*/ 79 w 192"/>
                <a:gd name="T13" fmla="*/ 12707 h 144"/>
                <a:gd name="T14" fmla="*/ 75 w 192"/>
                <a:gd name="T15" fmla="*/ 11752 h 144"/>
                <a:gd name="T16" fmla="*/ 67 w 192"/>
                <a:gd name="T17" fmla="*/ 11752 h 144"/>
                <a:gd name="T18" fmla="*/ 51 w 192"/>
                <a:gd name="T19" fmla="*/ 16775 h 144"/>
                <a:gd name="T20" fmla="*/ 35 w 192"/>
                <a:gd name="T21" fmla="*/ 17792 h 144"/>
                <a:gd name="T22" fmla="*/ 32 w 192"/>
                <a:gd name="T23" fmla="*/ 17792 h 144"/>
                <a:gd name="T24" fmla="*/ 32 w 192"/>
                <a:gd name="T25" fmla="*/ 13782 h 144"/>
                <a:gd name="T26" fmla="*/ 0 w 192"/>
                <a:gd name="T27" fmla="*/ 13782 h 144"/>
                <a:gd name="T28" fmla="*/ 0 w 192"/>
                <a:gd name="T29" fmla="*/ 8851 h 144"/>
                <a:gd name="T30" fmla="*/ 16 w 192"/>
                <a:gd name="T31" fmla="*/ 6895 h 144"/>
                <a:gd name="T32" fmla="*/ 24 w 192"/>
                <a:gd name="T33" fmla="*/ 5992 h 144"/>
                <a:gd name="T34" fmla="*/ 24 w 192"/>
                <a:gd name="T35" fmla="*/ 3879 h 144"/>
                <a:gd name="T36" fmla="*/ 16 w 192"/>
                <a:gd name="T37" fmla="*/ 3879 h 144"/>
                <a:gd name="T38" fmla="*/ 32 w 192"/>
                <a:gd name="T39" fmla="*/ 0 h 144"/>
                <a:gd name="T40" fmla="*/ 32 w 192"/>
                <a:gd name="T41" fmla="*/ 0 h 144"/>
                <a:gd name="T42" fmla="*/ 35 w 192"/>
                <a:gd name="T43" fmla="*/ 928 h 144"/>
                <a:gd name="T44" fmla="*/ 51 w 192"/>
                <a:gd name="T45" fmla="*/ 928 h 144"/>
                <a:gd name="T46" fmla="*/ 63 w 192"/>
                <a:gd name="T47" fmla="*/ 1963 h 144"/>
                <a:gd name="T48" fmla="*/ 75 w 192"/>
                <a:gd name="T49" fmla="*/ 0 h 144"/>
                <a:gd name="T50" fmla="*/ 83 w 192"/>
                <a:gd name="T51" fmla="*/ 1963 h 144"/>
                <a:gd name="T52" fmla="*/ 96 w 192"/>
                <a:gd name="T53" fmla="*/ 0 h 14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92"/>
                <a:gd name="T82" fmla="*/ 0 h 144"/>
                <a:gd name="T83" fmla="*/ 192 w 192"/>
                <a:gd name="T84" fmla="*/ 144 h 14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92" h="144">
                  <a:moveTo>
                    <a:pt x="176" y="0"/>
                  </a:moveTo>
                  <a:lnTo>
                    <a:pt x="192" y="32"/>
                  </a:lnTo>
                  <a:lnTo>
                    <a:pt x="168" y="48"/>
                  </a:lnTo>
                  <a:lnTo>
                    <a:pt x="168" y="56"/>
                  </a:lnTo>
                  <a:lnTo>
                    <a:pt x="152" y="72"/>
                  </a:lnTo>
                  <a:lnTo>
                    <a:pt x="144" y="96"/>
                  </a:lnTo>
                  <a:lnTo>
                    <a:pt x="136" y="104"/>
                  </a:lnTo>
                  <a:lnTo>
                    <a:pt x="128" y="96"/>
                  </a:lnTo>
                  <a:lnTo>
                    <a:pt x="112" y="96"/>
                  </a:lnTo>
                  <a:lnTo>
                    <a:pt x="88" y="136"/>
                  </a:lnTo>
                  <a:lnTo>
                    <a:pt x="72" y="144"/>
                  </a:lnTo>
                  <a:lnTo>
                    <a:pt x="48" y="144"/>
                  </a:lnTo>
                  <a:lnTo>
                    <a:pt x="32" y="112"/>
                  </a:lnTo>
                  <a:lnTo>
                    <a:pt x="0" y="112"/>
                  </a:lnTo>
                  <a:lnTo>
                    <a:pt x="0" y="72"/>
                  </a:lnTo>
                  <a:lnTo>
                    <a:pt x="16" y="56"/>
                  </a:lnTo>
                  <a:lnTo>
                    <a:pt x="24" y="48"/>
                  </a:lnTo>
                  <a:lnTo>
                    <a:pt x="24" y="32"/>
                  </a:lnTo>
                  <a:lnTo>
                    <a:pt x="16" y="32"/>
                  </a:lnTo>
                  <a:lnTo>
                    <a:pt x="32" y="0"/>
                  </a:lnTo>
                  <a:lnTo>
                    <a:pt x="64" y="0"/>
                  </a:lnTo>
                  <a:lnTo>
                    <a:pt x="72" y="8"/>
                  </a:lnTo>
                  <a:lnTo>
                    <a:pt x="88" y="8"/>
                  </a:lnTo>
                  <a:lnTo>
                    <a:pt x="104" y="16"/>
                  </a:lnTo>
                  <a:lnTo>
                    <a:pt x="128" y="0"/>
                  </a:lnTo>
                  <a:lnTo>
                    <a:pt x="144" y="16"/>
                  </a:lnTo>
                  <a:lnTo>
                    <a:pt x="176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85" name="Freeform 74"/>
            <p:cNvSpPr>
              <a:spLocks/>
            </p:cNvSpPr>
            <p:nvPr/>
          </p:nvSpPr>
          <p:spPr bwMode="auto">
            <a:xfrm>
              <a:off x="2926" y="2247"/>
              <a:ext cx="157" cy="283"/>
            </a:xfrm>
            <a:custGeom>
              <a:avLst/>
              <a:gdLst>
                <a:gd name="T0" fmla="*/ 8 w 160"/>
                <a:gd name="T1" fmla="*/ 18924 h 248"/>
                <a:gd name="T2" fmla="*/ 24 w 160"/>
                <a:gd name="T3" fmla="*/ 21215 h 248"/>
                <a:gd name="T4" fmla="*/ 26 w 160"/>
                <a:gd name="T5" fmla="*/ 26483 h 248"/>
                <a:gd name="T6" fmla="*/ 16 w 160"/>
                <a:gd name="T7" fmla="*/ 26483 h 248"/>
                <a:gd name="T8" fmla="*/ 26 w 160"/>
                <a:gd name="T9" fmla="*/ 30820 h 248"/>
                <a:gd name="T10" fmla="*/ 24 w 160"/>
                <a:gd name="T11" fmla="*/ 32822 h 248"/>
                <a:gd name="T12" fmla="*/ 43 w 160"/>
                <a:gd name="T13" fmla="*/ 30820 h 248"/>
                <a:gd name="T14" fmla="*/ 55 w 160"/>
                <a:gd name="T15" fmla="*/ 28588 h 248"/>
                <a:gd name="T16" fmla="*/ 67 w 160"/>
                <a:gd name="T17" fmla="*/ 28588 h 248"/>
                <a:gd name="T18" fmla="*/ 73 w 160"/>
                <a:gd name="T19" fmla="*/ 25364 h 248"/>
                <a:gd name="T20" fmla="*/ 75 w 160"/>
                <a:gd name="T21" fmla="*/ 25364 h 248"/>
                <a:gd name="T22" fmla="*/ 70 w 160"/>
                <a:gd name="T23" fmla="*/ 21215 h 248"/>
                <a:gd name="T24" fmla="*/ 73 w 160"/>
                <a:gd name="T25" fmla="*/ 15928 h 248"/>
                <a:gd name="T26" fmla="*/ 78 w 160"/>
                <a:gd name="T27" fmla="*/ 14929 h 248"/>
                <a:gd name="T28" fmla="*/ 75 w 160"/>
                <a:gd name="T29" fmla="*/ 8420 h 248"/>
                <a:gd name="T30" fmla="*/ 26 w 160"/>
                <a:gd name="T31" fmla="*/ 0 h 248"/>
                <a:gd name="T32" fmla="*/ 26 w 160"/>
                <a:gd name="T33" fmla="*/ 5202 h 248"/>
                <a:gd name="T34" fmla="*/ 26 w 160"/>
                <a:gd name="T35" fmla="*/ 7379 h 248"/>
                <a:gd name="T36" fmla="*/ 26 w 160"/>
                <a:gd name="T37" fmla="*/ 11513 h 248"/>
                <a:gd name="T38" fmla="*/ 0 w 160"/>
                <a:gd name="T39" fmla="*/ 17036 h 248"/>
                <a:gd name="T40" fmla="*/ 8 w 160"/>
                <a:gd name="T41" fmla="*/ 18924 h 24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60"/>
                <a:gd name="T64" fmla="*/ 0 h 248"/>
                <a:gd name="T65" fmla="*/ 160 w 160"/>
                <a:gd name="T66" fmla="*/ 248 h 24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60" h="248">
                  <a:moveTo>
                    <a:pt x="8" y="144"/>
                  </a:moveTo>
                  <a:lnTo>
                    <a:pt x="24" y="160"/>
                  </a:lnTo>
                  <a:lnTo>
                    <a:pt x="32" y="200"/>
                  </a:lnTo>
                  <a:lnTo>
                    <a:pt x="16" y="200"/>
                  </a:lnTo>
                  <a:lnTo>
                    <a:pt x="32" y="232"/>
                  </a:lnTo>
                  <a:lnTo>
                    <a:pt x="24" y="248"/>
                  </a:lnTo>
                  <a:lnTo>
                    <a:pt x="80" y="232"/>
                  </a:lnTo>
                  <a:lnTo>
                    <a:pt x="104" y="216"/>
                  </a:lnTo>
                  <a:lnTo>
                    <a:pt x="128" y="216"/>
                  </a:lnTo>
                  <a:lnTo>
                    <a:pt x="144" y="192"/>
                  </a:lnTo>
                  <a:lnTo>
                    <a:pt x="152" y="192"/>
                  </a:lnTo>
                  <a:lnTo>
                    <a:pt x="136" y="160"/>
                  </a:lnTo>
                  <a:lnTo>
                    <a:pt x="144" y="120"/>
                  </a:lnTo>
                  <a:lnTo>
                    <a:pt x="160" y="112"/>
                  </a:lnTo>
                  <a:lnTo>
                    <a:pt x="152" y="64"/>
                  </a:lnTo>
                  <a:lnTo>
                    <a:pt x="40" y="0"/>
                  </a:lnTo>
                  <a:lnTo>
                    <a:pt x="32" y="40"/>
                  </a:lnTo>
                  <a:lnTo>
                    <a:pt x="48" y="56"/>
                  </a:lnTo>
                  <a:lnTo>
                    <a:pt x="48" y="88"/>
                  </a:lnTo>
                  <a:lnTo>
                    <a:pt x="0" y="128"/>
                  </a:lnTo>
                  <a:lnTo>
                    <a:pt x="8" y="14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86" name="Freeform 75"/>
            <p:cNvSpPr>
              <a:spLocks/>
            </p:cNvSpPr>
            <p:nvPr/>
          </p:nvSpPr>
          <p:spPr bwMode="auto">
            <a:xfrm>
              <a:off x="3083" y="2110"/>
              <a:ext cx="173" cy="165"/>
            </a:xfrm>
            <a:custGeom>
              <a:avLst/>
              <a:gdLst>
                <a:gd name="T0" fmla="*/ 8 w 176"/>
                <a:gd name="T1" fmla="*/ 0 h 144"/>
                <a:gd name="T2" fmla="*/ 29 w 176"/>
                <a:gd name="T3" fmla="*/ 2483 h 144"/>
                <a:gd name="T4" fmla="*/ 51 w 176"/>
                <a:gd name="T5" fmla="*/ 0 h 144"/>
                <a:gd name="T6" fmla="*/ 75 w 176"/>
                <a:gd name="T7" fmla="*/ 1123 h 144"/>
                <a:gd name="T8" fmla="*/ 79 w 176"/>
                <a:gd name="T9" fmla="*/ 3735 h 144"/>
                <a:gd name="T10" fmla="*/ 79 w 176"/>
                <a:gd name="T11" fmla="*/ 4917 h 144"/>
                <a:gd name="T12" fmla="*/ 79 w 176"/>
                <a:gd name="T13" fmla="*/ 8591 h 144"/>
                <a:gd name="T14" fmla="*/ 67 w 176"/>
                <a:gd name="T15" fmla="*/ 4917 h 144"/>
                <a:gd name="T16" fmla="*/ 59 w 176"/>
                <a:gd name="T17" fmla="*/ 3735 h 144"/>
                <a:gd name="T18" fmla="*/ 63 w 176"/>
                <a:gd name="T19" fmla="*/ 7397 h 144"/>
                <a:gd name="T20" fmla="*/ 92 w 176"/>
                <a:gd name="T21" fmla="*/ 20969 h 144"/>
                <a:gd name="T22" fmla="*/ 16 w 176"/>
                <a:gd name="T23" fmla="*/ 22281 h 144"/>
                <a:gd name="T24" fmla="*/ 0 w 176"/>
                <a:gd name="T25" fmla="*/ 4917 h 144"/>
                <a:gd name="T26" fmla="*/ 16 w 176"/>
                <a:gd name="T27" fmla="*/ 3735 h 144"/>
                <a:gd name="T28" fmla="*/ 8 w 176"/>
                <a:gd name="T29" fmla="*/ 0 h 14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76"/>
                <a:gd name="T46" fmla="*/ 0 h 144"/>
                <a:gd name="T47" fmla="*/ 176 w 176"/>
                <a:gd name="T48" fmla="*/ 144 h 14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76" h="144">
                  <a:moveTo>
                    <a:pt x="8" y="0"/>
                  </a:moveTo>
                  <a:lnTo>
                    <a:pt x="64" y="16"/>
                  </a:lnTo>
                  <a:lnTo>
                    <a:pt x="88" y="0"/>
                  </a:lnTo>
                  <a:lnTo>
                    <a:pt x="136" y="8"/>
                  </a:lnTo>
                  <a:lnTo>
                    <a:pt x="144" y="24"/>
                  </a:lnTo>
                  <a:lnTo>
                    <a:pt x="144" y="32"/>
                  </a:lnTo>
                  <a:lnTo>
                    <a:pt x="144" y="56"/>
                  </a:lnTo>
                  <a:lnTo>
                    <a:pt x="120" y="32"/>
                  </a:lnTo>
                  <a:lnTo>
                    <a:pt x="104" y="24"/>
                  </a:lnTo>
                  <a:lnTo>
                    <a:pt x="112" y="48"/>
                  </a:lnTo>
                  <a:lnTo>
                    <a:pt x="176" y="136"/>
                  </a:lnTo>
                  <a:lnTo>
                    <a:pt x="16" y="144"/>
                  </a:lnTo>
                  <a:lnTo>
                    <a:pt x="0" y="32"/>
                  </a:lnTo>
                  <a:lnTo>
                    <a:pt x="16" y="24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87" name="Freeform 76"/>
            <p:cNvSpPr>
              <a:spLocks/>
            </p:cNvSpPr>
            <p:nvPr/>
          </p:nvSpPr>
          <p:spPr bwMode="auto">
            <a:xfrm>
              <a:off x="2848" y="2412"/>
              <a:ext cx="118" cy="201"/>
            </a:xfrm>
            <a:custGeom>
              <a:avLst/>
              <a:gdLst>
                <a:gd name="T0" fmla="*/ 0 w 120"/>
                <a:gd name="T1" fmla="*/ 18538 h 176"/>
                <a:gd name="T2" fmla="*/ 24 w 120"/>
                <a:gd name="T3" fmla="*/ 19576 h 176"/>
                <a:gd name="T4" fmla="*/ 24 w 120"/>
                <a:gd name="T5" fmla="*/ 24096 h 176"/>
                <a:gd name="T6" fmla="*/ 68 w 120"/>
                <a:gd name="T7" fmla="*/ 24096 h 176"/>
                <a:gd name="T8" fmla="*/ 68 w 120"/>
                <a:gd name="T9" fmla="*/ 20794 h 176"/>
                <a:gd name="T10" fmla="*/ 60 w 120"/>
                <a:gd name="T11" fmla="*/ 16264 h 176"/>
                <a:gd name="T12" fmla="*/ 68 w 120"/>
                <a:gd name="T13" fmla="*/ 11833 h 176"/>
                <a:gd name="T14" fmla="*/ 56 w 120"/>
                <a:gd name="T15" fmla="*/ 7553 h 176"/>
                <a:gd name="T16" fmla="*/ 64 w 120"/>
                <a:gd name="T17" fmla="*/ 7553 h 176"/>
                <a:gd name="T18" fmla="*/ 60 w 120"/>
                <a:gd name="T19" fmla="*/ 2214 h 176"/>
                <a:gd name="T20" fmla="*/ 51 w 120"/>
                <a:gd name="T21" fmla="*/ 0 h 176"/>
                <a:gd name="T22" fmla="*/ 60 w 120"/>
                <a:gd name="T23" fmla="*/ 4429 h 176"/>
                <a:gd name="T24" fmla="*/ 43 w 120"/>
                <a:gd name="T25" fmla="*/ 6596 h 176"/>
                <a:gd name="T26" fmla="*/ 43 w 120"/>
                <a:gd name="T27" fmla="*/ 7553 h 176"/>
                <a:gd name="T28" fmla="*/ 30 w 120"/>
                <a:gd name="T29" fmla="*/ 9825 h 176"/>
                <a:gd name="T30" fmla="*/ 30 w 120"/>
                <a:gd name="T31" fmla="*/ 11833 h 176"/>
                <a:gd name="T32" fmla="*/ 30 w 120"/>
                <a:gd name="T33" fmla="*/ 14213 h 176"/>
                <a:gd name="T34" fmla="*/ 30 w 120"/>
                <a:gd name="T35" fmla="*/ 13142 h 176"/>
                <a:gd name="T36" fmla="*/ 24 w 120"/>
                <a:gd name="T37" fmla="*/ 13142 h 176"/>
                <a:gd name="T38" fmla="*/ 0 w 120"/>
                <a:gd name="T39" fmla="*/ 18538 h 17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20"/>
                <a:gd name="T61" fmla="*/ 0 h 176"/>
                <a:gd name="T62" fmla="*/ 120 w 120"/>
                <a:gd name="T63" fmla="*/ 176 h 17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20" h="176">
                  <a:moveTo>
                    <a:pt x="0" y="136"/>
                  </a:moveTo>
                  <a:lnTo>
                    <a:pt x="24" y="144"/>
                  </a:lnTo>
                  <a:lnTo>
                    <a:pt x="24" y="176"/>
                  </a:lnTo>
                  <a:lnTo>
                    <a:pt x="120" y="176"/>
                  </a:lnTo>
                  <a:lnTo>
                    <a:pt x="120" y="152"/>
                  </a:lnTo>
                  <a:lnTo>
                    <a:pt x="104" y="120"/>
                  </a:lnTo>
                  <a:lnTo>
                    <a:pt x="120" y="88"/>
                  </a:lnTo>
                  <a:lnTo>
                    <a:pt x="96" y="56"/>
                  </a:lnTo>
                  <a:lnTo>
                    <a:pt x="112" y="56"/>
                  </a:lnTo>
                  <a:lnTo>
                    <a:pt x="104" y="16"/>
                  </a:lnTo>
                  <a:lnTo>
                    <a:pt x="88" y="0"/>
                  </a:lnTo>
                  <a:lnTo>
                    <a:pt x="104" y="32"/>
                  </a:lnTo>
                  <a:lnTo>
                    <a:pt x="80" y="48"/>
                  </a:lnTo>
                  <a:lnTo>
                    <a:pt x="80" y="56"/>
                  </a:lnTo>
                  <a:lnTo>
                    <a:pt x="64" y="72"/>
                  </a:lnTo>
                  <a:lnTo>
                    <a:pt x="56" y="88"/>
                  </a:lnTo>
                  <a:lnTo>
                    <a:pt x="48" y="104"/>
                  </a:lnTo>
                  <a:lnTo>
                    <a:pt x="40" y="96"/>
                  </a:lnTo>
                  <a:lnTo>
                    <a:pt x="24" y="96"/>
                  </a:lnTo>
                  <a:lnTo>
                    <a:pt x="0" y="13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88" name="Freeform 77"/>
            <p:cNvSpPr>
              <a:spLocks/>
            </p:cNvSpPr>
            <p:nvPr/>
          </p:nvSpPr>
          <p:spPr bwMode="auto">
            <a:xfrm>
              <a:off x="3060" y="2266"/>
              <a:ext cx="236" cy="310"/>
            </a:xfrm>
            <a:custGeom>
              <a:avLst/>
              <a:gdLst>
                <a:gd name="T0" fmla="*/ 109 w 240"/>
                <a:gd name="T1" fmla="*/ 0 h 272"/>
                <a:gd name="T2" fmla="*/ 30 w 240"/>
                <a:gd name="T3" fmla="*/ 974 h 272"/>
                <a:gd name="T4" fmla="*/ 30 w 240"/>
                <a:gd name="T5" fmla="*/ 4104 h 272"/>
                <a:gd name="T6" fmla="*/ 16 w 240"/>
                <a:gd name="T7" fmla="*/ 4104 h 272"/>
                <a:gd name="T8" fmla="*/ 24 w 240"/>
                <a:gd name="T9" fmla="*/ 12028 h 272"/>
                <a:gd name="T10" fmla="*/ 8 w 240"/>
                <a:gd name="T11" fmla="*/ 13281 h 272"/>
                <a:gd name="T12" fmla="*/ 0 w 240"/>
                <a:gd name="T13" fmla="*/ 18179 h 272"/>
                <a:gd name="T14" fmla="*/ 24 w 240"/>
                <a:gd name="T15" fmla="*/ 25242 h 272"/>
                <a:gd name="T16" fmla="*/ 30 w 240"/>
                <a:gd name="T17" fmla="*/ 27231 h 272"/>
                <a:gd name="T18" fmla="*/ 30 w 240"/>
                <a:gd name="T19" fmla="*/ 27231 h 272"/>
                <a:gd name="T20" fmla="*/ 35 w 240"/>
                <a:gd name="T21" fmla="*/ 29247 h 272"/>
                <a:gd name="T22" fmla="*/ 51 w 240"/>
                <a:gd name="T23" fmla="*/ 32413 h 272"/>
                <a:gd name="T24" fmla="*/ 56 w 240"/>
                <a:gd name="T25" fmla="*/ 32413 h 272"/>
                <a:gd name="T26" fmla="*/ 64 w 240"/>
                <a:gd name="T27" fmla="*/ 32413 h 272"/>
                <a:gd name="T28" fmla="*/ 64 w 240"/>
                <a:gd name="T29" fmla="*/ 33333 h 272"/>
                <a:gd name="T30" fmla="*/ 68 w 240"/>
                <a:gd name="T31" fmla="*/ 32413 h 272"/>
                <a:gd name="T32" fmla="*/ 80 w 240"/>
                <a:gd name="T33" fmla="*/ 34288 h 272"/>
                <a:gd name="T34" fmla="*/ 89 w 240"/>
                <a:gd name="T35" fmla="*/ 34288 h 272"/>
                <a:gd name="T36" fmla="*/ 109 w 240"/>
                <a:gd name="T37" fmla="*/ 32413 h 272"/>
                <a:gd name="T38" fmla="*/ 118 w 240"/>
                <a:gd name="T39" fmla="*/ 32413 h 272"/>
                <a:gd name="T40" fmla="*/ 118 w 240"/>
                <a:gd name="T41" fmla="*/ 30419 h 272"/>
                <a:gd name="T42" fmla="*/ 104 w 240"/>
                <a:gd name="T43" fmla="*/ 29247 h 272"/>
                <a:gd name="T44" fmla="*/ 104 w 240"/>
                <a:gd name="T45" fmla="*/ 26325 h 272"/>
                <a:gd name="T46" fmla="*/ 93 w 240"/>
                <a:gd name="T47" fmla="*/ 26325 h 272"/>
                <a:gd name="T48" fmla="*/ 93 w 240"/>
                <a:gd name="T49" fmla="*/ 25242 h 272"/>
                <a:gd name="T50" fmla="*/ 104 w 240"/>
                <a:gd name="T51" fmla="*/ 23161 h 272"/>
                <a:gd name="T52" fmla="*/ 104 w 240"/>
                <a:gd name="T53" fmla="*/ 20188 h 272"/>
                <a:gd name="T54" fmla="*/ 118 w 240"/>
                <a:gd name="T55" fmla="*/ 16065 h 272"/>
                <a:gd name="T56" fmla="*/ 118 w 240"/>
                <a:gd name="T57" fmla="*/ 13281 h 272"/>
                <a:gd name="T58" fmla="*/ 118 w 240"/>
                <a:gd name="T59" fmla="*/ 10225 h 272"/>
                <a:gd name="T60" fmla="*/ 130 w 240"/>
                <a:gd name="T61" fmla="*/ 7091 h 272"/>
                <a:gd name="T62" fmla="*/ 118 w 240"/>
                <a:gd name="T63" fmla="*/ 6089 h 272"/>
                <a:gd name="T64" fmla="*/ 118 w 240"/>
                <a:gd name="T65" fmla="*/ 2986 h 272"/>
                <a:gd name="T66" fmla="*/ 109 w 240"/>
                <a:gd name="T67" fmla="*/ 0 h 27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40"/>
                <a:gd name="T103" fmla="*/ 0 h 272"/>
                <a:gd name="T104" fmla="*/ 240 w 240"/>
                <a:gd name="T105" fmla="*/ 272 h 272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40" h="272">
                  <a:moveTo>
                    <a:pt x="200" y="0"/>
                  </a:moveTo>
                  <a:lnTo>
                    <a:pt x="40" y="8"/>
                  </a:lnTo>
                  <a:lnTo>
                    <a:pt x="40" y="32"/>
                  </a:lnTo>
                  <a:lnTo>
                    <a:pt x="16" y="32"/>
                  </a:lnTo>
                  <a:lnTo>
                    <a:pt x="24" y="96"/>
                  </a:lnTo>
                  <a:lnTo>
                    <a:pt x="8" y="104"/>
                  </a:lnTo>
                  <a:lnTo>
                    <a:pt x="0" y="144"/>
                  </a:lnTo>
                  <a:lnTo>
                    <a:pt x="24" y="200"/>
                  </a:lnTo>
                  <a:lnTo>
                    <a:pt x="48" y="216"/>
                  </a:lnTo>
                  <a:lnTo>
                    <a:pt x="56" y="216"/>
                  </a:lnTo>
                  <a:lnTo>
                    <a:pt x="72" y="232"/>
                  </a:lnTo>
                  <a:lnTo>
                    <a:pt x="88" y="256"/>
                  </a:lnTo>
                  <a:lnTo>
                    <a:pt x="96" y="256"/>
                  </a:lnTo>
                  <a:lnTo>
                    <a:pt x="112" y="256"/>
                  </a:lnTo>
                  <a:lnTo>
                    <a:pt x="112" y="264"/>
                  </a:lnTo>
                  <a:lnTo>
                    <a:pt x="120" y="256"/>
                  </a:lnTo>
                  <a:lnTo>
                    <a:pt x="144" y="272"/>
                  </a:lnTo>
                  <a:lnTo>
                    <a:pt x="168" y="272"/>
                  </a:lnTo>
                  <a:lnTo>
                    <a:pt x="200" y="256"/>
                  </a:lnTo>
                  <a:lnTo>
                    <a:pt x="216" y="256"/>
                  </a:lnTo>
                  <a:lnTo>
                    <a:pt x="216" y="240"/>
                  </a:lnTo>
                  <a:lnTo>
                    <a:pt x="192" y="232"/>
                  </a:lnTo>
                  <a:lnTo>
                    <a:pt x="192" y="208"/>
                  </a:lnTo>
                  <a:lnTo>
                    <a:pt x="176" y="208"/>
                  </a:lnTo>
                  <a:lnTo>
                    <a:pt x="176" y="200"/>
                  </a:lnTo>
                  <a:lnTo>
                    <a:pt x="192" y="184"/>
                  </a:lnTo>
                  <a:lnTo>
                    <a:pt x="192" y="160"/>
                  </a:lnTo>
                  <a:lnTo>
                    <a:pt x="216" y="128"/>
                  </a:lnTo>
                  <a:lnTo>
                    <a:pt x="216" y="104"/>
                  </a:lnTo>
                  <a:lnTo>
                    <a:pt x="216" y="80"/>
                  </a:lnTo>
                  <a:lnTo>
                    <a:pt x="240" y="56"/>
                  </a:lnTo>
                  <a:lnTo>
                    <a:pt x="216" y="48"/>
                  </a:lnTo>
                  <a:lnTo>
                    <a:pt x="216" y="24"/>
                  </a:lnTo>
                  <a:lnTo>
                    <a:pt x="20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89" name="Freeform 78"/>
            <p:cNvSpPr>
              <a:spLocks/>
            </p:cNvSpPr>
            <p:nvPr/>
          </p:nvSpPr>
          <p:spPr bwMode="auto">
            <a:xfrm>
              <a:off x="2950" y="2466"/>
              <a:ext cx="196" cy="128"/>
            </a:xfrm>
            <a:custGeom>
              <a:avLst/>
              <a:gdLst>
                <a:gd name="T0" fmla="*/ 0 w 200"/>
                <a:gd name="T1" fmla="*/ 7819 h 112"/>
                <a:gd name="T2" fmla="*/ 0 w 200"/>
                <a:gd name="T3" fmla="*/ 10011 h 112"/>
                <a:gd name="T4" fmla="*/ 16 w 200"/>
                <a:gd name="T5" fmla="*/ 14481 h 112"/>
                <a:gd name="T6" fmla="*/ 24 w 200"/>
                <a:gd name="T7" fmla="*/ 13561 h 112"/>
                <a:gd name="T8" fmla="*/ 25 w 200"/>
                <a:gd name="T9" fmla="*/ 15704 h 112"/>
                <a:gd name="T10" fmla="*/ 27 w 200"/>
                <a:gd name="T11" fmla="*/ 12245 h 112"/>
                <a:gd name="T12" fmla="*/ 40 w 200"/>
                <a:gd name="T13" fmla="*/ 11087 h 112"/>
                <a:gd name="T14" fmla="*/ 60 w 200"/>
                <a:gd name="T15" fmla="*/ 13561 h 112"/>
                <a:gd name="T16" fmla="*/ 69 w 200"/>
                <a:gd name="T17" fmla="*/ 11087 h 112"/>
                <a:gd name="T18" fmla="*/ 74 w 200"/>
                <a:gd name="T19" fmla="*/ 11087 h 112"/>
                <a:gd name="T20" fmla="*/ 84 w 200"/>
                <a:gd name="T21" fmla="*/ 10011 h 112"/>
                <a:gd name="T22" fmla="*/ 96 w 200"/>
                <a:gd name="T23" fmla="*/ 11087 h 112"/>
                <a:gd name="T24" fmla="*/ 88 w 200"/>
                <a:gd name="T25" fmla="*/ 7819 h 112"/>
                <a:gd name="T26" fmla="*/ 79 w 200"/>
                <a:gd name="T27" fmla="*/ 5687 h 112"/>
                <a:gd name="T28" fmla="*/ 74 w 200"/>
                <a:gd name="T29" fmla="*/ 5687 h 112"/>
                <a:gd name="T30" fmla="*/ 69 w 200"/>
                <a:gd name="T31" fmla="*/ 2233 h 112"/>
                <a:gd name="T32" fmla="*/ 63 w 200"/>
                <a:gd name="T33" fmla="*/ 0 h 112"/>
                <a:gd name="T34" fmla="*/ 60 w 200"/>
                <a:gd name="T35" fmla="*/ 0 h 112"/>
                <a:gd name="T36" fmla="*/ 52 w 200"/>
                <a:gd name="T37" fmla="*/ 3334 h 112"/>
                <a:gd name="T38" fmla="*/ 40 w 200"/>
                <a:gd name="T39" fmla="*/ 3334 h 112"/>
                <a:gd name="T40" fmla="*/ 25 w 200"/>
                <a:gd name="T41" fmla="*/ 5687 h 112"/>
                <a:gd name="T42" fmla="*/ 0 w 200"/>
                <a:gd name="T43" fmla="*/ 7819 h 11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00"/>
                <a:gd name="T67" fmla="*/ 0 h 112"/>
                <a:gd name="T68" fmla="*/ 200 w 200"/>
                <a:gd name="T69" fmla="*/ 112 h 11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00" h="112">
                  <a:moveTo>
                    <a:pt x="0" y="56"/>
                  </a:moveTo>
                  <a:lnTo>
                    <a:pt x="0" y="72"/>
                  </a:lnTo>
                  <a:lnTo>
                    <a:pt x="16" y="104"/>
                  </a:lnTo>
                  <a:lnTo>
                    <a:pt x="24" y="96"/>
                  </a:lnTo>
                  <a:lnTo>
                    <a:pt x="56" y="112"/>
                  </a:lnTo>
                  <a:lnTo>
                    <a:pt x="64" y="88"/>
                  </a:lnTo>
                  <a:lnTo>
                    <a:pt x="80" y="80"/>
                  </a:lnTo>
                  <a:lnTo>
                    <a:pt x="120" y="96"/>
                  </a:lnTo>
                  <a:lnTo>
                    <a:pt x="144" y="80"/>
                  </a:lnTo>
                  <a:lnTo>
                    <a:pt x="160" y="80"/>
                  </a:lnTo>
                  <a:lnTo>
                    <a:pt x="176" y="72"/>
                  </a:lnTo>
                  <a:lnTo>
                    <a:pt x="200" y="80"/>
                  </a:lnTo>
                  <a:lnTo>
                    <a:pt x="184" y="56"/>
                  </a:lnTo>
                  <a:lnTo>
                    <a:pt x="168" y="40"/>
                  </a:lnTo>
                  <a:lnTo>
                    <a:pt x="160" y="40"/>
                  </a:lnTo>
                  <a:lnTo>
                    <a:pt x="144" y="16"/>
                  </a:lnTo>
                  <a:lnTo>
                    <a:pt x="128" y="0"/>
                  </a:lnTo>
                  <a:lnTo>
                    <a:pt x="120" y="0"/>
                  </a:lnTo>
                  <a:lnTo>
                    <a:pt x="104" y="24"/>
                  </a:lnTo>
                  <a:lnTo>
                    <a:pt x="80" y="24"/>
                  </a:lnTo>
                  <a:lnTo>
                    <a:pt x="56" y="40"/>
                  </a:lnTo>
                  <a:lnTo>
                    <a:pt x="0" y="5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90" name="Freeform 79"/>
            <p:cNvSpPr>
              <a:spLocks/>
            </p:cNvSpPr>
            <p:nvPr/>
          </p:nvSpPr>
          <p:spPr bwMode="auto">
            <a:xfrm>
              <a:off x="3233" y="2329"/>
              <a:ext cx="212" cy="247"/>
            </a:xfrm>
            <a:custGeom>
              <a:avLst/>
              <a:gdLst>
                <a:gd name="T0" fmla="*/ 27 w 216"/>
                <a:gd name="T1" fmla="*/ 0 h 216"/>
                <a:gd name="T2" fmla="*/ 47 w 216"/>
                <a:gd name="T3" fmla="*/ 6827 h 216"/>
                <a:gd name="T4" fmla="*/ 71 w 216"/>
                <a:gd name="T5" fmla="*/ 11386 h 216"/>
                <a:gd name="T6" fmla="*/ 63 w 216"/>
                <a:gd name="T7" fmla="*/ 12557 h 216"/>
                <a:gd name="T8" fmla="*/ 63 w 216"/>
                <a:gd name="T9" fmla="*/ 14889 h 216"/>
                <a:gd name="T10" fmla="*/ 74 w 216"/>
                <a:gd name="T11" fmla="*/ 14889 h 216"/>
                <a:gd name="T12" fmla="*/ 74 w 216"/>
                <a:gd name="T13" fmla="*/ 15956 h 216"/>
                <a:gd name="T14" fmla="*/ 76 w 216"/>
                <a:gd name="T15" fmla="*/ 18246 h 216"/>
                <a:gd name="T16" fmla="*/ 88 w 216"/>
                <a:gd name="T17" fmla="*/ 20555 h 216"/>
                <a:gd name="T18" fmla="*/ 110 w 216"/>
                <a:gd name="T19" fmla="*/ 20555 h 216"/>
                <a:gd name="T20" fmla="*/ 98 w 216"/>
                <a:gd name="T21" fmla="*/ 26140 h 216"/>
                <a:gd name="T22" fmla="*/ 63 w 216"/>
                <a:gd name="T23" fmla="*/ 29704 h 216"/>
                <a:gd name="T24" fmla="*/ 55 w 216"/>
                <a:gd name="T25" fmla="*/ 28607 h 216"/>
                <a:gd name="T26" fmla="*/ 51 w 216"/>
                <a:gd name="T27" fmla="*/ 30735 h 216"/>
                <a:gd name="T28" fmla="*/ 43 w 216"/>
                <a:gd name="T29" fmla="*/ 30735 h 216"/>
                <a:gd name="T30" fmla="*/ 27 w 216"/>
                <a:gd name="T31" fmla="*/ 28607 h 216"/>
                <a:gd name="T32" fmla="*/ 27 w 216"/>
                <a:gd name="T33" fmla="*/ 28607 h 216"/>
                <a:gd name="T34" fmla="*/ 27 w 216"/>
                <a:gd name="T35" fmla="*/ 26140 h 216"/>
                <a:gd name="T36" fmla="*/ 16 w 216"/>
                <a:gd name="T37" fmla="*/ 25065 h 216"/>
                <a:gd name="T38" fmla="*/ 16 w 216"/>
                <a:gd name="T39" fmla="*/ 21813 h 216"/>
                <a:gd name="T40" fmla="*/ 0 w 216"/>
                <a:gd name="T41" fmla="*/ 21813 h 216"/>
                <a:gd name="T42" fmla="*/ 0 w 216"/>
                <a:gd name="T43" fmla="*/ 20555 h 216"/>
                <a:gd name="T44" fmla="*/ 16 w 216"/>
                <a:gd name="T45" fmla="*/ 18246 h 216"/>
                <a:gd name="T46" fmla="*/ 16 w 216"/>
                <a:gd name="T47" fmla="*/ 14889 h 216"/>
                <a:gd name="T48" fmla="*/ 27 w 216"/>
                <a:gd name="T49" fmla="*/ 10208 h 216"/>
                <a:gd name="T50" fmla="*/ 27 w 216"/>
                <a:gd name="T51" fmla="*/ 6827 h 216"/>
                <a:gd name="T52" fmla="*/ 27 w 216"/>
                <a:gd name="T53" fmla="*/ 3404 h 216"/>
                <a:gd name="T54" fmla="*/ 27 w 216"/>
                <a:gd name="T55" fmla="*/ 0 h 21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16"/>
                <a:gd name="T85" fmla="*/ 0 h 216"/>
                <a:gd name="T86" fmla="*/ 216 w 216"/>
                <a:gd name="T87" fmla="*/ 216 h 21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16" h="216">
                  <a:moveTo>
                    <a:pt x="64" y="0"/>
                  </a:moveTo>
                  <a:lnTo>
                    <a:pt x="88" y="48"/>
                  </a:lnTo>
                  <a:lnTo>
                    <a:pt x="136" y="80"/>
                  </a:lnTo>
                  <a:lnTo>
                    <a:pt x="120" y="88"/>
                  </a:lnTo>
                  <a:lnTo>
                    <a:pt x="120" y="104"/>
                  </a:lnTo>
                  <a:lnTo>
                    <a:pt x="144" y="104"/>
                  </a:lnTo>
                  <a:lnTo>
                    <a:pt x="144" y="112"/>
                  </a:lnTo>
                  <a:lnTo>
                    <a:pt x="152" y="128"/>
                  </a:lnTo>
                  <a:lnTo>
                    <a:pt x="176" y="144"/>
                  </a:lnTo>
                  <a:lnTo>
                    <a:pt x="216" y="144"/>
                  </a:lnTo>
                  <a:lnTo>
                    <a:pt x="192" y="184"/>
                  </a:lnTo>
                  <a:lnTo>
                    <a:pt x="120" y="208"/>
                  </a:lnTo>
                  <a:lnTo>
                    <a:pt x="104" y="200"/>
                  </a:lnTo>
                  <a:lnTo>
                    <a:pt x="96" y="216"/>
                  </a:lnTo>
                  <a:lnTo>
                    <a:pt x="80" y="216"/>
                  </a:lnTo>
                  <a:lnTo>
                    <a:pt x="56" y="200"/>
                  </a:lnTo>
                  <a:lnTo>
                    <a:pt x="40" y="200"/>
                  </a:lnTo>
                  <a:lnTo>
                    <a:pt x="40" y="184"/>
                  </a:lnTo>
                  <a:lnTo>
                    <a:pt x="16" y="176"/>
                  </a:lnTo>
                  <a:lnTo>
                    <a:pt x="16" y="152"/>
                  </a:lnTo>
                  <a:lnTo>
                    <a:pt x="0" y="152"/>
                  </a:lnTo>
                  <a:lnTo>
                    <a:pt x="0" y="144"/>
                  </a:lnTo>
                  <a:lnTo>
                    <a:pt x="16" y="128"/>
                  </a:lnTo>
                  <a:lnTo>
                    <a:pt x="16" y="104"/>
                  </a:lnTo>
                  <a:lnTo>
                    <a:pt x="40" y="72"/>
                  </a:lnTo>
                  <a:lnTo>
                    <a:pt x="40" y="48"/>
                  </a:lnTo>
                  <a:lnTo>
                    <a:pt x="40" y="24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91" name="Freeform 80"/>
            <p:cNvSpPr>
              <a:spLocks/>
            </p:cNvSpPr>
            <p:nvPr/>
          </p:nvSpPr>
          <p:spPr bwMode="auto">
            <a:xfrm>
              <a:off x="3351" y="2421"/>
              <a:ext cx="23" cy="27"/>
            </a:xfrm>
            <a:custGeom>
              <a:avLst/>
              <a:gdLst>
                <a:gd name="T0" fmla="*/ 12 w 24"/>
                <a:gd name="T1" fmla="*/ 0 h 24"/>
                <a:gd name="T2" fmla="*/ 0 w 24"/>
                <a:gd name="T3" fmla="*/ 620 h 24"/>
                <a:gd name="T4" fmla="*/ 0 w 24"/>
                <a:gd name="T5" fmla="*/ 1880 h 24"/>
                <a:gd name="T6" fmla="*/ 12 w 24"/>
                <a:gd name="T7" fmla="*/ 1880 h 24"/>
                <a:gd name="T8" fmla="*/ 12 w 24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"/>
                <a:gd name="T16" fmla="*/ 0 h 24"/>
                <a:gd name="T17" fmla="*/ 24 w 24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" h="24">
                  <a:moveTo>
                    <a:pt x="16" y="0"/>
                  </a:moveTo>
                  <a:lnTo>
                    <a:pt x="0" y="8"/>
                  </a:lnTo>
                  <a:lnTo>
                    <a:pt x="0" y="24"/>
                  </a:lnTo>
                  <a:lnTo>
                    <a:pt x="24" y="24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92" name="Freeform 81"/>
            <p:cNvSpPr>
              <a:spLocks/>
            </p:cNvSpPr>
            <p:nvPr/>
          </p:nvSpPr>
          <p:spPr bwMode="auto">
            <a:xfrm>
              <a:off x="3351" y="2430"/>
              <a:ext cx="149" cy="228"/>
            </a:xfrm>
            <a:custGeom>
              <a:avLst/>
              <a:gdLst>
                <a:gd name="T0" fmla="*/ 24 w 152"/>
                <a:gd name="T1" fmla="*/ 2038 h 200"/>
                <a:gd name="T2" fmla="*/ 25 w 152"/>
                <a:gd name="T3" fmla="*/ 3019 h 200"/>
                <a:gd name="T4" fmla="*/ 27 w 152"/>
                <a:gd name="T5" fmla="*/ 2038 h 200"/>
                <a:gd name="T6" fmla="*/ 49 w 152"/>
                <a:gd name="T7" fmla="*/ 2038 h 200"/>
                <a:gd name="T8" fmla="*/ 64 w 152"/>
                <a:gd name="T9" fmla="*/ 1001 h 200"/>
                <a:gd name="T10" fmla="*/ 70 w 152"/>
                <a:gd name="T11" fmla="*/ 0 h 200"/>
                <a:gd name="T12" fmla="*/ 72 w 152"/>
                <a:gd name="T13" fmla="*/ 2038 h 200"/>
                <a:gd name="T14" fmla="*/ 49 w 152"/>
                <a:gd name="T15" fmla="*/ 14237 h 200"/>
                <a:gd name="T16" fmla="*/ 0 w 152"/>
                <a:gd name="T17" fmla="*/ 25487 h 200"/>
                <a:gd name="T18" fmla="*/ 0 w 152"/>
                <a:gd name="T19" fmla="*/ 23307 h 200"/>
                <a:gd name="T20" fmla="*/ 0 w 152"/>
                <a:gd name="T21" fmla="*/ 15304 h 200"/>
                <a:gd name="T22" fmla="*/ 35 w 152"/>
                <a:gd name="T23" fmla="*/ 12105 h 200"/>
                <a:gd name="T24" fmla="*/ 49 w 152"/>
                <a:gd name="T25" fmla="*/ 7150 h 200"/>
                <a:gd name="T26" fmla="*/ 25 w 152"/>
                <a:gd name="T27" fmla="*/ 7150 h 200"/>
                <a:gd name="T28" fmla="*/ 25 w 152"/>
                <a:gd name="T29" fmla="*/ 5099 h 200"/>
                <a:gd name="T30" fmla="*/ 24 w 152"/>
                <a:gd name="T31" fmla="*/ 3019 h 200"/>
                <a:gd name="T32" fmla="*/ 24 w 152"/>
                <a:gd name="T33" fmla="*/ 2038 h 20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52"/>
                <a:gd name="T52" fmla="*/ 0 h 200"/>
                <a:gd name="T53" fmla="*/ 152 w 152"/>
                <a:gd name="T54" fmla="*/ 200 h 20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52" h="200">
                  <a:moveTo>
                    <a:pt x="24" y="16"/>
                  </a:moveTo>
                  <a:lnTo>
                    <a:pt x="32" y="24"/>
                  </a:lnTo>
                  <a:lnTo>
                    <a:pt x="64" y="16"/>
                  </a:lnTo>
                  <a:lnTo>
                    <a:pt x="96" y="16"/>
                  </a:lnTo>
                  <a:lnTo>
                    <a:pt x="128" y="8"/>
                  </a:lnTo>
                  <a:lnTo>
                    <a:pt x="144" y="0"/>
                  </a:lnTo>
                  <a:lnTo>
                    <a:pt x="152" y="16"/>
                  </a:lnTo>
                  <a:lnTo>
                    <a:pt x="96" y="112"/>
                  </a:lnTo>
                  <a:lnTo>
                    <a:pt x="0" y="200"/>
                  </a:lnTo>
                  <a:lnTo>
                    <a:pt x="0" y="184"/>
                  </a:lnTo>
                  <a:lnTo>
                    <a:pt x="0" y="120"/>
                  </a:lnTo>
                  <a:lnTo>
                    <a:pt x="72" y="96"/>
                  </a:lnTo>
                  <a:lnTo>
                    <a:pt x="96" y="56"/>
                  </a:lnTo>
                  <a:lnTo>
                    <a:pt x="56" y="56"/>
                  </a:lnTo>
                  <a:lnTo>
                    <a:pt x="32" y="40"/>
                  </a:lnTo>
                  <a:lnTo>
                    <a:pt x="24" y="24"/>
                  </a:lnTo>
                  <a:lnTo>
                    <a:pt x="24" y="1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93" name="Freeform 82"/>
            <p:cNvSpPr>
              <a:spLocks/>
            </p:cNvSpPr>
            <p:nvPr/>
          </p:nvSpPr>
          <p:spPr bwMode="auto">
            <a:xfrm>
              <a:off x="2863" y="2603"/>
              <a:ext cx="32" cy="28"/>
            </a:xfrm>
            <a:custGeom>
              <a:avLst/>
              <a:gdLst>
                <a:gd name="T0" fmla="*/ 8 w 32"/>
                <a:gd name="T1" fmla="*/ 0 h 24"/>
                <a:gd name="T2" fmla="*/ 32 w 32"/>
                <a:gd name="T3" fmla="*/ 0 h 24"/>
                <a:gd name="T4" fmla="*/ 32 w 32"/>
                <a:gd name="T5" fmla="*/ 7327 h 24"/>
                <a:gd name="T6" fmla="*/ 0 w 32"/>
                <a:gd name="T7" fmla="*/ 4906 h 24"/>
                <a:gd name="T8" fmla="*/ 8 w 32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"/>
                <a:gd name="T16" fmla="*/ 0 h 24"/>
                <a:gd name="T17" fmla="*/ 32 w 32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" h="24">
                  <a:moveTo>
                    <a:pt x="8" y="0"/>
                  </a:moveTo>
                  <a:lnTo>
                    <a:pt x="32" y="0"/>
                  </a:lnTo>
                  <a:lnTo>
                    <a:pt x="32" y="24"/>
                  </a:lnTo>
                  <a:lnTo>
                    <a:pt x="0" y="16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94" name="Freeform 83"/>
            <p:cNvSpPr>
              <a:spLocks/>
            </p:cNvSpPr>
            <p:nvPr/>
          </p:nvSpPr>
          <p:spPr bwMode="auto">
            <a:xfrm>
              <a:off x="2856" y="2603"/>
              <a:ext cx="94" cy="119"/>
            </a:xfrm>
            <a:custGeom>
              <a:avLst/>
              <a:gdLst>
                <a:gd name="T0" fmla="*/ 24 w 96"/>
                <a:gd name="T1" fmla="*/ 0 h 104"/>
                <a:gd name="T2" fmla="*/ 35 w 96"/>
                <a:gd name="T3" fmla="*/ 1090 h 104"/>
                <a:gd name="T4" fmla="*/ 35 w 96"/>
                <a:gd name="T5" fmla="*/ 2330 h 104"/>
                <a:gd name="T6" fmla="*/ 43 w 96"/>
                <a:gd name="T7" fmla="*/ 1090 h 104"/>
                <a:gd name="T8" fmla="*/ 47 w 96"/>
                <a:gd name="T9" fmla="*/ 9415 h 104"/>
                <a:gd name="T10" fmla="*/ 24 w 96"/>
                <a:gd name="T11" fmla="*/ 10581 h 104"/>
                <a:gd name="T12" fmla="*/ 24 w 96"/>
                <a:gd name="T13" fmla="*/ 15298 h 104"/>
                <a:gd name="T14" fmla="*/ 24 w 96"/>
                <a:gd name="T15" fmla="*/ 12942 h 104"/>
                <a:gd name="T16" fmla="*/ 16 w 96"/>
                <a:gd name="T17" fmla="*/ 9415 h 104"/>
                <a:gd name="T18" fmla="*/ 0 w 96"/>
                <a:gd name="T19" fmla="*/ 7062 h 104"/>
                <a:gd name="T20" fmla="*/ 8 w 96"/>
                <a:gd name="T21" fmla="*/ 2330 h 104"/>
                <a:gd name="T22" fmla="*/ 24 w 96"/>
                <a:gd name="T23" fmla="*/ 3491 h 104"/>
                <a:gd name="T24" fmla="*/ 24 w 96"/>
                <a:gd name="T25" fmla="*/ 0 h 10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96"/>
                <a:gd name="T40" fmla="*/ 0 h 104"/>
                <a:gd name="T41" fmla="*/ 96 w 96"/>
                <a:gd name="T42" fmla="*/ 104 h 10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96" h="104">
                  <a:moveTo>
                    <a:pt x="40" y="0"/>
                  </a:moveTo>
                  <a:lnTo>
                    <a:pt x="72" y="8"/>
                  </a:lnTo>
                  <a:lnTo>
                    <a:pt x="72" y="16"/>
                  </a:lnTo>
                  <a:lnTo>
                    <a:pt x="88" y="8"/>
                  </a:lnTo>
                  <a:lnTo>
                    <a:pt x="96" y="64"/>
                  </a:lnTo>
                  <a:lnTo>
                    <a:pt x="48" y="72"/>
                  </a:lnTo>
                  <a:lnTo>
                    <a:pt x="48" y="104"/>
                  </a:lnTo>
                  <a:lnTo>
                    <a:pt x="40" y="88"/>
                  </a:lnTo>
                  <a:lnTo>
                    <a:pt x="16" y="64"/>
                  </a:lnTo>
                  <a:lnTo>
                    <a:pt x="0" y="48"/>
                  </a:lnTo>
                  <a:lnTo>
                    <a:pt x="8" y="16"/>
                  </a:lnTo>
                  <a:lnTo>
                    <a:pt x="40" y="24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95" name="Freeform 84"/>
            <p:cNvSpPr>
              <a:spLocks/>
            </p:cNvSpPr>
            <p:nvPr/>
          </p:nvSpPr>
          <p:spPr bwMode="auto">
            <a:xfrm>
              <a:off x="2903" y="2576"/>
              <a:ext cx="102" cy="146"/>
            </a:xfrm>
            <a:custGeom>
              <a:avLst/>
              <a:gdLst>
                <a:gd name="T0" fmla="*/ 0 w 104"/>
                <a:gd name="T1" fmla="*/ 12435 h 128"/>
                <a:gd name="T2" fmla="*/ 0 w 104"/>
                <a:gd name="T3" fmla="*/ 16719 h 128"/>
                <a:gd name="T4" fmla="*/ 16 w 104"/>
                <a:gd name="T5" fmla="*/ 16719 h 128"/>
                <a:gd name="T6" fmla="*/ 24 w 104"/>
                <a:gd name="T7" fmla="*/ 15588 h 128"/>
                <a:gd name="T8" fmla="*/ 26 w 104"/>
                <a:gd name="T9" fmla="*/ 15588 h 128"/>
                <a:gd name="T10" fmla="*/ 27 w 104"/>
                <a:gd name="T11" fmla="*/ 13594 h 128"/>
                <a:gd name="T12" fmla="*/ 35 w 104"/>
                <a:gd name="T13" fmla="*/ 11382 h 128"/>
                <a:gd name="T14" fmla="*/ 50 w 104"/>
                <a:gd name="T15" fmla="*/ 7219 h 128"/>
                <a:gd name="T16" fmla="*/ 54 w 104"/>
                <a:gd name="T17" fmla="*/ 2049 h 128"/>
                <a:gd name="T18" fmla="*/ 35 w 104"/>
                <a:gd name="T19" fmla="*/ 0 h 128"/>
                <a:gd name="T20" fmla="*/ 27 w 104"/>
                <a:gd name="T21" fmla="*/ 1003 h 128"/>
                <a:gd name="T22" fmla="*/ 27 w 104"/>
                <a:gd name="T23" fmla="*/ 4253 h 128"/>
                <a:gd name="T24" fmla="*/ 24 w 104"/>
                <a:gd name="T25" fmla="*/ 4253 h 128"/>
                <a:gd name="T26" fmla="*/ 24 w 104"/>
                <a:gd name="T27" fmla="*/ 5148 h 128"/>
                <a:gd name="T28" fmla="*/ 26 w 104"/>
                <a:gd name="T29" fmla="*/ 5148 h 128"/>
                <a:gd name="T30" fmla="*/ 26 w 104"/>
                <a:gd name="T31" fmla="*/ 11382 h 128"/>
                <a:gd name="T32" fmla="*/ 0 w 104"/>
                <a:gd name="T33" fmla="*/ 12435 h 12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04"/>
                <a:gd name="T52" fmla="*/ 0 h 128"/>
                <a:gd name="T53" fmla="*/ 104 w 104"/>
                <a:gd name="T54" fmla="*/ 128 h 12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04" h="128">
                  <a:moveTo>
                    <a:pt x="0" y="96"/>
                  </a:moveTo>
                  <a:lnTo>
                    <a:pt x="0" y="128"/>
                  </a:lnTo>
                  <a:lnTo>
                    <a:pt x="16" y="128"/>
                  </a:lnTo>
                  <a:lnTo>
                    <a:pt x="24" y="120"/>
                  </a:lnTo>
                  <a:lnTo>
                    <a:pt x="48" y="120"/>
                  </a:lnTo>
                  <a:lnTo>
                    <a:pt x="64" y="104"/>
                  </a:lnTo>
                  <a:lnTo>
                    <a:pt x="72" y="88"/>
                  </a:lnTo>
                  <a:lnTo>
                    <a:pt x="96" y="56"/>
                  </a:lnTo>
                  <a:lnTo>
                    <a:pt x="104" y="16"/>
                  </a:lnTo>
                  <a:lnTo>
                    <a:pt x="72" y="0"/>
                  </a:lnTo>
                  <a:lnTo>
                    <a:pt x="64" y="8"/>
                  </a:lnTo>
                  <a:lnTo>
                    <a:pt x="64" y="32"/>
                  </a:lnTo>
                  <a:lnTo>
                    <a:pt x="24" y="32"/>
                  </a:lnTo>
                  <a:lnTo>
                    <a:pt x="24" y="40"/>
                  </a:lnTo>
                  <a:lnTo>
                    <a:pt x="40" y="40"/>
                  </a:lnTo>
                  <a:lnTo>
                    <a:pt x="48" y="88"/>
                  </a:lnTo>
                  <a:lnTo>
                    <a:pt x="0" y="9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96" name="Freeform 85"/>
            <p:cNvSpPr>
              <a:spLocks/>
            </p:cNvSpPr>
            <p:nvPr/>
          </p:nvSpPr>
          <p:spPr bwMode="auto">
            <a:xfrm>
              <a:off x="2903" y="2722"/>
              <a:ext cx="23" cy="18"/>
            </a:xfrm>
            <a:custGeom>
              <a:avLst/>
              <a:gdLst>
                <a:gd name="T0" fmla="*/ 12 w 24"/>
                <a:gd name="T1" fmla="*/ 0 h 16"/>
                <a:gd name="T2" fmla="*/ 0 w 24"/>
                <a:gd name="T3" fmla="*/ 0 h 16"/>
                <a:gd name="T4" fmla="*/ 8 w 24"/>
                <a:gd name="T5" fmla="*/ 1174 h 16"/>
                <a:gd name="T6" fmla="*/ 12 w 24"/>
                <a:gd name="T7" fmla="*/ 0 h 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"/>
                <a:gd name="T13" fmla="*/ 0 h 16"/>
                <a:gd name="T14" fmla="*/ 24 w 24"/>
                <a:gd name="T15" fmla="*/ 16 h 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" h="16">
                  <a:moveTo>
                    <a:pt x="24" y="0"/>
                  </a:moveTo>
                  <a:lnTo>
                    <a:pt x="0" y="0"/>
                  </a:lnTo>
                  <a:lnTo>
                    <a:pt x="8" y="16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97" name="Freeform 86"/>
            <p:cNvSpPr>
              <a:spLocks/>
            </p:cNvSpPr>
            <p:nvPr/>
          </p:nvSpPr>
          <p:spPr bwMode="auto">
            <a:xfrm>
              <a:off x="2911" y="2549"/>
              <a:ext cx="290" cy="310"/>
            </a:xfrm>
            <a:custGeom>
              <a:avLst/>
              <a:gdLst>
                <a:gd name="T0" fmla="*/ 0 w 296"/>
                <a:gd name="T1" fmla="*/ 21227 h 272"/>
                <a:gd name="T2" fmla="*/ 16 w 296"/>
                <a:gd name="T3" fmla="*/ 19211 h 272"/>
                <a:gd name="T4" fmla="*/ 16 w 296"/>
                <a:gd name="T5" fmla="*/ 18179 h 272"/>
                <a:gd name="T6" fmla="*/ 24 w 296"/>
                <a:gd name="T7" fmla="*/ 18179 h 272"/>
                <a:gd name="T8" fmla="*/ 24 w 296"/>
                <a:gd name="T9" fmla="*/ 18179 h 272"/>
                <a:gd name="T10" fmla="*/ 24 w 296"/>
                <a:gd name="T11" fmla="*/ 16065 h 272"/>
                <a:gd name="T12" fmla="*/ 27 w 296"/>
                <a:gd name="T13" fmla="*/ 14096 h 272"/>
                <a:gd name="T14" fmla="*/ 44 w 296"/>
                <a:gd name="T15" fmla="*/ 10225 h 272"/>
                <a:gd name="T16" fmla="*/ 52 w 296"/>
                <a:gd name="T17" fmla="*/ 2017 h 272"/>
                <a:gd name="T18" fmla="*/ 60 w 296"/>
                <a:gd name="T19" fmla="*/ 974 h 272"/>
                <a:gd name="T20" fmla="*/ 73 w 296"/>
                <a:gd name="T21" fmla="*/ 2986 h 272"/>
                <a:gd name="T22" fmla="*/ 87 w 296"/>
                <a:gd name="T23" fmla="*/ 974 h 272"/>
                <a:gd name="T24" fmla="*/ 95 w 296"/>
                <a:gd name="T25" fmla="*/ 974 h 272"/>
                <a:gd name="T26" fmla="*/ 103 w 296"/>
                <a:gd name="T27" fmla="*/ 0 h 272"/>
                <a:gd name="T28" fmla="*/ 109 w 296"/>
                <a:gd name="T29" fmla="*/ 974 h 272"/>
                <a:gd name="T30" fmla="*/ 116 w 296"/>
                <a:gd name="T31" fmla="*/ 974 h 272"/>
                <a:gd name="T32" fmla="*/ 123 w 296"/>
                <a:gd name="T33" fmla="*/ 974 h 272"/>
                <a:gd name="T34" fmla="*/ 123 w 296"/>
                <a:gd name="T35" fmla="*/ 2017 h 272"/>
                <a:gd name="T36" fmla="*/ 127 w 296"/>
                <a:gd name="T37" fmla="*/ 974 h 272"/>
                <a:gd name="T38" fmla="*/ 139 w 296"/>
                <a:gd name="T39" fmla="*/ 2986 h 272"/>
                <a:gd name="T40" fmla="*/ 139 w 296"/>
                <a:gd name="T41" fmla="*/ 5037 h 272"/>
                <a:gd name="T42" fmla="*/ 139 w 296"/>
                <a:gd name="T43" fmla="*/ 6089 h 272"/>
                <a:gd name="T44" fmla="*/ 131 w 296"/>
                <a:gd name="T45" fmla="*/ 8082 h 272"/>
                <a:gd name="T46" fmla="*/ 127 w 296"/>
                <a:gd name="T47" fmla="*/ 12028 h 272"/>
                <a:gd name="T48" fmla="*/ 123 w 296"/>
                <a:gd name="T49" fmla="*/ 14096 h 272"/>
                <a:gd name="T50" fmla="*/ 123 w 296"/>
                <a:gd name="T51" fmla="*/ 21227 h 272"/>
                <a:gd name="T52" fmla="*/ 136 w 296"/>
                <a:gd name="T53" fmla="*/ 23161 h 272"/>
                <a:gd name="T54" fmla="*/ 136 w 296"/>
                <a:gd name="T55" fmla="*/ 23161 h 272"/>
                <a:gd name="T56" fmla="*/ 119 w 296"/>
                <a:gd name="T57" fmla="*/ 24286 h 272"/>
                <a:gd name="T58" fmla="*/ 116 w 296"/>
                <a:gd name="T59" fmla="*/ 28301 h 272"/>
                <a:gd name="T60" fmla="*/ 123 w 296"/>
                <a:gd name="T61" fmla="*/ 28301 h 272"/>
                <a:gd name="T62" fmla="*/ 119 w 296"/>
                <a:gd name="T63" fmla="*/ 30419 h 272"/>
                <a:gd name="T64" fmla="*/ 123 w 296"/>
                <a:gd name="T65" fmla="*/ 32413 h 272"/>
                <a:gd name="T66" fmla="*/ 131 w 296"/>
                <a:gd name="T67" fmla="*/ 31425 h 272"/>
                <a:gd name="T68" fmla="*/ 131 w 296"/>
                <a:gd name="T69" fmla="*/ 34288 h 272"/>
                <a:gd name="T70" fmla="*/ 123 w 296"/>
                <a:gd name="T71" fmla="*/ 34288 h 272"/>
                <a:gd name="T72" fmla="*/ 109 w 296"/>
                <a:gd name="T73" fmla="*/ 31425 h 272"/>
                <a:gd name="T74" fmla="*/ 109 w 296"/>
                <a:gd name="T75" fmla="*/ 32413 h 272"/>
                <a:gd name="T76" fmla="*/ 103 w 296"/>
                <a:gd name="T77" fmla="*/ 32413 h 272"/>
                <a:gd name="T78" fmla="*/ 95 w 296"/>
                <a:gd name="T79" fmla="*/ 30419 h 272"/>
                <a:gd name="T80" fmla="*/ 91 w 296"/>
                <a:gd name="T81" fmla="*/ 30419 h 272"/>
                <a:gd name="T82" fmla="*/ 91 w 296"/>
                <a:gd name="T83" fmla="*/ 30419 h 272"/>
                <a:gd name="T84" fmla="*/ 73 w 296"/>
                <a:gd name="T85" fmla="*/ 30419 h 272"/>
                <a:gd name="T86" fmla="*/ 68 w 296"/>
                <a:gd name="T87" fmla="*/ 23161 h 272"/>
                <a:gd name="T88" fmla="*/ 65 w 296"/>
                <a:gd name="T89" fmla="*/ 23161 h 272"/>
                <a:gd name="T90" fmla="*/ 65 w 296"/>
                <a:gd name="T91" fmla="*/ 22224 h 272"/>
                <a:gd name="T92" fmla="*/ 56 w 296"/>
                <a:gd name="T93" fmla="*/ 22224 h 272"/>
                <a:gd name="T94" fmla="*/ 56 w 296"/>
                <a:gd name="T95" fmla="*/ 24286 h 272"/>
                <a:gd name="T96" fmla="*/ 44 w 296"/>
                <a:gd name="T97" fmla="*/ 24286 h 272"/>
                <a:gd name="T98" fmla="*/ 40 w 296"/>
                <a:gd name="T99" fmla="*/ 23161 h 272"/>
                <a:gd name="T100" fmla="*/ 35 w 296"/>
                <a:gd name="T101" fmla="*/ 23161 h 272"/>
                <a:gd name="T102" fmla="*/ 27 w 296"/>
                <a:gd name="T103" fmla="*/ 20188 h 272"/>
                <a:gd name="T104" fmla="*/ 0 w 296"/>
                <a:gd name="T105" fmla="*/ 21227 h 27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296"/>
                <a:gd name="T160" fmla="*/ 0 h 272"/>
                <a:gd name="T161" fmla="*/ 296 w 296"/>
                <a:gd name="T162" fmla="*/ 272 h 27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296" h="272">
                  <a:moveTo>
                    <a:pt x="0" y="168"/>
                  </a:moveTo>
                  <a:lnTo>
                    <a:pt x="16" y="152"/>
                  </a:lnTo>
                  <a:lnTo>
                    <a:pt x="16" y="144"/>
                  </a:lnTo>
                  <a:lnTo>
                    <a:pt x="32" y="144"/>
                  </a:lnTo>
                  <a:lnTo>
                    <a:pt x="40" y="144"/>
                  </a:lnTo>
                  <a:lnTo>
                    <a:pt x="56" y="128"/>
                  </a:lnTo>
                  <a:lnTo>
                    <a:pt x="64" y="112"/>
                  </a:lnTo>
                  <a:lnTo>
                    <a:pt x="88" y="80"/>
                  </a:lnTo>
                  <a:lnTo>
                    <a:pt x="104" y="16"/>
                  </a:lnTo>
                  <a:lnTo>
                    <a:pt x="120" y="8"/>
                  </a:lnTo>
                  <a:lnTo>
                    <a:pt x="160" y="24"/>
                  </a:lnTo>
                  <a:lnTo>
                    <a:pt x="184" y="8"/>
                  </a:lnTo>
                  <a:lnTo>
                    <a:pt x="200" y="8"/>
                  </a:lnTo>
                  <a:lnTo>
                    <a:pt x="216" y="0"/>
                  </a:lnTo>
                  <a:lnTo>
                    <a:pt x="232" y="8"/>
                  </a:lnTo>
                  <a:lnTo>
                    <a:pt x="248" y="8"/>
                  </a:lnTo>
                  <a:lnTo>
                    <a:pt x="264" y="8"/>
                  </a:lnTo>
                  <a:lnTo>
                    <a:pt x="264" y="16"/>
                  </a:lnTo>
                  <a:lnTo>
                    <a:pt x="272" y="8"/>
                  </a:lnTo>
                  <a:lnTo>
                    <a:pt x="296" y="24"/>
                  </a:lnTo>
                  <a:lnTo>
                    <a:pt x="296" y="40"/>
                  </a:lnTo>
                  <a:lnTo>
                    <a:pt x="296" y="48"/>
                  </a:lnTo>
                  <a:lnTo>
                    <a:pt x="280" y="64"/>
                  </a:lnTo>
                  <a:lnTo>
                    <a:pt x="272" y="96"/>
                  </a:lnTo>
                  <a:lnTo>
                    <a:pt x="264" y="112"/>
                  </a:lnTo>
                  <a:lnTo>
                    <a:pt x="264" y="168"/>
                  </a:lnTo>
                  <a:lnTo>
                    <a:pt x="288" y="184"/>
                  </a:lnTo>
                  <a:lnTo>
                    <a:pt x="256" y="192"/>
                  </a:lnTo>
                  <a:lnTo>
                    <a:pt x="248" y="224"/>
                  </a:lnTo>
                  <a:lnTo>
                    <a:pt x="264" y="224"/>
                  </a:lnTo>
                  <a:lnTo>
                    <a:pt x="256" y="240"/>
                  </a:lnTo>
                  <a:lnTo>
                    <a:pt x="264" y="256"/>
                  </a:lnTo>
                  <a:lnTo>
                    <a:pt x="280" y="248"/>
                  </a:lnTo>
                  <a:lnTo>
                    <a:pt x="280" y="272"/>
                  </a:lnTo>
                  <a:lnTo>
                    <a:pt x="264" y="272"/>
                  </a:lnTo>
                  <a:lnTo>
                    <a:pt x="232" y="248"/>
                  </a:lnTo>
                  <a:lnTo>
                    <a:pt x="232" y="256"/>
                  </a:lnTo>
                  <a:lnTo>
                    <a:pt x="216" y="256"/>
                  </a:lnTo>
                  <a:lnTo>
                    <a:pt x="200" y="240"/>
                  </a:lnTo>
                  <a:lnTo>
                    <a:pt x="192" y="240"/>
                  </a:lnTo>
                  <a:lnTo>
                    <a:pt x="160" y="240"/>
                  </a:lnTo>
                  <a:lnTo>
                    <a:pt x="144" y="184"/>
                  </a:lnTo>
                  <a:lnTo>
                    <a:pt x="136" y="184"/>
                  </a:lnTo>
                  <a:lnTo>
                    <a:pt x="136" y="176"/>
                  </a:lnTo>
                  <a:lnTo>
                    <a:pt x="112" y="176"/>
                  </a:lnTo>
                  <a:lnTo>
                    <a:pt x="112" y="192"/>
                  </a:lnTo>
                  <a:lnTo>
                    <a:pt x="88" y="192"/>
                  </a:lnTo>
                  <a:lnTo>
                    <a:pt x="80" y="184"/>
                  </a:lnTo>
                  <a:lnTo>
                    <a:pt x="72" y="184"/>
                  </a:lnTo>
                  <a:lnTo>
                    <a:pt x="64" y="160"/>
                  </a:lnTo>
                  <a:lnTo>
                    <a:pt x="0" y="16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98" name="Freeform 87"/>
            <p:cNvSpPr>
              <a:spLocks/>
            </p:cNvSpPr>
            <p:nvPr/>
          </p:nvSpPr>
          <p:spPr bwMode="auto">
            <a:xfrm>
              <a:off x="3178" y="2558"/>
              <a:ext cx="78" cy="100"/>
            </a:xfrm>
            <a:custGeom>
              <a:avLst/>
              <a:gdLst>
                <a:gd name="T0" fmla="*/ 28 w 80"/>
                <a:gd name="T1" fmla="*/ 0 h 88"/>
                <a:gd name="T2" fmla="*/ 32 w 80"/>
                <a:gd name="T3" fmla="*/ 4478 h 88"/>
                <a:gd name="T4" fmla="*/ 28 w 80"/>
                <a:gd name="T5" fmla="*/ 6460 h 88"/>
                <a:gd name="T6" fmla="*/ 24 w 80"/>
                <a:gd name="T7" fmla="*/ 7341 h 88"/>
                <a:gd name="T8" fmla="*/ 24 w 80"/>
                <a:gd name="T9" fmla="*/ 9009 h 88"/>
                <a:gd name="T10" fmla="*/ 0 w 80"/>
                <a:gd name="T11" fmla="*/ 10088 h 88"/>
                <a:gd name="T12" fmla="*/ 8 w 80"/>
                <a:gd name="T13" fmla="*/ 6460 h 88"/>
                <a:gd name="T14" fmla="*/ 20 w 80"/>
                <a:gd name="T15" fmla="*/ 4478 h 88"/>
                <a:gd name="T16" fmla="*/ 20 w 80"/>
                <a:gd name="T17" fmla="*/ 3628 h 88"/>
                <a:gd name="T18" fmla="*/ 20 w 80"/>
                <a:gd name="T19" fmla="*/ 1809 h 88"/>
                <a:gd name="T20" fmla="*/ 20 w 80"/>
                <a:gd name="T21" fmla="*/ 1809 h 88"/>
                <a:gd name="T22" fmla="*/ 28 w 80"/>
                <a:gd name="T23" fmla="*/ 0 h 8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0"/>
                <a:gd name="T37" fmla="*/ 0 h 88"/>
                <a:gd name="T38" fmla="*/ 80 w 80"/>
                <a:gd name="T39" fmla="*/ 88 h 8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0" h="88">
                  <a:moveTo>
                    <a:pt x="72" y="0"/>
                  </a:moveTo>
                  <a:lnTo>
                    <a:pt x="80" y="40"/>
                  </a:lnTo>
                  <a:lnTo>
                    <a:pt x="72" y="56"/>
                  </a:lnTo>
                  <a:lnTo>
                    <a:pt x="64" y="64"/>
                  </a:lnTo>
                  <a:lnTo>
                    <a:pt x="64" y="80"/>
                  </a:lnTo>
                  <a:lnTo>
                    <a:pt x="0" y="88"/>
                  </a:lnTo>
                  <a:lnTo>
                    <a:pt x="8" y="56"/>
                  </a:lnTo>
                  <a:lnTo>
                    <a:pt x="24" y="40"/>
                  </a:lnTo>
                  <a:lnTo>
                    <a:pt x="24" y="32"/>
                  </a:lnTo>
                  <a:lnTo>
                    <a:pt x="24" y="16"/>
                  </a:lnTo>
                  <a:lnTo>
                    <a:pt x="48" y="16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99" name="Freeform 88"/>
            <p:cNvSpPr>
              <a:spLocks/>
            </p:cNvSpPr>
            <p:nvPr/>
          </p:nvSpPr>
          <p:spPr bwMode="auto">
            <a:xfrm>
              <a:off x="3241" y="2558"/>
              <a:ext cx="117" cy="155"/>
            </a:xfrm>
            <a:custGeom>
              <a:avLst/>
              <a:gdLst>
                <a:gd name="T0" fmla="*/ 0 w 120"/>
                <a:gd name="T1" fmla="*/ 10225 h 136"/>
                <a:gd name="T2" fmla="*/ 20 w 120"/>
                <a:gd name="T3" fmla="*/ 11150 h 136"/>
                <a:gd name="T4" fmla="*/ 20 w 120"/>
                <a:gd name="T5" fmla="*/ 14096 h 136"/>
                <a:gd name="T6" fmla="*/ 25 w 120"/>
                <a:gd name="T7" fmla="*/ 15173 h 136"/>
                <a:gd name="T8" fmla="*/ 33 w 120"/>
                <a:gd name="T9" fmla="*/ 16065 h 136"/>
                <a:gd name="T10" fmla="*/ 37 w 120"/>
                <a:gd name="T11" fmla="*/ 17251 h 136"/>
                <a:gd name="T12" fmla="*/ 49 w 120"/>
                <a:gd name="T13" fmla="*/ 11150 h 136"/>
                <a:gd name="T14" fmla="*/ 47 w 120"/>
                <a:gd name="T15" fmla="*/ 8082 h 136"/>
                <a:gd name="T16" fmla="*/ 47 w 120"/>
                <a:gd name="T17" fmla="*/ 974 h 136"/>
                <a:gd name="T18" fmla="*/ 41 w 120"/>
                <a:gd name="T19" fmla="*/ 0 h 136"/>
                <a:gd name="T20" fmla="*/ 37 w 120"/>
                <a:gd name="T21" fmla="*/ 2017 h 136"/>
                <a:gd name="T22" fmla="*/ 29 w 120"/>
                <a:gd name="T23" fmla="*/ 2017 h 136"/>
                <a:gd name="T24" fmla="*/ 20 w 120"/>
                <a:gd name="T25" fmla="*/ 0 h 136"/>
                <a:gd name="T26" fmla="*/ 16 w 120"/>
                <a:gd name="T27" fmla="*/ 0 h 136"/>
                <a:gd name="T28" fmla="*/ 8 w 120"/>
                <a:gd name="T29" fmla="*/ 0 h 136"/>
                <a:gd name="T30" fmla="*/ 16 w 120"/>
                <a:gd name="T31" fmla="*/ 5037 h 136"/>
                <a:gd name="T32" fmla="*/ 8 w 120"/>
                <a:gd name="T33" fmla="*/ 7091 h 136"/>
                <a:gd name="T34" fmla="*/ 0 w 120"/>
                <a:gd name="T35" fmla="*/ 7091 h 136"/>
                <a:gd name="T36" fmla="*/ 0 w 120"/>
                <a:gd name="T37" fmla="*/ 10225 h 1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0"/>
                <a:gd name="T58" fmla="*/ 0 h 136"/>
                <a:gd name="T59" fmla="*/ 120 w 120"/>
                <a:gd name="T60" fmla="*/ 136 h 1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0" h="136">
                  <a:moveTo>
                    <a:pt x="0" y="80"/>
                  </a:moveTo>
                  <a:lnTo>
                    <a:pt x="32" y="88"/>
                  </a:lnTo>
                  <a:lnTo>
                    <a:pt x="56" y="112"/>
                  </a:lnTo>
                  <a:lnTo>
                    <a:pt x="64" y="120"/>
                  </a:lnTo>
                  <a:lnTo>
                    <a:pt x="80" y="128"/>
                  </a:lnTo>
                  <a:lnTo>
                    <a:pt x="88" y="136"/>
                  </a:lnTo>
                  <a:lnTo>
                    <a:pt x="120" y="88"/>
                  </a:lnTo>
                  <a:lnTo>
                    <a:pt x="112" y="64"/>
                  </a:lnTo>
                  <a:lnTo>
                    <a:pt x="112" y="8"/>
                  </a:lnTo>
                  <a:lnTo>
                    <a:pt x="96" y="0"/>
                  </a:lnTo>
                  <a:lnTo>
                    <a:pt x="88" y="16"/>
                  </a:lnTo>
                  <a:lnTo>
                    <a:pt x="72" y="16"/>
                  </a:lnTo>
                  <a:lnTo>
                    <a:pt x="48" y="0"/>
                  </a:lnTo>
                  <a:lnTo>
                    <a:pt x="16" y="0"/>
                  </a:lnTo>
                  <a:lnTo>
                    <a:pt x="8" y="0"/>
                  </a:lnTo>
                  <a:lnTo>
                    <a:pt x="16" y="40"/>
                  </a:lnTo>
                  <a:lnTo>
                    <a:pt x="8" y="56"/>
                  </a:lnTo>
                  <a:lnTo>
                    <a:pt x="0" y="56"/>
                  </a:lnTo>
                  <a:lnTo>
                    <a:pt x="0" y="8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00" name="Freeform 89"/>
            <p:cNvSpPr>
              <a:spLocks/>
            </p:cNvSpPr>
            <p:nvPr/>
          </p:nvSpPr>
          <p:spPr bwMode="auto">
            <a:xfrm>
              <a:off x="3170" y="2649"/>
              <a:ext cx="173" cy="183"/>
            </a:xfrm>
            <a:custGeom>
              <a:avLst/>
              <a:gdLst>
                <a:gd name="T0" fmla="*/ 29 w 176"/>
                <a:gd name="T1" fmla="*/ 1074 h 160"/>
                <a:gd name="T2" fmla="*/ 24 w 176"/>
                <a:gd name="T3" fmla="*/ 3463 h 160"/>
                <a:gd name="T4" fmla="*/ 29 w 176"/>
                <a:gd name="T5" fmla="*/ 4660 h 160"/>
                <a:gd name="T6" fmla="*/ 0 w 176"/>
                <a:gd name="T7" fmla="*/ 9209 h 160"/>
                <a:gd name="T8" fmla="*/ 0 w 176"/>
                <a:gd name="T9" fmla="*/ 11598 h 160"/>
                <a:gd name="T10" fmla="*/ 24 w 176"/>
                <a:gd name="T11" fmla="*/ 13916 h 160"/>
                <a:gd name="T12" fmla="*/ 24 w 176"/>
                <a:gd name="T13" fmla="*/ 13916 h 160"/>
                <a:gd name="T14" fmla="*/ 29 w 176"/>
                <a:gd name="T15" fmla="*/ 17353 h 160"/>
                <a:gd name="T16" fmla="*/ 43 w 176"/>
                <a:gd name="T17" fmla="*/ 22953 h 160"/>
                <a:gd name="T18" fmla="*/ 51 w 176"/>
                <a:gd name="T19" fmla="*/ 21958 h 160"/>
                <a:gd name="T20" fmla="*/ 71 w 176"/>
                <a:gd name="T21" fmla="*/ 21958 h 160"/>
                <a:gd name="T22" fmla="*/ 71 w 176"/>
                <a:gd name="T23" fmla="*/ 20821 h 160"/>
                <a:gd name="T24" fmla="*/ 92 w 176"/>
                <a:gd name="T25" fmla="*/ 20821 h 160"/>
                <a:gd name="T26" fmla="*/ 87 w 176"/>
                <a:gd name="T27" fmla="*/ 18331 h 160"/>
                <a:gd name="T28" fmla="*/ 87 w 176"/>
                <a:gd name="T29" fmla="*/ 11598 h 160"/>
                <a:gd name="T30" fmla="*/ 84 w 176"/>
                <a:gd name="T31" fmla="*/ 11598 h 160"/>
                <a:gd name="T32" fmla="*/ 84 w 176"/>
                <a:gd name="T33" fmla="*/ 6972 h 160"/>
                <a:gd name="T34" fmla="*/ 82 w 176"/>
                <a:gd name="T35" fmla="*/ 6972 h 160"/>
                <a:gd name="T36" fmla="*/ 75 w 176"/>
                <a:gd name="T37" fmla="*/ 5926 h 160"/>
                <a:gd name="T38" fmla="*/ 71 w 176"/>
                <a:gd name="T39" fmla="*/ 4660 h 160"/>
                <a:gd name="T40" fmla="*/ 59 w 176"/>
                <a:gd name="T41" fmla="*/ 1074 h 160"/>
                <a:gd name="T42" fmla="*/ 35 w 176"/>
                <a:gd name="T43" fmla="*/ 0 h 160"/>
                <a:gd name="T44" fmla="*/ 29 w 176"/>
                <a:gd name="T45" fmla="*/ 1074 h 16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76"/>
                <a:gd name="T70" fmla="*/ 0 h 160"/>
                <a:gd name="T71" fmla="*/ 176 w 176"/>
                <a:gd name="T72" fmla="*/ 160 h 160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76" h="160">
                  <a:moveTo>
                    <a:pt x="32" y="8"/>
                  </a:moveTo>
                  <a:lnTo>
                    <a:pt x="24" y="24"/>
                  </a:lnTo>
                  <a:lnTo>
                    <a:pt x="32" y="32"/>
                  </a:lnTo>
                  <a:lnTo>
                    <a:pt x="0" y="64"/>
                  </a:lnTo>
                  <a:lnTo>
                    <a:pt x="0" y="80"/>
                  </a:lnTo>
                  <a:lnTo>
                    <a:pt x="24" y="96"/>
                  </a:lnTo>
                  <a:lnTo>
                    <a:pt x="64" y="120"/>
                  </a:lnTo>
                  <a:lnTo>
                    <a:pt x="80" y="160"/>
                  </a:lnTo>
                  <a:lnTo>
                    <a:pt x="88" y="152"/>
                  </a:lnTo>
                  <a:lnTo>
                    <a:pt x="128" y="152"/>
                  </a:lnTo>
                  <a:lnTo>
                    <a:pt x="128" y="144"/>
                  </a:lnTo>
                  <a:lnTo>
                    <a:pt x="176" y="144"/>
                  </a:lnTo>
                  <a:lnTo>
                    <a:pt x="168" y="128"/>
                  </a:lnTo>
                  <a:lnTo>
                    <a:pt x="168" y="80"/>
                  </a:lnTo>
                  <a:lnTo>
                    <a:pt x="160" y="80"/>
                  </a:lnTo>
                  <a:lnTo>
                    <a:pt x="160" y="48"/>
                  </a:lnTo>
                  <a:lnTo>
                    <a:pt x="152" y="48"/>
                  </a:lnTo>
                  <a:lnTo>
                    <a:pt x="136" y="40"/>
                  </a:lnTo>
                  <a:lnTo>
                    <a:pt x="128" y="32"/>
                  </a:lnTo>
                  <a:lnTo>
                    <a:pt x="104" y="8"/>
                  </a:lnTo>
                  <a:lnTo>
                    <a:pt x="72" y="0"/>
                  </a:lnTo>
                  <a:lnTo>
                    <a:pt x="32" y="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01" name="Freeform 90"/>
            <p:cNvSpPr>
              <a:spLocks/>
            </p:cNvSpPr>
            <p:nvPr/>
          </p:nvSpPr>
          <p:spPr bwMode="auto">
            <a:xfrm>
              <a:off x="3170" y="2677"/>
              <a:ext cx="31" cy="45"/>
            </a:xfrm>
            <a:custGeom>
              <a:avLst/>
              <a:gdLst>
                <a:gd name="T0" fmla="*/ 0 w 32"/>
                <a:gd name="T1" fmla="*/ 3097 h 40"/>
                <a:gd name="T2" fmla="*/ 16 w 32"/>
                <a:gd name="T3" fmla="*/ 579 h 40"/>
                <a:gd name="T4" fmla="*/ 16 w 32"/>
                <a:gd name="T5" fmla="*/ 0 h 40"/>
                <a:gd name="T6" fmla="*/ 16 w 32"/>
                <a:gd name="T7" fmla="*/ 0 h 40"/>
                <a:gd name="T8" fmla="*/ 0 w 32"/>
                <a:gd name="T9" fmla="*/ 579 h 40"/>
                <a:gd name="T10" fmla="*/ 0 w 32"/>
                <a:gd name="T11" fmla="*/ 3097 h 4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2"/>
                <a:gd name="T19" fmla="*/ 0 h 40"/>
                <a:gd name="T20" fmla="*/ 32 w 32"/>
                <a:gd name="T21" fmla="*/ 40 h 4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2" h="40">
                  <a:moveTo>
                    <a:pt x="0" y="40"/>
                  </a:moveTo>
                  <a:lnTo>
                    <a:pt x="32" y="8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0" y="8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02" name="Freeform 91"/>
            <p:cNvSpPr>
              <a:spLocks/>
            </p:cNvSpPr>
            <p:nvPr/>
          </p:nvSpPr>
          <p:spPr bwMode="auto">
            <a:xfrm>
              <a:off x="3170" y="2658"/>
              <a:ext cx="31" cy="28"/>
            </a:xfrm>
            <a:custGeom>
              <a:avLst/>
              <a:gdLst>
                <a:gd name="T0" fmla="*/ 0 w 32"/>
                <a:gd name="T1" fmla="*/ 4906 h 24"/>
                <a:gd name="T2" fmla="*/ 0 w 32"/>
                <a:gd name="T3" fmla="*/ 7327 h 24"/>
                <a:gd name="T4" fmla="*/ 16 w 32"/>
                <a:gd name="T5" fmla="*/ 4906 h 24"/>
                <a:gd name="T6" fmla="*/ 16 w 32"/>
                <a:gd name="T7" fmla="*/ 4906 h 24"/>
                <a:gd name="T8" fmla="*/ 16 w 32"/>
                <a:gd name="T9" fmla="*/ 4906 h 24"/>
                <a:gd name="T10" fmla="*/ 16 w 32"/>
                <a:gd name="T11" fmla="*/ 0 h 24"/>
                <a:gd name="T12" fmla="*/ 8 w 32"/>
                <a:gd name="T13" fmla="*/ 0 h 24"/>
                <a:gd name="T14" fmla="*/ 0 w 32"/>
                <a:gd name="T15" fmla="*/ 4906 h 2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2"/>
                <a:gd name="T25" fmla="*/ 0 h 24"/>
                <a:gd name="T26" fmla="*/ 32 w 32"/>
                <a:gd name="T27" fmla="*/ 24 h 2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2" h="24">
                  <a:moveTo>
                    <a:pt x="0" y="16"/>
                  </a:moveTo>
                  <a:lnTo>
                    <a:pt x="0" y="24"/>
                  </a:lnTo>
                  <a:lnTo>
                    <a:pt x="16" y="16"/>
                  </a:lnTo>
                  <a:lnTo>
                    <a:pt x="24" y="16"/>
                  </a:lnTo>
                  <a:lnTo>
                    <a:pt x="32" y="0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03" name="Freeform 92"/>
            <p:cNvSpPr>
              <a:spLocks/>
            </p:cNvSpPr>
            <p:nvPr/>
          </p:nvSpPr>
          <p:spPr bwMode="auto">
            <a:xfrm>
              <a:off x="2911" y="2731"/>
              <a:ext cx="188" cy="210"/>
            </a:xfrm>
            <a:custGeom>
              <a:avLst/>
              <a:gdLst>
                <a:gd name="T0" fmla="*/ 0 w 192"/>
                <a:gd name="T1" fmla="*/ 1023 h 184"/>
                <a:gd name="T2" fmla="*/ 16 w 192"/>
                <a:gd name="T3" fmla="*/ 4302 h 184"/>
                <a:gd name="T4" fmla="*/ 16 w 192"/>
                <a:gd name="T5" fmla="*/ 7429 h 184"/>
                <a:gd name="T6" fmla="*/ 16 w 192"/>
                <a:gd name="T7" fmla="*/ 9509 h 184"/>
                <a:gd name="T8" fmla="*/ 24 w 192"/>
                <a:gd name="T9" fmla="*/ 10712 h 184"/>
                <a:gd name="T10" fmla="*/ 24 w 192"/>
                <a:gd name="T11" fmla="*/ 12795 h 184"/>
                <a:gd name="T12" fmla="*/ 0 w 192"/>
                <a:gd name="T13" fmla="*/ 15983 h 184"/>
                <a:gd name="T14" fmla="*/ 0 w 192"/>
                <a:gd name="T15" fmla="*/ 20081 h 184"/>
                <a:gd name="T16" fmla="*/ 0 w 192"/>
                <a:gd name="T17" fmla="*/ 24533 h 184"/>
                <a:gd name="T18" fmla="*/ 16 w 192"/>
                <a:gd name="T19" fmla="*/ 22295 h 184"/>
                <a:gd name="T20" fmla="*/ 24 w 192"/>
                <a:gd name="T21" fmla="*/ 23365 h 184"/>
                <a:gd name="T22" fmla="*/ 47 w 192"/>
                <a:gd name="T23" fmla="*/ 22295 h 184"/>
                <a:gd name="T24" fmla="*/ 66 w 192"/>
                <a:gd name="T25" fmla="*/ 24533 h 184"/>
                <a:gd name="T26" fmla="*/ 77 w 192"/>
                <a:gd name="T27" fmla="*/ 23365 h 184"/>
                <a:gd name="T28" fmla="*/ 69 w 192"/>
                <a:gd name="T29" fmla="*/ 22295 h 184"/>
                <a:gd name="T30" fmla="*/ 69 w 192"/>
                <a:gd name="T31" fmla="*/ 14996 h 184"/>
                <a:gd name="T32" fmla="*/ 81 w 192"/>
                <a:gd name="T33" fmla="*/ 13954 h 184"/>
                <a:gd name="T34" fmla="*/ 81 w 192"/>
                <a:gd name="T35" fmla="*/ 11571 h 184"/>
                <a:gd name="T36" fmla="*/ 89 w 192"/>
                <a:gd name="T37" fmla="*/ 11571 h 184"/>
                <a:gd name="T38" fmla="*/ 89 w 192"/>
                <a:gd name="T39" fmla="*/ 10712 h 184"/>
                <a:gd name="T40" fmla="*/ 72 w 192"/>
                <a:gd name="T41" fmla="*/ 10712 h 184"/>
                <a:gd name="T42" fmla="*/ 66 w 192"/>
                <a:gd name="T43" fmla="*/ 3071 h 184"/>
                <a:gd name="T44" fmla="*/ 64 w 192"/>
                <a:gd name="T45" fmla="*/ 3071 h 184"/>
                <a:gd name="T46" fmla="*/ 64 w 192"/>
                <a:gd name="T47" fmla="*/ 2066 h 184"/>
                <a:gd name="T48" fmla="*/ 55 w 192"/>
                <a:gd name="T49" fmla="*/ 2066 h 184"/>
                <a:gd name="T50" fmla="*/ 55 w 192"/>
                <a:gd name="T51" fmla="*/ 4302 h 184"/>
                <a:gd name="T52" fmla="*/ 43 w 192"/>
                <a:gd name="T53" fmla="*/ 4302 h 184"/>
                <a:gd name="T54" fmla="*/ 39 w 192"/>
                <a:gd name="T55" fmla="*/ 3071 h 184"/>
                <a:gd name="T56" fmla="*/ 35 w 192"/>
                <a:gd name="T57" fmla="*/ 3071 h 184"/>
                <a:gd name="T58" fmla="*/ 27 w 192"/>
                <a:gd name="T59" fmla="*/ 0 h 184"/>
                <a:gd name="T60" fmla="*/ 0 w 192"/>
                <a:gd name="T61" fmla="*/ 1023 h 18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92"/>
                <a:gd name="T94" fmla="*/ 0 h 184"/>
                <a:gd name="T95" fmla="*/ 192 w 192"/>
                <a:gd name="T96" fmla="*/ 184 h 184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92" h="184">
                  <a:moveTo>
                    <a:pt x="0" y="8"/>
                  </a:moveTo>
                  <a:lnTo>
                    <a:pt x="16" y="32"/>
                  </a:lnTo>
                  <a:lnTo>
                    <a:pt x="16" y="56"/>
                  </a:lnTo>
                  <a:lnTo>
                    <a:pt x="16" y="72"/>
                  </a:lnTo>
                  <a:lnTo>
                    <a:pt x="24" y="80"/>
                  </a:lnTo>
                  <a:lnTo>
                    <a:pt x="24" y="96"/>
                  </a:lnTo>
                  <a:lnTo>
                    <a:pt x="0" y="120"/>
                  </a:lnTo>
                  <a:lnTo>
                    <a:pt x="0" y="152"/>
                  </a:lnTo>
                  <a:lnTo>
                    <a:pt x="0" y="184"/>
                  </a:lnTo>
                  <a:lnTo>
                    <a:pt x="16" y="168"/>
                  </a:lnTo>
                  <a:lnTo>
                    <a:pt x="40" y="176"/>
                  </a:lnTo>
                  <a:lnTo>
                    <a:pt x="96" y="168"/>
                  </a:lnTo>
                  <a:lnTo>
                    <a:pt x="144" y="184"/>
                  </a:lnTo>
                  <a:lnTo>
                    <a:pt x="168" y="176"/>
                  </a:lnTo>
                  <a:lnTo>
                    <a:pt x="152" y="168"/>
                  </a:lnTo>
                  <a:lnTo>
                    <a:pt x="152" y="112"/>
                  </a:lnTo>
                  <a:lnTo>
                    <a:pt x="176" y="104"/>
                  </a:lnTo>
                  <a:lnTo>
                    <a:pt x="176" y="88"/>
                  </a:lnTo>
                  <a:lnTo>
                    <a:pt x="192" y="88"/>
                  </a:lnTo>
                  <a:lnTo>
                    <a:pt x="192" y="80"/>
                  </a:lnTo>
                  <a:lnTo>
                    <a:pt x="160" y="80"/>
                  </a:lnTo>
                  <a:lnTo>
                    <a:pt x="144" y="24"/>
                  </a:lnTo>
                  <a:lnTo>
                    <a:pt x="136" y="24"/>
                  </a:lnTo>
                  <a:lnTo>
                    <a:pt x="136" y="16"/>
                  </a:lnTo>
                  <a:lnTo>
                    <a:pt x="112" y="16"/>
                  </a:lnTo>
                  <a:lnTo>
                    <a:pt x="112" y="32"/>
                  </a:lnTo>
                  <a:lnTo>
                    <a:pt x="88" y="32"/>
                  </a:lnTo>
                  <a:lnTo>
                    <a:pt x="80" y="24"/>
                  </a:lnTo>
                  <a:lnTo>
                    <a:pt x="72" y="24"/>
                  </a:lnTo>
                  <a:lnTo>
                    <a:pt x="64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04" name="Freeform 93"/>
            <p:cNvSpPr>
              <a:spLocks/>
            </p:cNvSpPr>
            <p:nvPr/>
          </p:nvSpPr>
          <p:spPr bwMode="auto">
            <a:xfrm>
              <a:off x="3060" y="2759"/>
              <a:ext cx="181" cy="182"/>
            </a:xfrm>
            <a:custGeom>
              <a:avLst/>
              <a:gdLst>
                <a:gd name="T0" fmla="*/ 99 w 184"/>
                <a:gd name="T1" fmla="*/ 5813 h 160"/>
                <a:gd name="T2" fmla="*/ 90 w 184"/>
                <a:gd name="T3" fmla="*/ 8555 h 160"/>
                <a:gd name="T4" fmla="*/ 87 w 184"/>
                <a:gd name="T5" fmla="*/ 8555 h 160"/>
                <a:gd name="T6" fmla="*/ 87 w 184"/>
                <a:gd name="T7" fmla="*/ 11243 h 160"/>
                <a:gd name="T8" fmla="*/ 73 w 184"/>
                <a:gd name="T9" fmla="*/ 13129 h 160"/>
                <a:gd name="T10" fmla="*/ 77 w 184"/>
                <a:gd name="T11" fmla="*/ 13958 h 160"/>
                <a:gd name="T12" fmla="*/ 65 w 184"/>
                <a:gd name="T13" fmla="*/ 13958 h 160"/>
                <a:gd name="T14" fmla="*/ 43 w 184"/>
                <a:gd name="T15" fmla="*/ 18822 h 160"/>
                <a:gd name="T16" fmla="*/ 30 w 184"/>
                <a:gd name="T17" fmla="*/ 17919 h 160"/>
                <a:gd name="T18" fmla="*/ 30 w 184"/>
                <a:gd name="T19" fmla="*/ 16987 h 160"/>
                <a:gd name="T20" fmla="*/ 16 w 184"/>
                <a:gd name="T21" fmla="*/ 17919 h 160"/>
                <a:gd name="T22" fmla="*/ 0 w 184"/>
                <a:gd name="T23" fmla="*/ 16987 h 160"/>
                <a:gd name="T24" fmla="*/ 0 w 184"/>
                <a:gd name="T25" fmla="*/ 10371 h 160"/>
                <a:gd name="T26" fmla="*/ 24 w 184"/>
                <a:gd name="T27" fmla="*/ 9409 h 160"/>
                <a:gd name="T28" fmla="*/ 24 w 184"/>
                <a:gd name="T29" fmla="*/ 7537 h 160"/>
                <a:gd name="T30" fmla="*/ 30 w 184"/>
                <a:gd name="T31" fmla="*/ 7537 h 160"/>
                <a:gd name="T32" fmla="*/ 30 w 184"/>
                <a:gd name="T33" fmla="*/ 6626 h 160"/>
                <a:gd name="T34" fmla="*/ 30 w 184"/>
                <a:gd name="T35" fmla="*/ 6626 h 160"/>
                <a:gd name="T36" fmla="*/ 30 w 184"/>
                <a:gd name="T37" fmla="*/ 8555 h 160"/>
                <a:gd name="T38" fmla="*/ 43 w 184"/>
                <a:gd name="T39" fmla="*/ 8555 h 160"/>
                <a:gd name="T40" fmla="*/ 43 w 184"/>
                <a:gd name="T41" fmla="*/ 7537 h 160"/>
                <a:gd name="T42" fmla="*/ 65 w 184"/>
                <a:gd name="T43" fmla="*/ 10371 h 160"/>
                <a:gd name="T44" fmla="*/ 73 w 184"/>
                <a:gd name="T45" fmla="*/ 10371 h 160"/>
                <a:gd name="T46" fmla="*/ 73 w 184"/>
                <a:gd name="T47" fmla="*/ 7537 h 160"/>
                <a:gd name="T48" fmla="*/ 65 w 184"/>
                <a:gd name="T49" fmla="*/ 8555 h 160"/>
                <a:gd name="T50" fmla="*/ 61 w 184"/>
                <a:gd name="T51" fmla="*/ 6626 h 160"/>
                <a:gd name="T52" fmla="*/ 65 w 184"/>
                <a:gd name="T53" fmla="*/ 4613 h 160"/>
                <a:gd name="T54" fmla="*/ 57 w 184"/>
                <a:gd name="T55" fmla="*/ 4613 h 160"/>
                <a:gd name="T56" fmla="*/ 61 w 184"/>
                <a:gd name="T57" fmla="*/ 897 h 160"/>
                <a:gd name="T58" fmla="*/ 77 w 184"/>
                <a:gd name="T59" fmla="*/ 0 h 160"/>
                <a:gd name="T60" fmla="*/ 94 w 184"/>
                <a:gd name="T61" fmla="*/ 2755 h 160"/>
                <a:gd name="T62" fmla="*/ 99 w 184"/>
                <a:gd name="T63" fmla="*/ 5813 h 16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84"/>
                <a:gd name="T97" fmla="*/ 0 h 160"/>
                <a:gd name="T98" fmla="*/ 184 w 184"/>
                <a:gd name="T99" fmla="*/ 160 h 16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84" h="160">
                  <a:moveTo>
                    <a:pt x="184" y="48"/>
                  </a:moveTo>
                  <a:lnTo>
                    <a:pt x="168" y="72"/>
                  </a:lnTo>
                  <a:lnTo>
                    <a:pt x="160" y="72"/>
                  </a:lnTo>
                  <a:lnTo>
                    <a:pt x="160" y="96"/>
                  </a:lnTo>
                  <a:lnTo>
                    <a:pt x="128" y="112"/>
                  </a:lnTo>
                  <a:lnTo>
                    <a:pt x="136" y="120"/>
                  </a:lnTo>
                  <a:lnTo>
                    <a:pt x="112" y="120"/>
                  </a:lnTo>
                  <a:lnTo>
                    <a:pt x="80" y="160"/>
                  </a:lnTo>
                  <a:lnTo>
                    <a:pt x="56" y="152"/>
                  </a:lnTo>
                  <a:lnTo>
                    <a:pt x="40" y="144"/>
                  </a:lnTo>
                  <a:lnTo>
                    <a:pt x="16" y="152"/>
                  </a:lnTo>
                  <a:lnTo>
                    <a:pt x="0" y="144"/>
                  </a:lnTo>
                  <a:lnTo>
                    <a:pt x="0" y="88"/>
                  </a:lnTo>
                  <a:lnTo>
                    <a:pt x="24" y="80"/>
                  </a:lnTo>
                  <a:lnTo>
                    <a:pt x="24" y="64"/>
                  </a:lnTo>
                  <a:lnTo>
                    <a:pt x="40" y="64"/>
                  </a:lnTo>
                  <a:lnTo>
                    <a:pt x="40" y="56"/>
                  </a:lnTo>
                  <a:lnTo>
                    <a:pt x="48" y="56"/>
                  </a:lnTo>
                  <a:lnTo>
                    <a:pt x="64" y="72"/>
                  </a:lnTo>
                  <a:lnTo>
                    <a:pt x="80" y="72"/>
                  </a:lnTo>
                  <a:lnTo>
                    <a:pt x="80" y="64"/>
                  </a:lnTo>
                  <a:lnTo>
                    <a:pt x="112" y="88"/>
                  </a:lnTo>
                  <a:lnTo>
                    <a:pt x="128" y="88"/>
                  </a:lnTo>
                  <a:lnTo>
                    <a:pt x="128" y="64"/>
                  </a:lnTo>
                  <a:lnTo>
                    <a:pt x="112" y="72"/>
                  </a:lnTo>
                  <a:lnTo>
                    <a:pt x="104" y="56"/>
                  </a:lnTo>
                  <a:lnTo>
                    <a:pt x="112" y="40"/>
                  </a:lnTo>
                  <a:lnTo>
                    <a:pt x="96" y="40"/>
                  </a:lnTo>
                  <a:lnTo>
                    <a:pt x="104" y="8"/>
                  </a:lnTo>
                  <a:lnTo>
                    <a:pt x="136" y="0"/>
                  </a:lnTo>
                  <a:lnTo>
                    <a:pt x="176" y="24"/>
                  </a:lnTo>
                  <a:lnTo>
                    <a:pt x="184" y="4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05" name="Freeform 94"/>
            <p:cNvSpPr>
              <a:spLocks/>
            </p:cNvSpPr>
            <p:nvPr/>
          </p:nvSpPr>
          <p:spPr bwMode="auto">
            <a:xfrm>
              <a:off x="3225" y="2813"/>
              <a:ext cx="39" cy="110"/>
            </a:xfrm>
            <a:custGeom>
              <a:avLst/>
              <a:gdLst>
                <a:gd name="T0" fmla="*/ 0 w 40"/>
                <a:gd name="T1" fmla="*/ 7397 h 96"/>
                <a:gd name="T2" fmla="*/ 20 w 40"/>
                <a:gd name="T3" fmla="*/ 8595 h 96"/>
                <a:gd name="T4" fmla="*/ 20 w 40"/>
                <a:gd name="T5" fmla="*/ 14816 h 96"/>
                <a:gd name="T6" fmla="*/ 20 w 40"/>
                <a:gd name="T7" fmla="*/ 12211 h 96"/>
                <a:gd name="T8" fmla="*/ 20 w 40"/>
                <a:gd name="T9" fmla="*/ 7397 h 96"/>
                <a:gd name="T10" fmla="*/ 16 w 40"/>
                <a:gd name="T11" fmla="*/ 0 h 96"/>
                <a:gd name="T12" fmla="*/ 0 w 40"/>
                <a:gd name="T13" fmla="*/ 3745 h 96"/>
                <a:gd name="T14" fmla="*/ 0 w 40"/>
                <a:gd name="T15" fmla="*/ 3745 h 96"/>
                <a:gd name="T16" fmla="*/ 0 w 40"/>
                <a:gd name="T17" fmla="*/ 7397 h 9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0"/>
                <a:gd name="T28" fmla="*/ 0 h 96"/>
                <a:gd name="T29" fmla="*/ 40 w 40"/>
                <a:gd name="T30" fmla="*/ 96 h 9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0" h="96">
                  <a:moveTo>
                    <a:pt x="0" y="48"/>
                  </a:moveTo>
                  <a:lnTo>
                    <a:pt x="24" y="56"/>
                  </a:lnTo>
                  <a:lnTo>
                    <a:pt x="24" y="96"/>
                  </a:lnTo>
                  <a:lnTo>
                    <a:pt x="40" y="80"/>
                  </a:lnTo>
                  <a:lnTo>
                    <a:pt x="40" y="48"/>
                  </a:lnTo>
                  <a:lnTo>
                    <a:pt x="16" y="0"/>
                  </a:lnTo>
                  <a:lnTo>
                    <a:pt x="0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06" name="Freeform 95"/>
            <p:cNvSpPr>
              <a:spLocks/>
            </p:cNvSpPr>
            <p:nvPr/>
          </p:nvSpPr>
          <p:spPr bwMode="auto">
            <a:xfrm>
              <a:off x="2911" y="2923"/>
              <a:ext cx="141" cy="210"/>
            </a:xfrm>
            <a:custGeom>
              <a:avLst/>
              <a:gdLst>
                <a:gd name="T0" fmla="*/ 66 w 144"/>
                <a:gd name="T1" fmla="*/ 2066 h 184"/>
                <a:gd name="T2" fmla="*/ 66 w 144"/>
                <a:gd name="T3" fmla="*/ 8479 h 184"/>
                <a:gd name="T4" fmla="*/ 58 w 144"/>
                <a:gd name="T5" fmla="*/ 9509 h 184"/>
                <a:gd name="T6" fmla="*/ 58 w 144"/>
                <a:gd name="T7" fmla="*/ 22295 h 184"/>
                <a:gd name="T8" fmla="*/ 55 w 144"/>
                <a:gd name="T9" fmla="*/ 24533 h 184"/>
                <a:gd name="T10" fmla="*/ 43 w 144"/>
                <a:gd name="T11" fmla="*/ 24533 h 184"/>
                <a:gd name="T12" fmla="*/ 43 w 144"/>
                <a:gd name="T13" fmla="*/ 21387 h 184"/>
                <a:gd name="T14" fmla="*/ 39 w 144"/>
                <a:gd name="T15" fmla="*/ 23365 h 184"/>
                <a:gd name="T16" fmla="*/ 23 w 144"/>
                <a:gd name="T17" fmla="*/ 19021 h 184"/>
                <a:gd name="T18" fmla="*/ 23 w 144"/>
                <a:gd name="T19" fmla="*/ 9509 h 184"/>
                <a:gd name="T20" fmla="*/ 23 w 144"/>
                <a:gd name="T21" fmla="*/ 7429 h 184"/>
                <a:gd name="T22" fmla="*/ 0 w 144"/>
                <a:gd name="T23" fmla="*/ 2066 h 184"/>
                <a:gd name="T24" fmla="*/ 16 w 144"/>
                <a:gd name="T25" fmla="*/ 0 h 184"/>
                <a:gd name="T26" fmla="*/ 23 w 144"/>
                <a:gd name="T27" fmla="*/ 1023 h 184"/>
                <a:gd name="T28" fmla="*/ 47 w 144"/>
                <a:gd name="T29" fmla="*/ 0 h 184"/>
                <a:gd name="T30" fmla="*/ 66 w 144"/>
                <a:gd name="T31" fmla="*/ 2066 h 18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44"/>
                <a:gd name="T49" fmla="*/ 0 h 184"/>
                <a:gd name="T50" fmla="*/ 144 w 144"/>
                <a:gd name="T51" fmla="*/ 184 h 184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44" h="184">
                  <a:moveTo>
                    <a:pt x="144" y="16"/>
                  </a:moveTo>
                  <a:lnTo>
                    <a:pt x="144" y="64"/>
                  </a:lnTo>
                  <a:lnTo>
                    <a:pt x="120" y="72"/>
                  </a:lnTo>
                  <a:lnTo>
                    <a:pt x="120" y="168"/>
                  </a:lnTo>
                  <a:lnTo>
                    <a:pt x="112" y="184"/>
                  </a:lnTo>
                  <a:lnTo>
                    <a:pt x="88" y="184"/>
                  </a:lnTo>
                  <a:lnTo>
                    <a:pt x="88" y="160"/>
                  </a:lnTo>
                  <a:lnTo>
                    <a:pt x="80" y="176"/>
                  </a:lnTo>
                  <a:lnTo>
                    <a:pt x="56" y="144"/>
                  </a:lnTo>
                  <a:lnTo>
                    <a:pt x="40" y="72"/>
                  </a:lnTo>
                  <a:lnTo>
                    <a:pt x="24" y="56"/>
                  </a:lnTo>
                  <a:lnTo>
                    <a:pt x="0" y="16"/>
                  </a:lnTo>
                  <a:lnTo>
                    <a:pt x="16" y="0"/>
                  </a:lnTo>
                  <a:lnTo>
                    <a:pt x="40" y="8"/>
                  </a:lnTo>
                  <a:lnTo>
                    <a:pt x="96" y="0"/>
                  </a:lnTo>
                  <a:lnTo>
                    <a:pt x="144" y="1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07" name="Freeform 96"/>
            <p:cNvSpPr>
              <a:spLocks/>
            </p:cNvSpPr>
            <p:nvPr/>
          </p:nvSpPr>
          <p:spPr bwMode="auto">
            <a:xfrm>
              <a:off x="3186" y="2804"/>
              <a:ext cx="157" cy="283"/>
            </a:xfrm>
            <a:custGeom>
              <a:avLst/>
              <a:gdLst>
                <a:gd name="T0" fmla="*/ 8 w 160"/>
                <a:gd name="T1" fmla="*/ 10617 h 248"/>
                <a:gd name="T2" fmla="*/ 26 w 160"/>
                <a:gd name="T3" fmla="*/ 13825 h 248"/>
                <a:gd name="T4" fmla="*/ 26 w 160"/>
                <a:gd name="T5" fmla="*/ 15928 h 248"/>
                <a:gd name="T6" fmla="*/ 26 w 160"/>
                <a:gd name="T7" fmla="*/ 15928 h 248"/>
                <a:gd name="T8" fmla="*/ 26 w 160"/>
                <a:gd name="T9" fmla="*/ 18924 h 248"/>
                <a:gd name="T10" fmla="*/ 8 w 160"/>
                <a:gd name="T11" fmla="*/ 24347 h 248"/>
                <a:gd name="T12" fmla="*/ 16 w 160"/>
                <a:gd name="T13" fmla="*/ 32822 h 248"/>
                <a:gd name="T14" fmla="*/ 26 w 160"/>
                <a:gd name="T15" fmla="*/ 32822 h 248"/>
                <a:gd name="T16" fmla="*/ 26 w 160"/>
                <a:gd name="T17" fmla="*/ 29680 h 248"/>
                <a:gd name="T18" fmla="*/ 35 w 160"/>
                <a:gd name="T19" fmla="*/ 26483 h 248"/>
                <a:gd name="T20" fmla="*/ 35 w 160"/>
                <a:gd name="T21" fmla="*/ 21215 h 248"/>
                <a:gd name="T22" fmla="*/ 27 w 160"/>
                <a:gd name="T23" fmla="*/ 19980 h 248"/>
                <a:gd name="T24" fmla="*/ 27 w 160"/>
                <a:gd name="T25" fmla="*/ 18924 h 248"/>
                <a:gd name="T26" fmla="*/ 47 w 160"/>
                <a:gd name="T27" fmla="*/ 17036 h 248"/>
                <a:gd name="T28" fmla="*/ 47 w 160"/>
                <a:gd name="T29" fmla="*/ 14929 h 248"/>
                <a:gd name="T30" fmla="*/ 73 w 160"/>
                <a:gd name="T31" fmla="*/ 10617 h 248"/>
                <a:gd name="T32" fmla="*/ 78 w 160"/>
                <a:gd name="T33" fmla="*/ 0 h 248"/>
                <a:gd name="T34" fmla="*/ 59 w 160"/>
                <a:gd name="T35" fmla="*/ 1018 h 248"/>
                <a:gd name="T36" fmla="*/ 59 w 160"/>
                <a:gd name="T37" fmla="*/ 2065 h 248"/>
                <a:gd name="T38" fmla="*/ 35 w 160"/>
                <a:gd name="T39" fmla="*/ 2065 h 248"/>
                <a:gd name="T40" fmla="*/ 27 w 160"/>
                <a:gd name="T41" fmla="*/ 2065 h 248"/>
                <a:gd name="T42" fmla="*/ 43 w 160"/>
                <a:gd name="T43" fmla="*/ 6378 h 248"/>
                <a:gd name="T44" fmla="*/ 43 w 160"/>
                <a:gd name="T45" fmla="*/ 11513 h 248"/>
                <a:gd name="T46" fmla="*/ 27 w 160"/>
                <a:gd name="T47" fmla="*/ 13825 h 248"/>
                <a:gd name="T48" fmla="*/ 27 w 160"/>
                <a:gd name="T49" fmla="*/ 8420 h 248"/>
                <a:gd name="T50" fmla="*/ 26 w 160"/>
                <a:gd name="T51" fmla="*/ 6378 h 248"/>
                <a:gd name="T52" fmla="*/ 0 w 160"/>
                <a:gd name="T53" fmla="*/ 9477 h 248"/>
                <a:gd name="T54" fmla="*/ 8 w 160"/>
                <a:gd name="T55" fmla="*/ 10617 h 24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60"/>
                <a:gd name="T85" fmla="*/ 0 h 248"/>
                <a:gd name="T86" fmla="*/ 160 w 160"/>
                <a:gd name="T87" fmla="*/ 248 h 248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60" h="248">
                  <a:moveTo>
                    <a:pt x="8" y="80"/>
                  </a:moveTo>
                  <a:lnTo>
                    <a:pt x="40" y="104"/>
                  </a:lnTo>
                  <a:lnTo>
                    <a:pt x="40" y="120"/>
                  </a:lnTo>
                  <a:lnTo>
                    <a:pt x="32" y="120"/>
                  </a:lnTo>
                  <a:lnTo>
                    <a:pt x="40" y="144"/>
                  </a:lnTo>
                  <a:lnTo>
                    <a:pt x="8" y="184"/>
                  </a:lnTo>
                  <a:lnTo>
                    <a:pt x="16" y="248"/>
                  </a:lnTo>
                  <a:lnTo>
                    <a:pt x="32" y="248"/>
                  </a:lnTo>
                  <a:lnTo>
                    <a:pt x="40" y="224"/>
                  </a:lnTo>
                  <a:lnTo>
                    <a:pt x="72" y="200"/>
                  </a:lnTo>
                  <a:lnTo>
                    <a:pt x="72" y="160"/>
                  </a:lnTo>
                  <a:lnTo>
                    <a:pt x="64" y="152"/>
                  </a:lnTo>
                  <a:lnTo>
                    <a:pt x="64" y="144"/>
                  </a:lnTo>
                  <a:lnTo>
                    <a:pt x="88" y="128"/>
                  </a:lnTo>
                  <a:lnTo>
                    <a:pt x="88" y="112"/>
                  </a:lnTo>
                  <a:lnTo>
                    <a:pt x="144" y="80"/>
                  </a:lnTo>
                  <a:lnTo>
                    <a:pt x="160" y="0"/>
                  </a:lnTo>
                  <a:lnTo>
                    <a:pt x="112" y="8"/>
                  </a:lnTo>
                  <a:lnTo>
                    <a:pt x="112" y="16"/>
                  </a:lnTo>
                  <a:lnTo>
                    <a:pt x="72" y="16"/>
                  </a:lnTo>
                  <a:lnTo>
                    <a:pt x="64" y="16"/>
                  </a:lnTo>
                  <a:lnTo>
                    <a:pt x="80" y="48"/>
                  </a:lnTo>
                  <a:lnTo>
                    <a:pt x="80" y="88"/>
                  </a:lnTo>
                  <a:lnTo>
                    <a:pt x="64" y="104"/>
                  </a:lnTo>
                  <a:lnTo>
                    <a:pt x="64" y="64"/>
                  </a:lnTo>
                  <a:lnTo>
                    <a:pt x="40" y="48"/>
                  </a:lnTo>
                  <a:lnTo>
                    <a:pt x="0" y="72"/>
                  </a:lnTo>
                  <a:lnTo>
                    <a:pt x="8" y="8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08" name="Freeform 97"/>
            <p:cNvSpPr>
              <a:spLocks/>
            </p:cNvSpPr>
            <p:nvPr/>
          </p:nvSpPr>
          <p:spPr bwMode="auto">
            <a:xfrm>
              <a:off x="3115" y="2896"/>
              <a:ext cx="110" cy="118"/>
            </a:xfrm>
            <a:custGeom>
              <a:avLst/>
              <a:gdLst>
                <a:gd name="T0" fmla="*/ 0 w 112"/>
                <a:gd name="T1" fmla="*/ 3370 h 104"/>
                <a:gd name="T2" fmla="*/ 8 w 112"/>
                <a:gd name="T3" fmla="*/ 7715 h 104"/>
                <a:gd name="T4" fmla="*/ 24 w 112"/>
                <a:gd name="T5" fmla="*/ 7715 h 104"/>
                <a:gd name="T6" fmla="*/ 28 w 112"/>
                <a:gd name="T7" fmla="*/ 8584 h 104"/>
                <a:gd name="T8" fmla="*/ 43 w 112"/>
                <a:gd name="T9" fmla="*/ 11059 h 104"/>
                <a:gd name="T10" fmla="*/ 61 w 112"/>
                <a:gd name="T11" fmla="*/ 6877 h 104"/>
                <a:gd name="T12" fmla="*/ 57 w 112"/>
                <a:gd name="T13" fmla="*/ 4305 h 104"/>
                <a:gd name="T14" fmla="*/ 61 w 112"/>
                <a:gd name="T15" fmla="*/ 4305 h 104"/>
                <a:gd name="T16" fmla="*/ 61 w 112"/>
                <a:gd name="T17" fmla="*/ 2597 h 104"/>
                <a:gd name="T18" fmla="*/ 43 w 112"/>
                <a:gd name="T19" fmla="*/ 0 h 104"/>
                <a:gd name="T20" fmla="*/ 28 w 112"/>
                <a:gd name="T21" fmla="*/ 0 h 104"/>
                <a:gd name="T22" fmla="*/ 24 w 112"/>
                <a:gd name="T23" fmla="*/ 4305 h 104"/>
                <a:gd name="T24" fmla="*/ 0 w 112"/>
                <a:gd name="T25" fmla="*/ 3370 h 10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12"/>
                <a:gd name="T40" fmla="*/ 0 h 104"/>
                <a:gd name="T41" fmla="*/ 112 w 112"/>
                <a:gd name="T42" fmla="*/ 104 h 10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12" h="104">
                  <a:moveTo>
                    <a:pt x="0" y="32"/>
                  </a:moveTo>
                  <a:lnTo>
                    <a:pt x="8" y="72"/>
                  </a:lnTo>
                  <a:lnTo>
                    <a:pt x="24" y="72"/>
                  </a:lnTo>
                  <a:lnTo>
                    <a:pt x="32" y="80"/>
                  </a:lnTo>
                  <a:lnTo>
                    <a:pt x="80" y="104"/>
                  </a:lnTo>
                  <a:lnTo>
                    <a:pt x="112" y="64"/>
                  </a:lnTo>
                  <a:lnTo>
                    <a:pt x="104" y="40"/>
                  </a:lnTo>
                  <a:lnTo>
                    <a:pt x="112" y="40"/>
                  </a:lnTo>
                  <a:lnTo>
                    <a:pt x="112" y="24"/>
                  </a:lnTo>
                  <a:lnTo>
                    <a:pt x="80" y="0"/>
                  </a:lnTo>
                  <a:lnTo>
                    <a:pt x="56" y="0"/>
                  </a:lnTo>
                  <a:lnTo>
                    <a:pt x="24" y="40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09" name="Freeform 98"/>
            <p:cNvSpPr>
              <a:spLocks/>
            </p:cNvSpPr>
            <p:nvPr/>
          </p:nvSpPr>
          <p:spPr bwMode="auto">
            <a:xfrm>
              <a:off x="3028" y="2923"/>
              <a:ext cx="142" cy="164"/>
            </a:xfrm>
            <a:custGeom>
              <a:avLst/>
              <a:gdLst>
                <a:gd name="T0" fmla="*/ 0 w 144"/>
                <a:gd name="T1" fmla="*/ 16775 h 144"/>
                <a:gd name="T2" fmla="*/ 16 w 144"/>
                <a:gd name="T3" fmla="*/ 17792 h 144"/>
                <a:gd name="T4" fmla="*/ 32 w 144"/>
                <a:gd name="T5" fmla="*/ 17792 h 144"/>
                <a:gd name="T6" fmla="*/ 36 w 144"/>
                <a:gd name="T7" fmla="*/ 14847 h 144"/>
                <a:gd name="T8" fmla="*/ 43 w 144"/>
                <a:gd name="T9" fmla="*/ 15696 h 144"/>
                <a:gd name="T10" fmla="*/ 51 w 144"/>
                <a:gd name="T11" fmla="*/ 14847 h 144"/>
                <a:gd name="T12" fmla="*/ 51 w 144"/>
                <a:gd name="T13" fmla="*/ 13782 h 144"/>
                <a:gd name="T14" fmla="*/ 88 w 144"/>
                <a:gd name="T15" fmla="*/ 8851 h 144"/>
                <a:gd name="T16" fmla="*/ 76 w 144"/>
                <a:gd name="T17" fmla="*/ 6895 h 144"/>
                <a:gd name="T18" fmla="*/ 72 w 144"/>
                <a:gd name="T19" fmla="*/ 5992 h 144"/>
                <a:gd name="T20" fmla="*/ 59 w 144"/>
                <a:gd name="T21" fmla="*/ 5992 h 144"/>
                <a:gd name="T22" fmla="*/ 51 w 144"/>
                <a:gd name="T23" fmla="*/ 928 h 144"/>
                <a:gd name="T24" fmla="*/ 36 w 144"/>
                <a:gd name="T25" fmla="*/ 0 h 144"/>
                <a:gd name="T26" fmla="*/ 24 w 144"/>
                <a:gd name="T27" fmla="*/ 1963 h 144"/>
                <a:gd name="T28" fmla="*/ 24 w 144"/>
                <a:gd name="T29" fmla="*/ 7853 h 144"/>
                <a:gd name="T30" fmla="*/ 0 w 144"/>
                <a:gd name="T31" fmla="*/ 8851 h 144"/>
                <a:gd name="T32" fmla="*/ 0 w 144"/>
                <a:gd name="T33" fmla="*/ 16775 h 14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44"/>
                <a:gd name="T52" fmla="*/ 0 h 144"/>
                <a:gd name="T53" fmla="*/ 144 w 144"/>
                <a:gd name="T54" fmla="*/ 144 h 144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44" h="144">
                  <a:moveTo>
                    <a:pt x="0" y="136"/>
                  </a:moveTo>
                  <a:lnTo>
                    <a:pt x="16" y="144"/>
                  </a:lnTo>
                  <a:lnTo>
                    <a:pt x="32" y="144"/>
                  </a:lnTo>
                  <a:lnTo>
                    <a:pt x="48" y="120"/>
                  </a:lnTo>
                  <a:lnTo>
                    <a:pt x="80" y="128"/>
                  </a:lnTo>
                  <a:lnTo>
                    <a:pt x="88" y="120"/>
                  </a:lnTo>
                  <a:lnTo>
                    <a:pt x="88" y="112"/>
                  </a:lnTo>
                  <a:lnTo>
                    <a:pt x="144" y="72"/>
                  </a:lnTo>
                  <a:lnTo>
                    <a:pt x="120" y="56"/>
                  </a:lnTo>
                  <a:lnTo>
                    <a:pt x="112" y="48"/>
                  </a:lnTo>
                  <a:lnTo>
                    <a:pt x="96" y="48"/>
                  </a:lnTo>
                  <a:lnTo>
                    <a:pt x="88" y="8"/>
                  </a:lnTo>
                  <a:lnTo>
                    <a:pt x="72" y="0"/>
                  </a:lnTo>
                  <a:lnTo>
                    <a:pt x="24" y="16"/>
                  </a:lnTo>
                  <a:lnTo>
                    <a:pt x="24" y="64"/>
                  </a:lnTo>
                  <a:lnTo>
                    <a:pt x="0" y="72"/>
                  </a:lnTo>
                  <a:lnTo>
                    <a:pt x="0" y="13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10" name="Freeform 99"/>
            <p:cNvSpPr>
              <a:spLocks/>
            </p:cNvSpPr>
            <p:nvPr/>
          </p:nvSpPr>
          <p:spPr bwMode="auto">
            <a:xfrm>
              <a:off x="2989" y="3005"/>
              <a:ext cx="228" cy="229"/>
            </a:xfrm>
            <a:custGeom>
              <a:avLst/>
              <a:gdLst>
                <a:gd name="T0" fmla="*/ 0 w 232"/>
                <a:gd name="T1" fmla="*/ 15648 h 200"/>
                <a:gd name="T2" fmla="*/ 24 w 232"/>
                <a:gd name="T3" fmla="*/ 22792 h 200"/>
                <a:gd name="T4" fmla="*/ 16 w 232"/>
                <a:gd name="T5" fmla="*/ 26319 h 200"/>
                <a:gd name="T6" fmla="*/ 29 w 232"/>
                <a:gd name="T7" fmla="*/ 29980 h 200"/>
                <a:gd name="T8" fmla="*/ 29 w 232"/>
                <a:gd name="T9" fmla="*/ 29980 h 200"/>
                <a:gd name="T10" fmla="*/ 29 w 232"/>
                <a:gd name="T11" fmla="*/ 28896 h 200"/>
                <a:gd name="T12" fmla="*/ 54 w 232"/>
                <a:gd name="T13" fmla="*/ 27685 h 200"/>
                <a:gd name="T14" fmla="*/ 74 w 232"/>
                <a:gd name="T15" fmla="*/ 25237 h 200"/>
                <a:gd name="T16" fmla="*/ 91 w 232"/>
                <a:gd name="T17" fmla="*/ 22792 h 200"/>
                <a:gd name="T18" fmla="*/ 119 w 232"/>
                <a:gd name="T19" fmla="*/ 13260 h 200"/>
                <a:gd name="T20" fmla="*/ 123 w 232"/>
                <a:gd name="T21" fmla="*/ 10880 h 200"/>
                <a:gd name="T22" fmla="*/ 115 w 232"/>
                <a:gd name="T23" fmla="*/ 10880 h 200"/>
                <a:gd name="T24" fmla="*/ 107 w 232"/>
                <a:gd name="T25" fmla="*/ 13260 h 200"/>
                <a:gd name="T26" fmla="*/ 102 w 232"/>
                <a:gd name="T27" fmla="*/ 11974 h 200"/>
                <a:gd name="T28" fmla="*/ 107 w 232"/>
                <a:gd name="T29" fmla="*/ 10880 h 200"/>
                <a:gd name="T30" fmla="*/ 107 w 232"/>
                <a:gd name="T31" fmla="*/ 8373 h 200"/>
                <a:gd name="T32" fmla="*/ 115 w 232"/>
                <a:gd name="T33" fmla="*/ 8373 h 200"/>
                <a:gd name="T34" fmla="*/ 111 w 232"/>
                <a:gd name="T35" fmla="*/ 1104 h 200"/>
                <a:gd name="T36" fmla="*/ 91 w 232"/>
                <a:gd name="T37" fmla="*/ 0 h 200"/>
                <a:gd name="T38" fmla="*/ 70 w 232"/>
                <a:gd name="T39" fmla="*/ 4828 h 200"/>
                <a:gd name="T40" fmla="*/ 70 w 232"/>
                <a:gd name="T41" fmla="*/ 7248 h 200"/>
                <a:gd name="T42" fmla="*/ 66 w 232"/>
                <a:gd name="T43" fmla="*/ 8373 h 200"/>
                <a:gd name="T44" fmla="*/ 50 w 232"/>
                <a:gd name="T45" fmla="*/ 7248 h 200"/>
                <a:gd name="T46" fmla="*/ 35 w 232"/>
                <a:gd name="T47" fmla="*/ 10880 h 200"/>
                <a:gd name="T48" fmla="*/ 29 w 232"/>
                <a:gd name="T49" fmla="*/ 10880 h 200"/>
                <a:gd name="T50" fmla="*/ 29 w 232"/>
                <a:gd name="T51" fmla="*/ 9587 h 200"/>
                <a:gd name="T52" fmla="*/ 29 w 232"/>
                <a:gd name="T53" fmla="*/ 14392 h 200"/>
                <a:gd name="T54" fmla="*/ 29 w 232"/>
                <a:gd name="T55" fmla="*/ 16812 h 200"/>
                <a:gd name="T56" fmla="*/ 8 w 232"/>
                <a:gd name="T57" fmla="*/ 16812 h 200"/>
                <a:gd name="T58" fmla="*/ 8 w 232"/>
                <a:gd name="T59" fmla="*/ 13260 h 200"/>
                <a:gd name="T60" fmla="*/ 0 w 232"/>
                <a:gd name="T61" fmla="*/ 15648 h 20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232"/>
                <a:gd name="T94" fmla="*/ 0 h 200"/>
                <a:gd name="T95" fmla="*/ 232 w 232"/>
                <a:gd name="T96" fmla="*/ 200 h 200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232" h="200">
                  <a:moveTo>
                    <a:pt x="0" y="104"/>
                  </a:moveTo>
                  <a:lnTo>
                    <a:pt x="24" y="152"/>
                  </a:lnTo>
                  <a:lnTo>
                    <a:pt x="16" y="176"/>
                  </a:lnTo>
                  <a:lnTo>
                    <a:pt x="32" y="200"/>
                  </a:lnTo>
                  <a:lnTo>
                    <a:pt x="48" y="200"/>
                  </a:lnTo>
                  <a:lnTo>
                    <a:pt x="64" y="192"/>
                  </a:lnTo>
                  <a:lnTo>
                    <a:pt x="96" y="184"/>
                  </a:lnTo>
                  <a:lnTo>
                    <a:pt x="136" y="168"/>
                  </a:lnTo>
                  <a:lnTo>
                    <a:pt x="176" y="152"/>
                  </a:lnTo>
                  <a:lnTo>
                    <a:pt x="224" y="88"/>
                  </a:lnTo>
                  <a:lnTo>
                    <a:pt x="232" y="72"/>
                  </a:lnTo>
                  <a:lnTo>
                    <a:pt x="216" y="72"/>
                  </a:lnTo>
                  <a:lnTo>
                    <a:pt x="200" y="88"/>
                  </a:lnTo>
                  <a:lnTo>
                    <a:pt x="192" y="80"/>
                  </a:lnTo>
                  <a:lnTo>
                    <a:pt x="200" y="72"/>
                  </a:lnTo>
                  <a:lnTo>
                    <a:pt x="200" y="56"/>
                  </a:lnTo>
                  <a:lnTo>
                    <a:pt x="216" y="56"/>
                  </a:lnTo>
                  <a:lnTo>
                    <a:pt x="208" y="8"/>
                  </a:lnTo>
                  <a:lnTo>
                    <a:pt x="176" y="0"/>
                  </a:lnTo>
                  <a:lnTo>
                    <a:pt x="128" y="32"/>
                  </a:lnTo>
                  <a:lnTo>
                    <a:pt x="128" y="48"/>
                  </a:lnTo>
                  <a:lnTo>
                    <a:pt x="120" y="56"/>
                  </a:lnTo>
                  <a:lnTo>
                    <a:pt x="88" y="48"/>
                  </a:lnTo>
                  <a:lnTo>
                    <a:pt x="72" y="72"/>
                  </a:lnTo>
                  <a:lnTo>
                    <a:pt x="56" y="72"/>
                  </a:lnTo>
                  <a:lnTo>
                    <a:pt x="40" y="64"/>
                  </a:lnTo>
                  <a:lnTo>
                    <a:pt x="40" y="96"/>
                  </a:lnTo>
                  <a:lnTo>
                    <a:pt x="32" y="112"/>
                  </a:lnTo>
                  <a:lnTo>
                    <a:pt x="8" y="112"/>
                  </a:lnTo>
                  <a:lnTo>
                    <a:pt x="8" y="88"/>
                  </a:lnTo>
                  <a:lnTo>
                    <a:pt x="0" y="10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11" name="Freeform 100"/>
            <p:cNvSpPr>
              <a:spLocks/>
            </p:cNvSpPr>
            <p:nvPr/>
          </p:nvSpPr>
          <p:spPr bwMode="auto">
            <a:xfrm>
              <a:off x="3170" y="3069"/>
              <a:ext cx="31" cy="37"/>
            </a:xfrm>
            <a:custGeom>
              <a:avLst/>
              <a:gdLst>
                <a:gd name="T0" fmla="*/ 16 w 32"/>
                <a:gd name="T1" fmla="*/ 0 h 32"/>
                <a:gd name="T2" fmla="*/ 16 w 32"/>
                <a:gd name="T3" fmla="*/ 0 h 32"/>
                <a:gd name="T4" fmla="*/ 0 w 32"/>
                <a:gd name="T5" fmla="*/ 5220 h 32"/>
                <a:gd name="T6" fmla="*/ 16 w 32"/>
                <a:gd name="T7" fmla="*/ 6979 h 32"/>
                <a:gd name="T8" fmla="*/ 16 w 32"/>
                <a:gd name="T9" fmla="*/ 3469 h 32"/>
                <a:gd name="T10" fmla="*/ 16 w 32"/>
                <a:gd name="T11" fmla="*/ 0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2"/>
                <a:gd name="T19" fmla="*/ 0 h 32"/>
                <a:gd name="T20" fmla="*/ 32 w 32"/>
                <a:gd name="T21" fmla="*/ 32 h 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2" h="32">
                  <a:moveTo>
                    <a:pt x="32" y="0"/>
                  </a:moveTo>
                  <a:lnTo>
                    <a:pt x="16" y="0"/>
                  </a:lnTo>
                  <a:lnTo>
                    <a:pt x="0" y="24"/>
                  </a:lnTo>
                  <a:lnTo>
                    <a:pt x="16" y="32"/>
                  </a:lnTo>
                  <a:lnTo>
                    <a:pt x="32" y="16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12" name="Freeform 101"/>
            <p:cNvSpPr>
              <a:spLocks/>
            </p:cNvSpPr>
            <p:nvPr/>
          </p:nvSpPr>
          <p:spPr bwMode="auto">
            <a:xfrm>
              <a:off x="3170" y="3069"/>
              <a:ext cx="31" cy="37"/>
            </a:xfrm>
            <a:custGeom>
              <a:avLst/>
              <a:gdLst>
                <a:gd name="T0" fmla="*/ 16 w 32"/>
                <a:gd name="T1" fmla="*/ 0 h 32"/>
                <a:gd name="T2" fmla="*/ 16 w 32"/>
                <a:gd name="T3" fmla="*/ 0 h 32"/>
                <a:gd name="T4" fmla="*/ 0 w 32"/>
                <a:gd name="T5" fmla="*/ 5220 h 32"/>
                <a:gd name="T6" fmla="*/ 16 w 32"/>
                <a:gd name="T7" fmla="*/ 6979 h 32"/>
                <a:gd name="T8" fmla="*/ 16 w 32"/>
                <a:gd name="T9" fmla="*/ 3469 h 32"/>
                <a:gd name="T10" fmla="*/ 16 w 32"/>
                <a:gd name="T11" fmla="*/ 0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2"/>
                <a:gd name="T19" fmla="*/ 0 h 32"/>
                <a:gd name="T20" fmla="*/ 32 w 32"/>
                <a:gd name="T21" fmla="*/ 32 h 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2" h="32">
                  <a:moveTo>
                    <a:pt x="32" y="0"/>
                  </a:moveTo>
                  <a:lnTo>
                    <a:pt x="16" y="0"/>
                  </a:lnTo>
                  <a:lnTo>
                    <a:pt x="0" y="24"/>
                  </a:lnTo>
                  <a:lnTo>
                    <a:pt x="16" y="32"/>
                  </a:lnTo>
                  <a:lnTo>
                    <a:pt x="32" y="16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13" name="Freeform 102"/>
            <p:cNvSpPr>
              <a:spLocks/>
            </p:cNvSpPr>
            <p:nvPr/>
          </p:nvSpPr>
          <p:spPr bwMode="auto">
            <a:xfrm>
              <a:off x="3123" y="3115"/>
              <a:ext cx="39" cy="36"/>
            </a:xfrm>
            <a:custGeom>
              <a:avLst/>
              <a:gdLst>
                <a:gd name="T0" fmla="*/ 20 w 40"/>
                <a:gd name="T1" fmla="*/ 0 h 32"/>
                <a:gd name="T2" fmla="*/ 8 w 40"/>
                <a:gd name="T3" fmla="*/ 579 h 32"/>
                <a:gd name="T4" fmla="*/ 0 w 40"/>
                <a:gd name="T5" fmla="*/ 1174 h 32"/>
                <a:gd name="T6" fmla="*/ 16 w 40"/>
                <a:gd name="T7" fmla="*/ 2447 h 32"/>
                <a:gd name="T8" fmla="*/ 20 w 40"/>
                <a:gd name="T9" fmla="*/ 2447 h 32"/>
                <a:gd name="T10" fmla="*/ 20 w 40"/>
                <a:gd name="T11" fmla="*/ 1174 h 32"/>
                <a:gd name="T12" fmla="*/ 20 w 40"/>
                <a:gd name="T13" fmla="*/ 1174 h 32"/>
                <a:gd name="T14" fmla="*/ 20 w 40"/>
                <a:gd name="T15" fmla="*/ 579 h 32"/>
                <a:gd name="T16" fmla="*/ 20 w 40"/>
                <a:gd name="T17" fmla="*/ 0 h 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0"/>
                <a:gd name="T28" fmla="*/ 0 h 32"/>
                <a:gd name="T29" fmla="*/ 40 w 40"/>
                <a:gd name="T30" fmla="*/ 32 h 3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0" h="32">
                  <a:moveTo>
                    <a:pt x="24" y="0"/>
                  </a:moveTo>
                  <a:lnTo>
                    <a:pt x="8" y="8"/>
                  </a:lnTo>
                  <a:lnTo>
                    <a:pt x="0" y="16"/>
                  </a:lnTo>
                  <a:lnTo>
                    <a:pt x="16" y="32"/>
                  </a:lnTo>
                  <a:lnTo>
                    <a:pt x="24" y="32"/>
                  </a:lnTo>
                  <a:lnTo>
                    <a:pt x="40" y="16"/>
                  </a:lnTo>
                  <a:lnTo>
                    <a:pt x="40" y="8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14" name="Freeform 103"/>
            <p:cNvSpPr>
              <a:spLocks/>
            </p:cNvSpPr>
            <p:nvPr/>
          </p:nvSpPr>
          <p:spPr bwMode="auto">
            <a:xfrm>
              <a:off x="3123" y="3115"/>
              <a:ext cx="39" cy="36"/>
            </a:xfrm>
            <a:custGeom>
              <a:avLst/>
              <a:gdLst>
                <a:gd name="T0" fmla="*/ 20 w 40"/>
                <a:gd name="T1" fmla="*/ 0 h 32"/>
                <a:gd name="T2" fmla="*/ 8 w 40"/>
                <a:gd name="T3" fmla="*/ 579 h 32"/>
                <a:gd name="T4" fmla="*/ 0 w 40"/>
                <a:gd name="T5" fmla="*/ 1174 h 32"/>
                <a:gd name="T6" fmla="*/ 16 w 40"/>
                <a:gd name="T7" fmla="*/ 2447 h 32"/>
                <a:gd name="T8" fmla="*/ 20 w 40"/>
                <a:gd name="T9" fmla="*/ 2447 h 32"/>
                <a:gd name="T10" fmla="*/ 20 w 40"/>
                <a:gd name="T11" fmla="*/ 1174 h 32"/>
                <a:gd name="T12" fmla="*/ 20 w 40"/>
                <a:gd name="T13" fmla="*/ 1174 h 32"/>
                <a:gd name="T14" fmla="*/ 20 w 40"/>
                <a:gd name="T15" fmla="*/ 579 h 32"/>
                <a:gd name="T16" fmla="*/ 20 w 40"/>
                <a:gd name="T17" fmla="*/ 0 h 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0"/>
                <a:gd name="T28" fmla="*/ 0 h 32"/>
                <a:gd name="T29" fmla="*/ 40 w 40"/>
                <a:gd name="T30" fmla="*/ 32 h 3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0" h="32">
                  <a:moveTo>
                    <a:pt x="24" y="0"/>
                  </a:moveTo>
                  <a:lnTo>
                    <a:pt x="8" y="8"/>
                  </a:lnTo>
                  <a:lnTo>
                    <a:pt x="0" y="16"/>
                  </a:lnTo>
                  <a:lnTo>
                    <a:pt x="16" y="32"/>
                  </a:lnTo>
                  <a:lnTo>
                    <a:pt x="24" y="32"/>
                  </a:lnTo>
                  <a:lnTo>
                    <a:pt x="40" y="16"/>
                  </a:lnTo>
                  <a:lnTo>
                    <a:pt x="40" y="8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15" name="Freeform 104"/>
            <p:cNvSpPr>
              <a:spLocks/>
            </p:cNvSpPr>
            <p:nvPr/>
          </p:nvSpPr>
          <p:spPr bwMode="auto">
            <a:xfrm>
              <a:off x="3374" y="2823"/>
              <a:ext cx="118" cy="228"/>
            </a:xfrm>
            <a:custGeom>
              <a:avLst/>
              <a:gdLst>
                <a:gd name="T0" fmla="*/ 16 w 120"/>
                <a:gd name="T1" fmla="*/ 11210 h 200"/>
                <a:gd name="T2" fmla="*/ 16 w 120"/>
                <a:gd name="T3" fmla="*/ 14237 h 200"/>
                <a:gd name="T4" fmla="*/ 0 w 120"/>
                <a:gd name="T5" fmla="*/ 19358 h 200"/>
                <a:gd name="T6" fmla="*/ 0 w 120"/>
                <a:gd name="T7" fmla="*/ 20396 h 200"/>
                <a:gd name="T8" fmla="*/ 0 w 120"/>
                <a:gd name="T9" fmla="*/ 25487 h 200"/>
                <a:gd name="T10" fmla="*/ 16 w 120"/>
                <a:gd name="T11" fmla="*/ 25487 h 200"/>
                <a:gd name="T12" fmla="*/ 30 w 120"/>
                <a:gd name="T13" fmla="*/ 25487 h 200"/>
                <a:gd name="T14" fmla="*/ 30 w 120"/>
                <a:gd name="T15" fmla="*/ 25487 h 200"/>
                <a:gd name="T16" fmla="*/ 30 w 120"/>
                <a:gd name="T17" fmla="*/ 22573 h 200"/>
                <a:gd name="T18" fmla="*/ 30 w 120"/>
                <a:gd name="T19" fmla="*/ 20396 h 200"/>
                <a:gd name="T20" fmla="*/ 56 w 120"/>
                <a:gd name="T21" fmla="*/ 12105 h 200"/>
                <a:gd name="T22" fmla="*/ 56 w 120"/>
                <a:gd name="T23" fmla="*/ 10291 h 200"/>
                <a:gd name="T24" fmla="*/ 56 w 120"/>
                <a:gd name="T25" fmla="*/ 10291 h 200"/>
                <a:gd name="T26" fmla="*/ 56 w 120"/>
                <a:gd name="T27" fmla="*/ 6165 h 200"/>
                <a:gd name="T28" fmla="*/ 60 w 120"/>
                <a:gd name="T29" fmla="*/ 7150 h 200"/>
                <a:gd name="T30" fmla="*/ 64 w 120"/>
                <a:gd name="T31" fmla="*/ 9134 h 200"/>
                <a:gd name="T32" fmla="*/ 68 w 120"/>
                <a:gd name="T33" fmla="*/ 6165 h 200"/>
                <a:gd name="T34" fmla="*/ 64 w 120"/>
                <a:gd name="T35" fmla="*/ 3019 h 200"/>
                <a:gd name="T36" fmla="*/ 56 w 120"/>
                <a:gd name="T37" fmla="*/ 2038 h 200"/>
                <a:gd name="T38" fmla="*/ 56 w 120"/>
                <a:gd name="T39" fmla="*/ 0 h 200"/>
                <a:gd name="T40" fmla="*/ 30 w 120"/>
                <a:gd name="T41" fmla="*/ 7150 h 200"/>
                <a:gd name="T42" fmla="*/ 30 w 120"/>
                <a:gd name="T43" fmla="*/ 7150 h 200"/>
                <a:gd name="T44" fmla="*/ 30 w 120"/>
                <a:gd name="T45" fmla="*/ 8151 h 200"/>
                <a:gd name="T46" fmla="*/ 30 w 120"/>
                <a:gd name="T47" fmla="*/ 8151 h 200"/>
                <a:gd name="T48" fmla="*/ 24 w 120"/>
                <a:gd name="T49" fmla="*/ 9134 h 200"/>
                <a:gd name="T50" fmla="*/ 16 w 120"/>
                <a:gd name="T51" fmla="*/ 11210 h 200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0"/>
                <a:gd name="T79" fmla="*/ 0 h 200"/>
                <a:gd name="T80" fmla="*/ 120 w 120"/>
                <a:gd name="T81" fmla="*/ 200 h 200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0" h="200">
                  <a:moveTo>
                    <a:pt x="16" y="88"/>
                  </a:moveTo>
                  <a:lnTo>
                    <a:pt x="16" y="112"/>
                  </a:lnTo>
                  <a:lnTo>
                    <a:pt x="0" y="152"/>
                  </a:lnTo>
                  <a:lnTo>
                    <a:pt x="0" y="160"/>
                  </a:lnTo>
                  <a:lnTo>
                    <a:pt x="0" y="200"/>
                  </a:lnTo>
                  <a:lnTo>
                    <a:pt x="16" y="200"/>
                  </a:lnTo>
                  <a:lnTo>
                    <a:pt x="32" y="200"/>
                  </a:lnTo>
                  <a:lnTo>
                    <a:pt x="48" y="200"/>
                  </a:lnTo>
                  <a:lnTo>
                    <a:pt x="64" y="176"/>
                  </a:lnTo>
                  <a:lnTo>
                    <a:pt x="64" y="160"/>
                  </a:lnTo>
                  <a:lnTo>
                    <a:pt x="96" y="96"/>
                  </a:lnTo>
                  <a:lnTo>
                    <a:pt x="96" y="80"/>
                  </a:lnTo>
                  <a:lnTo>
                    <a:pt x="96" y="48"/>
                  </a:lnTo>
                  <a:lnTo>
                    <a:pt x="104" y="56"/>
                  </a:lnTo>
                  <a:lnTo>
                    <a:pt x="112" y="72"/>
                  </a:lnTo>
                  <a:lnTo>
                    <a:pt x="120" y="48"/>
                  </a:lnTo>
                  <a:lnTo>
                    <a:pt x="112" y="24"/>
                  </a:lnTo>
                  <a:lnTo>
                    <a:pt x="96" y="16"/>
                  </a:lnTo>
                  <a:lnTo>
                    <a:pt x="96" y="0"/>
                  </a:lnTo>
                  <a:lnTo>
                    <a:pt x="64" y="56"/>
                  </a:lnTo>
                  <a:lnTo>
                    <a:pt x="48" y="56"/>
                  </a:lnTo>
                  <a:lnTo>
                    <a:pt x="48" y="64"/>
                  </a:lnTo>
                  <a:lnTo>
                    <a:pt x="40" y="64"/>
                  </a:lnTo>
                  <a:lnTo>
                    <a:pt x="24" y="72"/>
                  </a:lnTo>
                  <a:lnTo>
                    <a:pt x="16" y="8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16" name="Freeform 105"/>
            <p:cNvSpPr>
              <a:spLocks/>
            </p:cNvSpPr>
            <p:nvPr/>
          </p:nvSpPr>
          <p:spPr bwMode="auto">
            <a:xfrm>
              <a:off x="4388" y="1845"/>
              <a:ext cx="78" cy="128"/>
            </a:xfrm>
            <a:custGeom>
              <a:avLst/>
              <a:gdLst>
                <a:gd name="T0" fmla="*/ 24 w 80"/>
                <a:gd name="T1" fmla="*/ 0 h 112"/>
                <a:gd name="T2" fmla="*/ 32 w 80"/>
                <a:gd name="T3" fmla="*/ 1055 h 112"/>
                <a:gd name="T4" fmla="*/ 24 w 80"/>
                <a:gd name="T5" fmla="*/ 3334 h 112"/>
                <a:gd name="T6" fmla="*/ 24 w 80"/>
                <a:gd name="T7" fmla="*/ 5687 h 112"/>
                <a:gd name="T8" fmla="*/ 24 w 80"/>
                <a:gd name="T9" fmla="*/ 7819 h 112"/>
                <a:gd name="T10" fmla="*/ 20 w 80"/>
                <a:gd name="T11" fmla="*/ 11087 h 112"/>
                <a:gd name="T12" fmla="*/ 20 w 80"/>
                <a:gd name="T13" fmla="*/ 13561 h 112"/>
                <a:gd name="T14" fmla="*/ 20 w 80"/>
                <a:gd name="T15" fmla="*/ 15704 h 112"/>
                <a:gd name="T16" fmla="*/ 20 w 80"/>
                <a:gd name="T17" fmla="*/ 15704 h 112"/>
                <a:gd name="T18" fmla="*/ 20 w 80"/>
                <a:gd name="T19" fmla="*/ 15704 h 112"/>
                <a:gd name="T20" fmla="*/ 16 w 80"/>
                <a:gd name="T21" fmla="*/ 15704 h 112"/>
                <a:gd name="T22" fmla="*/ 16 w 80"/>
                <a:gd name="T23" fmla="*/ 13561 h 112"/>
                <a:gd name="T24" fmla="*/ 8 w 80"/>
                <a:gd name="T25" fmla="*/ 12245 h 112"/>
                <a:gd name="T26" fmla="*/ 0 w 80"/>
                <a:gd name="T27" fmla="*/ 11087 h 112"/>
                <a:gd name="T28" fmla="*/ 16 w 80"/>
                <a:gd name="T29" fmla="*/ 7819 h 112"/>
                <a:gd name="T30" fmla="*/ 20 w 80"/>
                <a:gd name="T31" fmla="*/ 6707 h 112"/>
                <a:gd name="T32" fmla="*/ 20 w 80"/>
                <a:gd name="T33" fmla="*/ 4493 h 112"/>
                <a:gd name="T34" fmla="*/ 20 w 80"/>
                <a:gd name="T35" fmla="*/ 2233 h 112"/>
                <a:gd name="T36" fmla="*/ 20 w 80"/>
                <a:gd name="T37" fmla="*/ 0 h 112"/>
                <a:gd name="T38" fmla="*/ 24 w 80"/>
                <a:gd name="T39" fmla="*/ 0 h 11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80"/>
                <a:gd name="T61" fmla="*/ 0 h 112"/>
                <a:gd name="T62" fmla="*/ 80 w 80"/>
                <a:gd name="T63" fmla="*/ 112 h 11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80" h="112">
                  <a:moveTo>
                    <a:pt x="64" y="0"/>
                  </a:moveTo>
                  <a:lnTo>
                    <a:pt x="80" y="8"/>
                  </a:lnTo>
                  <a:lnTo>
                    <a:pt x="64" y="24"/>
                  </a:lnTo>
                  <a:lnTo>
                    <a:pt x="64" y="40"/>
                  </a:lnTo>
                  <a:lnTo>
                    <a:pt x="64" y="56"/>
                  </a:lnTo>
                  <a:lnTo>
                    <a:pt x="40" y="80"/>
                  </a:lnTo>
                  <a:lnTo>
                    <a:pt x="32" y="96"/>
                  </a:lnTo>
                  <a:lnTo>
                    <a:pt x="56" y="112"/>
                  </a:lnTo>
                  <a:lnTo>
                    <a:pt x="48" y="112"/>
                  </a:lnTo>
                  <a:lnTo>
                    <a:pt x="32" y="112"/>
                  </a:lnTo>
                  <a:lnTo>
                    <a:pt x="16" y="112"/>
                  </a:lnTo>
                  <a:lnTo>
                    <a:pt x="16" y="96"/>
                  </a:lnTo>
                  <a:lnTo>
                    <a:pt x="8" y="88"/>
                  </a:lnTo>
                  <a:lnTo>
                    <a:pt x="0" y="80"/>
                  </a:lnTo>
                  <a:lnTo>
                    <a:pt x="16" y="56"/>
                  </a:lnTo>
                  <a:lnTo>
                    <a:pt x="32" y="48"/>
                  </a:lnTo>
                  <a:lnTo>
                    <a:pt x="40" y="32"/>
                  </a:lnTo>
                  <a:lnTo>
                    <a:pt x="56" y="16"/>
                  </a:lnTo>
                  <a:lnTo>
                    <a:pt x="56" y="0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17" name="Freeform 106"/>
            <p:cNvSpPr>
              <a:spLocks/>
            </p:cNvSpPr>
            <p:nvPr/>
          </p:nvSpPr>
          <p:spPr bwMode="auto">
            <a:xfrm>
              <a:off x="3940" y="2202"/>
              <a:ext cx="71" cy="100"/>
            </a:xfrm>
            <a:custGeom>
              <a:avLst/>
              <a:gdLst>
                <a:gd name="T0" fmla="*/ 36 w 72"/>
                <a:gd name="T1" fmla="*/ 10088 h 88"/>
                <a:gd name="T2" fmla="*/ 36 w 72"/>
                <a:gd name="T3" fmla="*/ 8139 h 88"/>
                <a:gd name="T4" fmla="*/ 36 w 72"/>
                <a:gd name="T5" fmla="*/ 5403 h 88"/>
                <a:gd name="T6" fmla="*/ 32 w 72"/>
                <a:gd name="T7" fmla="*/ 4478 h 88"/>
                <a:gd name="T8" fmla="*/ 24 w 72"/>
                <a:gd name="T9" fmla="*/ 2686 h 88"/>
                <a:gd name="T10" fmla="*/ 16 w 72"/>
                <a:gd name="T11" fmla="*/ 3628 h 88"/>
                <a:gd name="T12" fmla="*/ 16 w 72"/>
                <a:gd name="T13" fmla="*/ 4478 h 88"/>
                <a:gd name="T14" fmla="*/ 0 w 72"/>
                <a:gd name="T15" fmla="*/ 6460 h 88"/>
                <a:gd name="T16" fmla="*/ 0 w 72"/>
                <a:gd name="T17" fmla="*/ 4478 h 88"/>
                <a:gd name="T18" fmla="*/ 0 w 72"/>
                <a:gd name="T19" fmla="*/ 1809 h 88"/>
                <a:gd name="T20" fmla="*/ 0 w 72"/>
                <a:gd name="T21" fmla="*/ 1809 h 88"/>
                <a:gd name="T22" fmla="*/ 0 w 72"/>
                <a:gd name="T23" fmla="*/ 0 h 88"/>
                <a:gd name="T24" fmla="*/ 8 w 72"/>
                <a:gd name="T25" fmla="*/ 0 h 88"/>
                <a:gd name="T26" fmla="*/ 32 w 72"/>
                <a:gd name="T27" fmla="*/ 840 h 88"/>
                <a:gd name="T28" fmla="*/ 32 w 72"/>
                <a:gd name="T29" fmla="*/ 1809 h 88"/>
                <a:gd name="T30" fmla="*/ 36 w 72"/>
                <a:gd name="T31" fmla="*/ 1809 h 88"/>
                <a:gd name="T32" fmla="*/ 36 w 72"/>
                <a:gd name="T33" fmla="*/ 2686 h 88"/>
                <a:gd name="T34" fmla="*/ 36 w 72"/>
                <a:gd name="T35" fmla="*/ 4478 h 88"/>
                <a:gd name="T36" fmla="*/ 36 w 72"/>
                <a:gd name="T37" fmla="*/ 6460 h 88"/>
                <a:gd name="T38" fmla="*/ 36 w 72"/>
                <a:gd name="T39" fmla="*/ 6460 h 88"/>
                <a:gd name="T40" fmla="*/ 36 w 72"/>
                <a:gd name="T41" fmla="*/ 8139 h 88"/>
                <a:gd name="T42" fmla="*/ 36 w 72"/>
                <a:gd name="T43" fmla="*/ 10088 h 8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72"/>
                <a:gd name="T67" fmla="*/ 0 h 88"/>
                <a:gd name="T68" fmla="*/ 72 w 72"/>
                <a:gd name="T69" fmla="*/ 88 h 8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72" h="88">
                  <a:moveTo>
                    <a:pt x="64" y="88"/>
                  </a:moveTo>
                  <a:lnTo>
                    <a:pt x="56" y="72"/>
                  </a:lnTo>
                  <a:lnTo>
                    <a:pt x="40" y="48"/>
                  </a:lnTo>
                  <a:lnTo>
                    <a:pt x="32" y="40"/>
                  </a:lnTo>
                  <a:lnTo>
                    <a:pt x="24" y="24"/>
                  </a:lnTo>
                  <a:lnTo>
                    <a:pt x="16" y="32"/>
                  </a:lnTo>
                  <a:lnTo>
                    <a:pt x="16" y="40"/>
                  </a:lnTo>
                  <a:lnTo>
                    <a:pt x="0" y="56"/>
                  </a:lnTo>
                  <a:lnTo>
                    <a:pt x="0" y="40"/>
                  </a:lnTo>
                  <a:lnTo>
                    <a:pt x="0" y="16"/>
                  </a:lnTo>
                  <a:lnTo>
                    <a:pt x="0" y="0"/>
                  </a:lnTo>
                  <a:lnTo>
                    <a:pt x="8" y="0"/>
                  </a:lnTo>
                  <a:lnTo>
                    <a:pt x="32" y="8"/>
                  </a:lnTo>
                  <a:lnTo>
                    <a:pt x="32" y="16"/>
                  </a:lnTo>
                  <a:lnTo>
                    <a:pt x="48" y="16"/>
                  </a:lnTo>
                  <a:lnTo>
                    <a:pt x="48" y="24"/>
                  </a:lnTo>
                  <a:lnTo>
                    <a:pt x="56" y="40"/>
                  </a:lnTo>
                  <a:lnTo>
                    <a:pt x="64" y="56"/>
                  </a:lnTo>
                  <a:lnTo>
                    <a:pt x="72" y="56"/>
                  </a:lnTo>
                  <a:lnTo>
                    <a:pt x="72" y="72"/>
                  </a:lnTo>
                  <a:lnTo>
                    <a:pt x="64" y="8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18" name="Freeform 107"/>
            <p:cNvSpPr>
              <a:spLocks/>
            </p:cNvSpPr>
            <p:nvPr/>
          </p:nvSpPr>
          <p:spPr bwMode="auto">
            <a:xfrm>
              <a:off x="3940" y="2147"/>
              <a:ext cx="126" cy="137"/>
            </a:xfrm>
            <a:custGeom>
              <a:avLst/>
              <a:gdLst>
                <a:gd name="T0" fmla="*/ 35 w 128"/>
                <a:gd name="T1" fmla="*/ 16164 h 120"/>
                <a:gd name="T2" fmla="*/ 35 w 128"/>
                <a:gd name="T3" fmla="*/ 14098 h 120"/>
                <a:gd name="T4" fmla="*/ 32 w 128"/>
                <a:gd name="T5" fmla="*/ 11727 h 120"/>
                <a:gd name="T6" fmla="*/ 32 w 128"/>
                <a:gd name="T7" fmla="*/ 10817 h 120"/>
                <a:gd name="T8" fmla="*/ 32 w 128"/>
                <a:gd name="T9" fmla="*/ 9685 h 120"/>
                <a:gd name="T10" fmla="*/ 32 w 128"/>
                <a:gd name="T11" fmla="*/ 8575 h 120"/>
                <a:gd name="T12" fmla="*/ 32 w 128"/>
                <a:gd name="T13" fmla="*/ 8575 h 120"/>
                <a:gd name="T14" fmla="*/ 32 w 128"/>
                <a:gd name="T15" fmla="*/ 7511 h 120"/>
                <a:gd name="T16" fmla="*/ 8 w 128"/>
                <a:gd name="T17" fmla="*/ 6508 h 120"/>
                <a:gd name="T18" fmla="*/ 0 w 128"/>
                <a:gd name="T19" fmla="*/ 6508 h 120"/>
                <a:gd name="T20" fmla="*/ 0 w 128"/>
                <a:gd name="T21" fmla="*/ 6508 h 120"/>
                <a:gd name="T22" fmla="*/ 8 w 128"/>
                <a:gd name="T23" fmla="*/ 3283 h 120"/>
                <a:gd name="T24" fmla="*/ 8 w 128"/>
                <a:gd name="T25" fmla="*/ 3283 h 120"/>
                <a:gd name="T26" fmla="*/ 8 w 128"/>
                <a:gd name="T27" fmla="*/ 5577 h 120"/>
                <a:gd name="T28" fmla="*/ 24 w 128"/>
                <a:gd name="T29" fmla="*/ 6508 h 120"/>
                <a:gd name="T30" fmla="*/ 32 w 128"/>
                <a:gd name="T31" fmla="*/ 6508 h 120"/>
                <a:gd name="T32" fmla="*/ 32 w 128"/>
                <a:gd name="T33" fmla="*/ 3283 h 120"/>
                <a:gd name="T34" fmla="*/ 32 w 128"/>
                <a:gd name="T35" fmla="*/ 2206 h 120"/>
                <a:gd name="T36" fmla="*/ 35 w 128"/>
                <a:gd name="T37" fmla="*/ 2206 h 120"/>
                <a:gd name="T38" fmla="*/ 43 w 128"/>
                <a:gd name="T39" fmla="*/ 0 h 120"/>
                <a:gd name="T40" fmla="*/ 58 w 128"/>
                <a:gd name="T41" fmla="*/ 1029 h 120"/>
                <a:gd name="T42" fmla="*/ 62 w 128"/>
                <a:gd name="T43" fmla="*/ 1029 h 120"/>
                <a:gd name="T44" fmla="*/ 62 w 128"/>
                <a:gd name="T45" fmla="*/ 2206 h 120"/>
                <a:gd name="T46" fmla="*/ 74 w 128"/>
                <a:gd name="T47" fmla="*/ 2206 h 120"/>
                <a:gd name="T48" fmla="*/ 66 w 128"/>
                <a:gd name="T49" fmla="*/ 4373 h 120"/>
                <a:gd name="T50" fmla="*/ 58 w 128"/>
                <a:gd name="T51" fmla="*/ 6508 h 120"/>
                <a:gd name="T52" fmla="*/ 51 w 128"/>
                <a:gd name="T53" fmla="*/ 8575 h 120"/>
                <a:gd name="T54" fmla="*/ 51 w 128"/>
                <a:gd name="T55" fmla="*/ 10817 h 120"/>
                <a:gd name="T56" fmla="*/ 51 w 128"/>
                <a:gd name="T57" fmla="*/ 11727 h 120"/>
                <a:gd name="T58" fmla="*/ 43 w 128"/>
                <a:gd name="T59" fmla="*/ 11727 h 120"/>
                <a:gd name="T60" fmla="*/ 35 w 128"/>
                <a:gd name="T61" fmla="*/ 14098 h 120"/>
                <a:gd name="T62" fmla="*/ 35 w 128"/>
                <a:gd name="T63" fmla="*/ 16164 h 12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28"/>
                <a:gd name="T97" fmla="*/ 0 h 120"/>
                <a:gd name="T98" fmla="*/ 128 w 128"/>
                <a:gd name="T99" fmla="*/ 120 h 12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28" h="120">
                  <a:moveTo>
                    <a:pt x="72" y="120"/>
                  </a:moveTo>
                  <a:lnTo>
                    <a:pt x="72" y="104"/>
                  </a:lnTo>
                  <a:lnTo>
                    <a:pt x="56" y="88"/>
                  </a:lnTo>
                  <a:lnTo>
                    <a:pt x="56" y="80"/>
                  </a:lnTo>
                  <a:lnTo>
                    <a:pt x="56" y="72"/>
                  </a:lnTo>
                  <a:lnTo>
                    <a:pt x="56" y="64"/>
                  </a:lnTo>
                  <a:lnTo>
                    <a:pt x="40" y="64"/>
                  </a:lnTo>
                  <a:lnTo>
                    <a:pt x="32" y="56"/>
                  </a:lnTo>
                  <a:lnTo>
                    <a:pt x="8" y="48"/>
                  </a:lnTo>
                  <a:lnTo>
                    <a:pt x="0" y="48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24" y="48"/>
                  </a:lnTo>
                  <a:lnTo>
                    <a:pt x="48" y="48"/>
                  </a:lnTo>
                  <a:lnTo>
                    <a:pt x="56" y="24"/>
                  </a:lnTo>
                  <a:lnTo>
                    <a:pt x="56" y="16"/>
                  </a:lnTo>
                  <a:lnTo>
                    <a:pt x="72" y="16"/>
                  </a:lnTo>
                  <a:lnTo>
                    <a:pt x="80" y="0"/>
                  </a:lnTo>
                  <a:lnTo>
                    <a:pt x="96" y="8"/>
                  </a:lnTo>
                  <a:lnTo>
                    <a:pt x="104" y="8"/>
                  </a:lnTo>
                  <a:lnTo>
                    <a:pt x="104" y="16"/>
                  </a:lnTo>
                  <a:lnTo>
                    <a:pt x="128" y="16"/>
                  </a:lnTo>
                  <a:lnTo>
                    <a:pt x="112" y="32"/>
                  </a:lnTo>
                  <a:lnTo>
                    <a:pt x="96" y="48"/>
                  </a:lnTo>
                  <a:lnTo>
                    <a:pt x="88" y="64"/>
                  </a:lnTo>
                  <a:lnTo>
                    <a:pt x="88" y="80"/>
                  </a:lnTo>
                  <a:lnTo>
                    <a:pt x="88" y="88"/>
                  </a:lnTo>
                  <a:lnTo>
                    <a:pt x="80" y="88"/>
                  </a:lnTo>
                  <a:lnTo>
                    <a:pt x="72" y="104"/>
                  </a:lnTo>
                  <a:lnTo>
                    <a:pt x="72" y="12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19" name="Freeform 108"/>
            <p:cNvSpPr>
              <a:spLocks/>
            </p:cNvSpPr>
            <p:nvPr/>
          </p:nvSpPr>
          <p:spPr bwMode="auto">
            <a:xfrm>
              <a:off x="3948" y="2174"/>
              <a:ext cx="47" cy="28"/>
            </a:xfrm>
            <a:custGeom>
              <a:avLst/>
              <a:gdLst>
                <a:gd name="T0" fmla="*/ 0 w 48"/>
                <a:gd name="T1" fmla="*/ 0 h 24"/>
                <a:gd name="T2" fmla="*/ 0 w 48"/>
                <a:gd name="T3" fmla="*/ 2282 h 24"/>
                <a:gd name="T4" fmla="*/ 8 w 48"/>
                <a:gd name="T5" fmla="*/ 7327 h 24"/>
                <a:gd name="T6" fmla="*/ 16 w 48"/>
                <a:gd name="T7" fmla="*/ 7327 h 24"/>
                <a:gd name="T8" fmla="*/ 24 w 48"/>
                <a:gd name="T9" fmla="*/ 7327 h 24"/>
                <a:gd name="T10" fmla="*/ 24 w 48"/>
                <a:gd name="T11" fmla="*/ 4906 h 24"/>
                <a:gd name="T12" fmla="*/ 24 w 48"/>
                <a:gd name="T13" fmla="*/ 2282 h 24"/>
                <a:gd name="T14" fmla="*/ 24 w 48"/>
                <a:gd name="T15" fmla="*/ 0 h 24"/>
                <a:gd name="T16" fmla="*/ 24 w 48"/>
                <a:gd name="T17" fmla="*/ 0 h 24"/>
                <a:gd name="T18" fmla="*/ 16 w 48"/>
                <a:gd name="T19" fmla="*/ 0 h 24"/>
                <a:gd name="T20" fmla="*/ 0 w 48"/>
                <a:gd name="T21" fmla="*/ 0 h 2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8"/>
                <a:gd name="T34" fmla="*/ 0 h 24"/>
                <a:gd name="T35" fmla="*/ 48 w 48"/>
                <a:gd name="T36" fmla="*/ 24 h 2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8" h="24">
                  <a:moveTo>
                    <a:pt x="0" y="0"/>
                  </a:moveTo>
                  <a:lnTo>
                    <a:pt x="0" y="8"/>
                  </a:lnTo>
                  <a:lnTo>
                    <a:pt x="8" y="24"/>
                  </a:lnTo>
                  <a:lnTo>
                    <a:pt x="16" y="24"/>
                  </a:lnTo>
                  <a:lnTo>
                    <a:pt x="32" y="24"/>
                  </a:lnTo>
                  <a:lnTo>
                    <a:pt x="48" y="16"/>
                  </a:lnTo>
                  <a:lnTo>
                    <a:pt x="48" y="8"/>
                  </a:lnTo>
                  <a:lnTo>
                    <a:pt x="48" y="0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20" name="Freeform 109"/>
            <p:cNvSpPr>
              <a:spLocks/>
            </p:cNvSpPr>
            <p:nvPr/>
          </p:nvSpPr>
          <p:spPr bwMode="auto">
            <a:xfrm>
              <a:off x="3673" y="2019"/>
              <a:ext cx="267" cy="447"/>
            </a:xfrm>
            <a:custGeom>
              <a:avLst/>
              <a:gdLst>
                <a:gd name="T0" fmla="*/ 47 w 272"/>
                <a:gd name="T1" fmla="*/ 0 h 392"/>
                <a:gd name="T2" fmla="*/ 27 w 272"/>
                <a:gd name="T3" fmla="*/ 0 h 392"/>
                <a:gd name="T4" fmla="*/ 27 w 272"/>
                <a:gd name="T5" fmla="*/ 1002 h 392"/>
                <a:gd name="T6" fmla="*/ 27 w 272"/>
                <a:gd name="T7" fmla="*/ 2041 h 392"/>
                <a:gd name="T8" fmla="*/ 27 w 272"/>
                <a:gd name="T9" fmla="*/ 4136 h 392"/>
                <a:gd name="T10" fmla="*/ 27 w 272"/>
                <a:gd name="T11" fmla="*/ 6280 h 392"/>
                <a:gd name="T12" fmla="*/ 27 w 272"/>
                <a:gd name="T13" fmla="*/ 8186 h 392"/>
                <a:gd name="T14" fmla="*/ 51 w 272"/>
                <a:gd name="T15" fmla="*/ 9312 h 392"/>
                <a:gd name="T16" fmla="*/ 51 w 272"/>
                <a:gd name="T17" fmla="*/ 9312 h 392"/>
                <a:gd name="T18" fmla="*/ 43 w 272"/>
                <a:gd name="T19" fmla="*/ 10363 h 392"/>
                <a:gd name="T20" fmla="*/ 27 w 272"/>
                <a:gd name="T21" fmla="*/ 15375 h 392"/>
                <a:gd name="T22" fmla="*/ 27 w 272"/>
                <a:gd name="T23" fmla="*/ 17522 h 392"/>
                <a:gd name="T24" fmla="*/ 24 w 272"/>
                <a:gd name="T25" fmla="*/ 18543 h 392"/>
                <a:gd name="T26" fmla="*/ 24 w 272"/>
                <a:gd name="T27" fmla="*/ 20524 h 392"/>
                <a:gd name="T28" fmla="*/ 27 w 272"/>
                <a:gd name="T29" fmla="*/ 22741 h 392"/>
                <a:gd name="T30" fmla="*/ 24 w 272"/>
                <a:gd name="T31" fmla="*/ 24717 h 392"/>
                <a:gd name="T32" fmla="*/ 24 w 272"/>
                <a:gd name="T33" fmla="*/ 23735 h 392"/>
                <a:gd name="T34" fmla="*/ 0 w 272"/>
                <a:gd name="T35" fmla="*/ 22741 h 392"/>
                <a:gd name="T36" fmla="*/ 0 w 272"/>
                <a:gd name="T37" fmla="*/ 24717 h 392"/>
                <a:gd name="T38" fmla="*/ 8 w 272"/>
                <a:gd name="T39" fmla="*/ 25699 h 392"/>
                <a:gd name="T40" fmla="*/ 27 w 272"/>
                <a:gd name="T41" fmla="*/ 25699 h 392"/>
                <a:gd name="T42" fmla="*/ 27 w 272"/>
                <a:gd name="T43" fmla="*/ 25699 h 392"/>
                <a:gd name="T44" fmla="*/ 24 w 272"/>
                <a:gd name="T45" fmla="*/ 26688 h 392"/>
                <a:gd name="T46" fmla="*/ 27 w 272"/>
                <a:gd name="T47" fmla="*/ 29871 h 392"/>
                <a:gd name="T48" fmla="*/ 27 w 272"/>
                <a:gd name="T49" fmla="*/ 29871 h 392"/>
                <a:gd name="T50" fmla="*/ 27 w 272"/>
                <a:gd name="T51" fmla="*/ 25699 h 392"/>
                <a:gd name="T52" fmla="*/ 27 w 272"/>
                <a:gd name="T53" fmla="*/ 27845 h 392"/>
                <a:gd name="T54" fmla="*/ 35 w 272"/>
                <a:gd name="T55" fmla="*/ 34006 h 392"/>
                <a:gd name="T56" fmla="*/ 51 w 272"/>
                <a:gd name="T57" fmla="*/ 42178 h 392"/>
                <a:gd name="T58" fmla="*/ 59 w 272"/>
                <a:gd name="T59" fmla="*/ 46488 h 392"/>
                <a:gd name="T60" fmla="*/ 67 w 272"/>
                <a:gd name="T61" fmla="*/ 50505 h 392"/>
                <a:gd name="T62" fmla="*/ 71 w 272"/>
                <a:gd name="T63" fmla="*/ 50505 h 392"/>
                <a:gd name="T64" fmla="*/ 79 w 272"/>
                <a:gd name="T65" fmla="*/ 48435 h 392"/>
                <a:gd name="T66" fmla="*/ 98 w 272"/>
                <a:gd name="T67" fmla="*/ 42178 h 392"/>
                <a:gd name="T68" fmla="*/ 102 w 272"/>
                <a:gd name="T69" fmla="*/ 36006 h 392"/>
                <a:gd name="T70" fmla="*/ 110 w 272"/>
                <a:gd name="T71" fmla="*/ 35078 h 392"/>
                <a:gd name="T72" fmla="*/ 129 w 272"/>
                <a:gd name="T73" fmla="*/ 32022 h 392"/>
                <a:gd name="T74" fmla="*/ 136 w 272"/>
                <a:gd name="T75" fmla="*/ 28861 h 392"/>
                <a:gd name="T76" fmla="*/ 136 w 272"/>
                <a:gd name="T77" fmla="*/ 27845 h 392"/>
                <a:gd name="T78" fmla="*/ 136 w 272"/>
                <a:gd name="T79" fmla="*/ 22741 h 392"/>
                <a:gd name="T80" fmla="*/ 136 w 272"/>
                <a:gd name="T81" fmla="*/ 21676 h 392"/>
                <a:gd name="T82" fmla="*/ 136 w 272"/>
                <a:gd name="T83" fmla="*/ 20524 h 392"/>
                <a:gd name="T84" fmla="*/ 118 w 272"/>
                <a:gd name="T85" fmla="*/ 20524 h 392"/>
                <a:gd name="T86" fmla="*/ 114 w 272"/>
                <a:gd name="T87" fmla="*/ 19525 h 392"/>
                <a:gd name="T88" fmla="*/ 106 w 272"/>
                <a:gd name="T89" fmla="*/ 18543 h 392"/>
                <a:gd name="T90" fmla="*/ 98 w 272"/>
                <a:gd name="T91" fmla="*/ 18543 h 392"/>
                <a:gd name="T92" fmla="*/ 79 w 272"/>
                <a:gd name="T93" fmla="*/ 15375 h 392"/>
                <a:gd name="T94" fmla="*/ 79 w 272"/>
                <a:gd name="T95" fmla="*/ 14442 h 392"/>
                <a:gd name="T96" fmla="*/ 79 w 272"/>
                <a:gd name="T97" fmla="*/ 12311 h 392"/>
                <a:gd name="T98" fmla="*/ 74 w 272"/>
                <a:gd name="T99" fmla="*/ 11269 h 392"/>
                <a:gd name="T100" fmla="*/ 71 w 272"/>
                <a:gd name="T101" fmla="*/ 10363 h 392"/>
                <a:gd name="T102" fmla="*/ 67 w 272"/>
                <a:gd name="T103" fmla="*/ 8186 h 392"/>
                <a:gd name="T104" fmla="*/ 67 w 272"/>
                <a:gd name="T105" fmla="*/ 6280 h 392"/>
                <a:gd name="T106" fmla="*/ 74 w 272"/>
                <a:gd name="T107" fmla="*/ 4136 h 392"/>
                <a:gd name="T108" fmla="*/ 74 w 272"/>
                <a:gd name="T109" fmla="*/ 3025 h 392"/>
                <a:gd name="T110" fmla="*/ 74 w 272"/>
                <a:gd name="T111" fmla="*/ 0 h 392"/>
                <a:gd name="T112" fmla="*/ 67 w 272"/>
                <a:gd name="T113" fmla="*/ 2041 h 392"/>
                <a:gd name="T114" fmla="*/ 67 w 272"/>
                <a:gd name="T115" fmla="*/ 2041 h 392"/>
                <a:gd name="T116" fmla="*/ 51 w 272"/>
                <a:gd name="T117" fmla="*/ 2041 h 392"/>
                <a:gd name="T118" fmla="*/ 47 w 272"/>
                <a:gd name="T119" fmla="*/ 0 h 392"/>
                <a:gd name="T120" fmla="*/ 47 w 272"/>
                <a:gd name="T121" fmla="*/ 0 h 39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72"/>
                <a:gd name="T184" fmla="*/ 0 h 392"/>
                <a:gd name="T185" fmla="*/ 272 w 272"/>
                <a:gd name="T186" fmla="*/ 392 h 39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72" h="392">
                  <a:moveTo>
                    <a:pt x="88" y="0"/>
                  </a:moveTo>
                  <a:lnTo>
                    <a:pt x="56" y="0"/>
                  </a:lnTo>
                  <a:lnTo>
                    <a:pt x="48" y="8"/>
                  </a:lnTo>
                  <a:lnTo>
                    <a:pt x="48" y="16"/>
                  </a:lnTo>
                  <a:lnTo>
                    <a:pt x="64" y="32"/>
                  </a:lnTo>
                  <a:lnTo>
                    <a:pt x="56" y="48"/>
                  </a:lnTo>
                  <a:lnTo>
                    <a:pt x="56" y="64"/>
                  </a:lnTo>
                  <a:lnTo>
                    <a:pt x="96" y="72"/>
                  </a:lnTo>
                  <a:lnTo>
                    <a:pt x="80" y="80"/>
                  </a:lnTo>
                  <a:lnTo>
                    <a:pt x="64" y="120"/>
                  </a:lnTo>
                  <a:lnTo>
                    <a:pt x="56" y="136"/>
                  </a:lnTo>
                  <a:lnTo>
                    <a:pt x="24" y="144"/>
                  </a:lnTo>
                  <a:lnTo>
                    <a:pt x="24" y="160"/>
                  </a:lnTo>
                  <a:lnTo>
                    <a:pt x="48" y="176"/>
                  </a:lnTo>
                  <a:lnTo>
                    <a:pt x="24" y="192"/>
                  </a:lnTo>
                  <a:lnTo>
                    <a:pt x="24" y="184"/>
                  </a:lnTo>
                  <a:lnTo>
                    <a:pt x="0" y="176"/>
                  </a:lnTo>
                  <a:lnTo>
                    <a:pt x="0" y="192"/>
                  </a:lnTo>
                  <a:lnTo>
                    <a:pt x="8" y="200"/>
                  </a:lnTo>
                  <a:lnTo>
                    <a:pt x="32" y="200"/>
                  </a:lnTo>
                  <a:lnTo>
                    <a:pt x="24" y="208"/>
                  </a:lnTo>
                  <a:lnTo>
                    <a:pt x="32" y="232"/>
                  </a:lnTo>
                  <a:lnTo>
                    <a:pt x="48" y="232"/>
                  </a:lnTo>
                  <a:lnTo>
                    <a:pt x="56" y="200"/>
                  </a:lnTo>
                  <a:lnTo>
                    <a:pt x="64" y="216"/>
                  </a:lnTo>
                  <a:lnTo>
                    <a:pt x="72" y="264"/>
                  </a:lnTo>
                  <a:lnTo>
                    <a:pt x="96" y="328"/>
                  </a:lnTo>
                  <a:lnTo>
                    <a:pt x="112" y="360"/>
                  </a:lnTo>
                  <a:lnTo>
                    <a:pt x="128" y="392"/>
                  </a:lnTo>
                  <a:lnTo>
                    <a:pt x="136" y="392"/>
                  </a:lnTo>
                  <a:lnTo>
                    <a:pt x="160" y="376"/>
                  </a:lnTo>
                  <a:lnTo>
                    <a:pt x="192" y="328"/>
                  </a:lnTo>
                  <a:lnTo>
                    <a:pt x="200" y="280"/>
                  </a:lnTo>
                  <a:lnTo>
                    <a:pt x="216" y="272"/>
                  </a:lnTo>
                  <a:lnTo>
                    <a:pt x="256" y="248"/>
                  </a:lnTo>
                  <a:lnTo>
                    <a:pt x="272" y="224"/>
                  </a:lnTo>
                  <a:lnTo>
                    <a:pt x="272" y="216"/>
                  </a:lnTo>
                  <a:lnTo>
                    <a:pt x="272" y="176"/>
                  </a:lnTo>
                  <a:lnTo>
                    <a:pt x="272" y="168"/>
                  </a:lnTo>
                  <a:lnTo>
                    <a:pt x="272" y="160"/>
                  </a:lnTo>
                  <a:lnTo>
                    <a:pt x="232" y="160"/>
                  </a:lnTo>
                  <a:lnTo>
                    <a:pt x="224" y="152"/>
                  </a:lnTo>
                  <a:lnTo>
                    <a:pt x="208" y="144"/>
                  </a:lnTo>
                  <a:lnTo>
                    <a:pt x="192" y="144"/>
                  </a:lnTo>
                  <a:lnTo>
                    <a:pt x="160" y="120"/>
                  </a:lnTo>
                  <a:lnTo>
                    <a:pt x="160" y="112"/>
                  </a:lnTo>
                  <a:lnTo>
                    <a:pt x="160" y="96"/>
                  </a:lnTo>
                  <a:lnTo>
                    <a:pt x="144" y="88"/>
                  </a:lnTo>
                  <a:lnTo>
                    <a:pt x="136" y="80"/>
                  </a:lnTo>
                  <a:lnTo>
                    <a:pt x="128" y="64"/>
                  </a:lnTo>
                  <a:lnTo>
                    <a:pt x="128" y="48"/>
                  </a:lnTo>
                  <a:lnTo>
                    <a:pt x="144" y="32"/>
                  </a:lnTo>
                  <a:lnTo>
                    <a:pt x="144" y="24"/>
                  </a:lnTo>
                  <a:lnTo>
                    <a:pt x="144" y="0"/>
                  </a:lnTo>
                  <a:lnTo>
                    <a:pt x="128" y="16"/>
                  </a:lnTo>
                  <a:lnTo>
                    <a:pt x="96" y="16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21" name="Freeform 110"/>
            <p:cNvSpPr>
              <a:spLocks/>
            </p:cNvSpPr>
            <p:nvPr/>
          </p:nvSpPr>
          <p:spPr bwMode="auto">
            <a:xfrm>
              <a:off x="3830" y="2129"/>
              <a:ext cx="110" cy="73"/>
            </a:xfrm>
            <a:custGeom>
              <a:avLst/>
              <a:gdLst>
                <a:gd name="T0" fmla="*/ 0 w 112"/>
                <a:gd name="T1" fmla="*/ 0 h 64"/>
                <a:gd name="T2" fmla="*/ 0 w 112"/>
                <a:gd name="T3" fmla="*/ 1003 h 64"/>
                <a:gd name="T4" fmla="*/ 0 w 112"/>
                <a:gd name="T5" fmla="*/ 3041 h 64"/>
                <a:gd name="T6" fmla="*/ 24 w 112"/>
                <a:gd name="T7" fmla="*/ 5148 h 64"/>
                <a:gd name="T8" fmla="*/ 28 w 112"/>
                <a:gd name="T9" fmla="*/ 6311 h 64"/>
                <a:gd name="T10" fmla="*/ 28 w 112"/>
                <a:gd name="T11" fmla="*/ 6311 h 64"/>
                <a:gd name="T12" fmla="*/ 28 w 112"/>
                <a:gd name="T13" fmla="*/ 7219 h 64"/>
                <a:gd name="T14" fmla="*/ 35 w 112"/>
                <a:gd name="T15" fmla="*/ 7219 h 64"/>
                <a:gd name="T16" fmla="*/ 43 w 112"/>
                <a:gd name="T17" fmla="*/ 8234 h 64"/>
                <a:gd name="T18" fmla="*/ 57 w 112"/>
                <a:gd name="T19" fmla="*/ 8234 h 64"/>
                <a:gd name="T20" fmla="*/ 61 w 112"/>
                <a:gd name="T21" fmla="*/ 8234 h 64"/>
                <a:gd name="T22" fmla="*/ 61 w 112"/>
                <a:gd name="T23" fmla="*/ 6311 h 64"/>
                <a:gd name="T24" fmla="*/ 61 w 112"/>
                <a:gd name="T25" fmla="*/ 5148 h 64"/>
                <a:gd name="T26" fmla="*/ 53 w 112"/>
                <a:gd name="T27" fmla="*/ 5148 h 64"/>
                <a:gd name="T28" fmla="*/ 49 w 112"/>
                <a:gd name="T29" fmla="*/ 4253 h 64"/>
                <a:gd name="T30" fmla="*/ 49 w 112"/>
                <a:gd name="T31" fmla="*/ 3041 h 64"/>
                <a:gd name="T32" fmla="*/ 43 w 112"/>
                <a:gd name="T33" fmla="*/ 3041 h 64"/>
                <a:gd name="T34" fmla="*/ 28 w 112"/>
                <a:gd name="T35" fmla="*/ 3041 h 64"/>
                <a:gd name="T36" fmla="*/ 28 w 112"/>
                <a:gd name="T37" fmla="*/ 3041 h 64"/>
                <a:gd name="T38" fmla="*/ 28 w 112"/>
                <a:gd name="T39" fmla="*/ 1003 h 64"/>
                <a:gd name="T40" fmla="*/ 16 w 112"/>
                <a:gd name="T41" fmla="*/ 1003 h 64"/>
                <a:gd name="T42" fmla="*/ 0 w 112"/>
                <a:gd name="T43" fmla="*/ 0 h 6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12"/>
                <a:gd name="T67" fmla="*/ 0 h 64"/>
                <a:gd name="T68" fmla="*/ 112 w 112"/>
                <a:gd name="T69" fmla="*/ 64 h 6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12" h="64">
                  <a:moveTo>
                    <a:pt x="0" y="0"/>
                  </a:moveTo>
                  <a:lnTo>
                    <a:pt x="0" y="8"/>
                  </a:lnTo>
                  <a:lnTo>
                    <a:pt x="0" y="24"/>
                  </a:lnTo>
                  <a:lnTo>
                    <a:pt x="24" y="40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64" y="56"/>
                  </a:lnTo>
                  <a:lnTo>
                    <a:pt x="72" y="56"/>
                  </a:lnTo>
                  <a:lnTo>
                    <a:pt x="80" y="64"/>
                  </a:lnTo>
                  <a:lnTo>
                    <a:pt x="104" y="64"/>
                  </a:lnTo>
                  <a:lnTo>
                    <a:pt x="112" y="64"/>
                  </a:lnTo>
                  <a:lnTo>
                    <a:pt x="112" y="48"/>
                  </a:lnTo>
                  <a:lnTo>
                    <a:pt x="112" y="40"/>
                  </a:lnTo>
                  <a:lnTo>
                    <a:pt x="96" y="40"/>
                  </a:lnTo>
                  <a:lnTo>
                    <a:pt x="88" y="32"/>
                  </a:lnTo>
                  <a:lnTo>
                    <a:pt x="88" y="24"/>
                  </a:lnTo>
                  <a:lnTo>
                    <a:pt x="80" y="24"/>
                  </a:lnTo>
                  <a:lnTo>
                    <a:pt x="64" y="24"/>
                  </a:lnTo>
                  <a:lnTo>
                    <a:pt x="40" y="24"/>
                  </a:lnTo>
                  <a:lnTo>
                    <a:pt x="32" y="8"/>
                  </a:lnTo>
                  <a:lnTo>
                    <a:pt x="16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22" name="Freeform 111"/>
            <p:cNvSpPr>
              <a:spLocks/>
            </p:cNvSpPr>
            <p:nvPr/>
          </p:nvSpPr>
          <p:spPr bwMode="auto">
            <a:xfrm>
              <a:off x="3838" y="2466"/>
              <a:ext cx="31" cy="46"/>
            </a:xfrm>
            <a:custGeom>
              <a:avLst/>
              <a:gdLst>
                <a:gd name="T0" fmla="*/ 16 w 32"/>
                <a:gd name="T1" fmla="*/ 0 h 40"/>
                <a:gd name="T2" fmla="*/ 8 w 32"/>
                <a:gd name="T3" fmla="*/ 1403 h 40"/>
                <a:gd name="T4" fmla="*/ 0 w 32"/>
                <a:gd name="T5" fmla="*/ 4291 h 40"/>
                <a:gd name="T6" fmla="*/ 0 w 32"/>
                <a:gd name="T7" fmla="*/ 5675 h 40"/>
                <a:gd name="T8" fmla="*/ 8 w 32"/>
                <a:gd name="T9" fmla="*/ 7035 h 40"/>
                <a:gd name="T10" fmla="*/ 16 w 32"/>
                <a:gd name="T11" fmla="*/ 7035 h 40"/>
                <a:gd name="T12" fmla="*/ 16 w 32"/>
                <a:gd name="T13" fmla="*/ 5675 h 40"/>
                <a:gd name="T14" fmla="*/ 16 w 32"/>
                <a:gd name="T15" fmla="*/ 4291 h 40"/>
                <a:gd name="T16" fmla="*/ 16 w 32"/>
                <a:gd name="T17" fmla="*/ 2821 h 40"/>
                <a:gd name="T18" fmla="*/ 16 w 32"/>
                <a:gd name="T19" fmla="*/ 0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2"/>
                <a:gd name="T31" fmla="*/ 0 h 40"/>
                <a:gd name="T32" fmla="*/ 32 w 32"/>
                <a:gd name="T33" fmla="*/ 40 h 4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2" h="40">
                  <a:moveTo>
                    <a:pt x="16" y="0"/>
                  </a:moveTo>
                  <a:lnTo>
                    <a:pt x="8" y="8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8" y="40"/>
                  </a:lnTo>
                  <a:lnTo>
                    <a:pt x="24" y="40"/>
                  </a:lnTo>
                  <a:lnTo>
                    <a:pt x="32" y="32"/>
                  </a:lnTo>
                  <a:lnTo>
                    <a:pt x="24" y="24"/>
                  </a:lnTo>
                  <a:lnTo>
                    <a:pt x="24" y="16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23" name="Freeform 112"/>
            <p:cNvSpPr>
              <a:spLocks/>
            </p:cNvSpPr>
            <p:nvPr/>
          </p:nvSpPr>
          <p:spPr bwMode="auto">
            <a:xfrm>
              <a:off x="3578" y="2028"/>
              <a:ext cx="189" cy="210"/>
            </a:xfrm>
            <a:custGeom>
              <a:avLst/>
              <a:gdLst>
                <a:gd name="T0" fmla="*/ 83 w 192"/>
                <a:gd name="T1" fmla="*/ 0 h 184"/>
                <a:gd name="T2" fmla="*/ 75 w 192"/>
                <a:gd name="T3" fmla="*/ 1023 h 184"/>
                <a:gd name="T4" fmla="*/ 71 w 192"/>
                <a:gd name="T5" fmla="*/ 1023 h 184"/>
                <a:gd name="T6" fmla="*/ 71 w 192"/>
                <a:gd name="T7" fmla="*/ 3071 h 184"/>
                <a:gd name="T8" fmla="*/ 71 w 192"/>
                <a:gd name="T9" fmla="*/ 4302 h 184"/>
                <a:gd name="T10" fmla="*/ 63 w 192"/>
                <a:gd name="T11" fmla="*/ 8479 h 184"/>
                <a:gd name="T12" fmla="*/ 59 w 192"/>
                <a:gd name="T13" fmla="*/ 8479 h 184"/>
                <a:gd name="T14" fmla="*/ 51 w 192"/>
                <a:gd name="T15" fmla="*/ 10712 h 184"/>
                <a:gd name="T16" fmla="*/ 32 w 192"/>
                <a:gd name="T17" fmla="*/ 10712 h 184"/>
                <a:gd name="T18" fmla="*/ 32 w 192"/>
                <a:gd name="T19" fmla="*/ 12795 h 184"/>
                <a:gd name="T20" fmla="*/ 32 w 192"/>
                <a:gd name="T21" fmla="*/ 13954 h 184"/>
                <a:gd name="T22" fmla="*/ 24 w 192"/>
                <a:gd name="T23" fmla="*/ 12795 h 184"/>
                <a:gd name="T24" fmla="*/ 0 w 192"/>
                <a:gd name="T25" fmla="*/ 12795 h 184"/>
                <a:gd name="T26" fmla="*/ 0 w 192"/>
                <a:gd name="T27" fmla="*/ 14996 h 184"/>
                <a:gd name="T28" fmla="*/ 24 w 192"/>
                <a:gd name="T29" fmla="*/ 15983 h 184"/>
                <a:gd name="T30" fmla="*/ 24 w 192"/>
                <a:gd name="T31" fmla="*/ 18176 h 184"/>
                <a:gd name="T32" fmla="*/ 16 w 192"/>
                <a:gd name="T33" fmla="*/ 18176 h 184"/>
                <a:gd name="T34" fmla="*/ 8 w 192"/>
                <a:gd name="T35" fmla="*/ 20081 h 184"/>
                <a:gd name="T36" fmla="*/ 24 w 192"/>
                <a:gd name="T37" fmla="*/ 20081 h 184"/>
                <a:gd name="T38" fmla="*/ 32 w 192"/>
                <a:gd name="T39" fmla="*/ 20081 h 184"/>
                <a:gd name="T40" fmla="*/ 43 w 192"/>
                <a:gd name="T41" fmla="*/ 22295 h 184"/>
                <a:gd name="T42" fmla="*/ 59 w 192"/>
                <a:gd name="T43" fmla="*/ 24533 h 184"/>
                <a:gd name="T44" fmla="*/ 59 w 192"/>
                <a:gd name="T45" fmla="*/ 22295 h 184"/>
                <a:gd name="T46" fmla="*/ 67 w 192"/>
                <a:gd name="T47" fmla="*/ 23365 h 184"/>
                <a:gd name="T48" fmla="*/ 71 w 192"/>
                <a:gd name="T49" fmla="*/ 24533 h 184"/>
                <a:gd name="T50" fmla="*/ 83 w 192"/>
                <a:gd name="T51" fmla="*/ 22295 h 184"/>
                <a:gd name="T52" fmla="*/ 71 w 192"/>
                <a:gd name="T53" fmla="*/ 18176 h 184"/>
                <a:gd name="T54" fmla="*/ 79 w 192"/>
                <a:gd name="T55" fmla="*/ 18176 h 184"/>
                <a:gd name="T56" fmla="*/ 87 w 192"/>
                <a:gd name="T57" fmla="*/ 17115 h 184"/>
                <a:gd name="T58" fmla="*/ 96 w 192"/>
                <a:gd name="T59" fmla="*/ 11571 h 184"/>
                <a:gd name="T60" fmla="*/ 96 w 192"/>
                <a:gd name="T61" fmla="*/ 10712 h 184"/>
                <a:gd name="T62" fmla="*/ 107 w 192"/>
                <a:gd name="T63" fmla="*/ 8479 h 184"/>
                <a:gd name="T64" fmla="*/ 93 w 192"/>
                <a:gd name="T65" fmla="*/ 7429 h 184"/>
                <a:gd name="T66" fmla="*/ 91 w 192"/>
                <a:gd name="T67" fmla="*/ 7429 h 184"/>
                <a:gd name="T68" fmla="*/ 83 w 192"/>
                <a:gd name="T69" fmla="*/ 5210 h 184"/>
                <a:gd name="T70" fmla="*/ 91 w 192"/>
                <a:gd name="T71" fmla="*/ 3071 h 184"/>
                <a:gd name="T72" fmla="*/ 83 w 192"/>
                <a:gd name="T73" fmla="*/ 1023 h 184"/>
                <a:gd name="T74" fmla="*/ 83 w 192"/>
                <a:gd name="T75" fmla="*/ 1023 h 184"/>
                <a:gd name="T76" fmla="*/ 83 w 192"/>
                <a:gd name="T77" fmla="*/ 0 h 1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92"/>
                <a:gd name="T118" fmla="*/ 0 h 184"/>
                <a:gd name="T119" fmla="*/ 192 w 192"/>
                <a:gd name="T120" fmla="*/ 184 h 18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92" h="184">
                  <a:moveTo>
                    <a:pt x="144" y="0"/>
                  </a:moveTo>
                  <a:lnTo>
                    <a:pt x="128" y="8"/>
                  </a:lnTo>
                  <a:lnTo>
                    <a:pt x="120" y="8"/>
                  </a:lnTo>
                  <a:lnTo>
                    <a:pt x="120" y="24"/>
                  </a:lnTo>
                  <a:lnTo>
                    <a:pt x="120" y="32"/>
                  </a:lnTo>
                  <a:lnTo>
                    <a:pt x="104" y="64"/>
                  </a:lnTo>
                  <a:lnTo>
                    <a:pt x="96" y="64"/>
                  </a:lnTo>
                  <a:lnTo>
                    <a:pt x="88" y="80"/>
                  </a:lnTo>
                  <a:lnTo>
                    <a:pt x="64" y="80"/>
                  </a:lnTo>
                  <a:lnTo>
                    <a:pt x="64" y="96"/>
                  </a:lnTo>
                  <a:lnTo>
                    <a:pt x="40" y="104"/>
                  </a:lnTo>
                  <a:lnTo>
                    <a:pt x="24" y="96"/>
                  </a:lnTo>
                  <a:lnTo>
                    <a:pt x="0" y="96"/>
                  </a:lnTo>
                  <a:lnTo>
                    <a:pt x="0" y="112"/>
                  </a:lnTo>
                  <a:lnTo>
                    <a:pt x="24" y="120"/>
                  </a:lnTo>
                  <a:lnTo>
                    <a:pt x="24" y="136"/>
                  </a:lnTo>
                  <a:lnTo>
                    <a:pt x="16" y="136"/>
                  </a:lnTo>
                  <a:lnTo>
                    <a:pt x="8" y="152"/>
                  </a:lnTo>
                  <a:lnTo>
                    <a:pt x="24" y="152"/>
                  </a:lnTo>
                  <a:lnTo>
                    <a:pt x="64" y="152"/>
                  </a:lnTo>
                  <a:lnTo>
                    <a:pt x="80" y="168"/>
                  </a:lnTo>
                  <a:lnTo>
                    <a:pt x="96" y="184"/>
                  </a:lnTo>
                  <a:lnTo>
                    <a:pt x="96" y="168"/>
                  </a:lnTo>
                  <a:lnTo>
                    <a:pt x="112" y="176"/>
                  </a:lnTo>
                  <a:lnTo>
                    <a:pt x="120" y="184"/>
                  </a:lnTo>
                  <a:lnTo>
                    <a:pt x="144" y="168"/>
                  </a:lnTo>
                  <a:lnTo>
                    <a:pt x="120" y="136"/>
                  </a:lnTo>
                  <a:lnTo>
                    <a:pt x="136" y="136"/>
                  </a:lnTo>
                  <a:lnTo>
                    <a:pt x="152" y="128"/>
                  </a:lnTo>
                  <a:lnTo>
                    <a:pt x="176" y="88"/>
                  </a:lnTo>
                  <a:lnTo>
                    <a:pt x="176" y="80"/>
                  </a:lnTo>
                  <a:lnTo>
                    <a:pt x="192" y="64"/>
                  </a:lnTo>
                  <a:lnTo>
                    <a:pt x="168" y="56"/>
                  </a:lnTo>
                  <a:lnTo>
                    <a:pt x="160" y="56"/>
                  </a:lnTo>
                  <a:lnTo>
                    <a:pt x="144" y="40"/>
                  </a:lnTo>
                  <a:lnTo>
                    <a:pt x="160" y="24"/>
                  </a:lnTo>
                  <a:lnTo>
                    <a:pt x="144" y="8"/>
                  </a:lnTo>
                  <a:lnTo>
                    <a:pt x="144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24" name="Freeform 113"/>
            <p:cNvSpPr>
              <a:spLocks/>
            </p:cNvSpPr>
            <p:nvPr/>
          </p:nvSpPr>
          <p:spPr bwMode="auto">
            <a:xfrm>
              <a:off x="3563" y="1992"/>
              <a:ext cx="196" cy="155"/>
            </a:xfrm>
            <a:custGeom>
              <a:avLst/>
              <a:gdLst>
                <a:gd name="T0" fmla="*/ 8 w 200"/>
                <a:gd name="T1" fmla="*/ 5037 h 136"/>
                <a:gd name="T2" fmla="*/ 0 w 200"/>
                <a:gd name="T3" fmla="*/ 8082 h 136"/>
                <a:gd name="T4" fmla="*/ 8 w 200"/>
                <a:gd name="T5" fmla="*/ 9015 h 136"/>
                <a:gd name="T6" fmla="*/ 0 w 200"/>
                <a:gd name="T7" fmla="*/ 12028 h 136"/>
                <a:gd name="T8" fmla="*/ 8 w 200"/>
                <a:gd name="T9" fmla="*/ 13281 h 136"/>
                <a:gd name="T10" fmla="*/ 24 w 200"/>
                <a:gd name="T11" fmla="*/ 13281 h 136"/>
                <a:gd name="T12" fmla="*/ 24 w 200"/>
                <a:gd name="T13" fmla="*/ 15173 h 136"/>
                <a:gd name="T14" fmla="*/ 16 w 200"/>
                <a:gd name="T15" fmla="*/ 16065 h 136"/>
                <a:gd name="T16" fmla="*/ 25 w 200"/>
                <a:gd name="T17" fmla="*/ 17251 h 136"/>
                <a:gd name="T18" fmla="*/ 40 w 200"/>
                <a:gd name="T19" fmla="*/ 16065 h 136"/>
                <a:gd name="T20" fmla="*/ 40 w 200"/>
                <a:gd name="T21" fmla="*/ 14096 h 136"/>
                <a:gd name="T22" fmla="*/ 52 w 200"/>
                <a:gd name="T23" fmla="*/ 14096 h 136"/>
                <a:gd name="T24" fmla="*/ 56 w 200"/>
                <a:gd name="T25" fmla="*/ 12028 h 136"/>
                <a:gd name="T26" fmla="*/ 60 w 200"/>
                <a:gd name="T27" fmla="*/ 12028 h 136"/>
                <a:gd name="T28" fmla="*/ 66 w 200"/>
                <a:gd name="T29" fmla="*/ 8082 h 136"/>
                <a:gd name="T30" fmla="*/ 66 w 200"/>
                <a:gd name="T31" fmla="*/ 7091 h 136"/>
                <a:gd name="T32" fmla="*/ 66 w 200"/>
                <a:gd name="T33" fmla="*/ 5037 h 136"/>
                <a:gd name="T34" fmla="*/ 69 w 200"/>
                <a:gd name="T35" fmla="*/ 5037 h 136"/>
                <a:gd name="T36" fmla="*/ 74 w 200"/>
                <a:gd name="T37" fmla="*/ 4104 h 136"/>
                <a:gd name="T38" fmla="*/ 79 w 200"/>
                <a:gd name="T39" fmla="*/ 2986 h 136"/>
                <a:gd name="T40" fmla="*/ 96 w 200"/>
                <a:gd name="T41" fmla="*/ 2986 h 136"/>
                <a:gd name="T42" fmla="*/ 92 w 200"/>
                <a:gd name="T43" fmla="*/ 0 h 136"/>
                <a:gd name="T44" fmla="*/ 74 w 200"/>
                <a:gd name="T45" fmla="*/ 974 h 136"/>
                <a:gd name="T46" fmla="*/ 71 w 200"/>
                <a:gd name="T47" fmla="*/ 2017 h 136"/>
                <a:gd name="T48" fmla="*/ 66 w 200"/>
                <a:gd name="T49" fmla="*/ 0 h 136"/>
                <a:gd name="T50" fmla="*/ 56 w 200"/>
                <a:gd name="T51" fmla="*/ 2017 h 136"/>
                <a:gd name="T52" fmla="*/ 44 w 200"/>
                <a:gd name="T53" fmla="*/ 974 h 136"/>
                <a:gd name="T54" fmla="*/ 27 w 200"/>
                <a:gd name="T55" fmla="*/ 2986 h 136"/>
                <a:gd name="T56" fmla="*/ 25 w 200"/>
                <a:gd name="T57" fmla="*/ 5037 h 136"/>
                <a:gd name="T58" fmla="*/ 25 w 200"/>
                <a:gd name="T59" fmla="*/ 6089 h 136"/>
                <a:gd name="T60" fmla="*/ 16 w 200"/>
                <a:gd name="T61" fmla="*/ 5037 h 136"/>
                <a:gd name="T62" fmla="*/ 8 w 200"/>
                <a:gd name="T63" fmla="*/ 5037 h 1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00"/>
                <a:gd name="T97" fmla="*/ 0 h 136"/>
                <a:gd name="T98" fmla="*/ 200 w 200"/>
                <a:gd name="T99" fmla="*/ 136 h 1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00" h="136">
                  <a:moveTo>
                    <a:pt x="8" y="40"/>
                  </a:moveTo>
                  <a:lnTo>
                    <a:pt x="0" y="64"/>
                  </a:lnTo>
                  <a:lnTo>
                    <a:pt x="8" y="72"/>
                  </a:lnTo>
                  <a:lnTo>
                    <a:pt x="0" y="96"/>
                  </a:lnTo>
                  <a:lnTo>
                    <a:pt x="8" y="104"/>
                  </a:lnTo>
                  <a:lnTo>
                    <a:pt x="24" y="104"/>
                  </a:lnTo>
                  <a:lnTo>
                    <a:pt x="24" y="120"/>
                  </a:lnTo>
                  <a:lnTo>
                    <a:pt x="16" y="128"/>
                  </a:lnTo>
                  <a:lnTo>
                    <a:pt x="56" y="136"/>
                  </a:lnTo>
                  <a:lnTo>
                    <a:pt x="80" y="128"/>
                  </a:lnTo>
                  <a:lnTo>
                    <a:pt x="80" y="112"/>
                  </a:lnTo>
                  <a:lnTo>
                    <a:pt x="104" y="112"/>
                  </a:lnTo>
                  <a:lnTo>
                    <a:pt x="112" y="96"/>
                  </a:lnTo>
                  <a:lnTo>
                    <a:pt x="120" y="96"/>
                  </a:lnTo>
                  <a:lnTo>
                    <a:pt x="136" y="64"/>
                  </a:lnTo>
                  <a:lnTo>
                    <a:pt x="136" y="56"/>
                  </a:lnTo>
                  <a:lnTo>
                    <a:pt x="136" y="40"/>
                  </a:lnTo>
                  <a:lnTo>
                    <a:pt x="144" y="40"/>
                  </a:lnTo>
                  <a:lnTo>
                    <a:pt x="160" y="32"/>
                  </a:lnTo>
                  <a:lnTo>
                    <a:pt x="168" y="24"/>
                  </a:lnTo>
                  <a:lnTo>
                    <a:pt x="200" y="24"/>
                  </a:lnTo>
                  <a:lnTo>
                    <a:pt x="192" y="0"/>
                  </a:lnTo>
                  <a:lnTo>
                    <a:pt x="160" y="8"/>
                  </a:lnTo>
                  <a:lnTo>
                    <a:pt x="152" y="16"/>
                  </a:lnTo>
                  <a:lnTo>
                    <a:pt x="136" y="0"/>
                  </a:lnTo>
                  <a:lnTo>
                    <a:pt x="112" y="16"/>
                  </a:lnTo>
                  <a:lnTo>
                    <a:pt x="88" y="8"/>
                  </a:lnTo>
                  <a:lnTo>
                    <a:pt x="64" y="24"/>
                  </a:lnTo>
                  <a:lnTo>
                    <a:pt x="48" y="40"/>
                  </a:lnTo>
                  <a:lnTo>
                    <a:pt x="32" y="48"/>
                  </a:lnTo>
                  <a:lnTo>
                    <a:pt x="16" y="40"/>
                  </a:lnTo>
                  <a:lnTo>
                    <a:pt x="8" y="4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25" name="Freeform 114"/>
            <p:cNvSpPr>
              <a:spLocks/>
            </p:cNvSpPr>
            <p:nvPr/>
          </p:nvSpPr>
          <p:spPr bwMode="auto">
            <a:xfrm>
              <a:off x="3351" y="1964"/>
              <a:ext cx="251" cy="238"/>
            </a:xfrm>
            <a:custGeom>
              <a:avLst/>
              <a:gdLst>
                <a:gd name="T0" fmla="*/ 0 w 256"/>
                <a:gd name="T1" fmla="*/ 0 h 208"/>
                <a:gd name="T2" fmla="*/ 0 w 256"/>
                <a:gd name="T3" fmla="*/ 3491 h 208"/>
                <a:gd name="T4" fmla="*/ 0 w 256"/>
                <a:gd name="T5" fmla="*/ 4714 h 208"/>
                <a:gd name="T6" fmla="*/ 8 w 256"/>
                <a:gd name="T7" fmla="*/ 8228 h 208"/>
                <a:gd name="T8" fmla="*/ 25 w 256"/>
                <a:gd name="T9" fmla="*/ 9415 h 208"/>
                <a:gd name="T10" fmla="*/ 24 w 256"/>
                <a:gd name="T11" fmla="*/ 11738 h 208"/>
                <a:gd name="T12" fmla="*/ 24 w 256"/>
                <a:gd name="T13" fmla="*/ 14105 h 208"/>
                <a:gd name="T14" fmla="*/ 25 w 256"/>
                <a:gd name="T15" fmla="*/ 14105 h 208"/>
                <a:gd name="T16" fmla="*/ 25 w 256"/>
                <a:gd name="T17" fmla="*/ 18658 h 208"/>
                <a:gd name="T18" fmla="*/ 35 w 256"/>
                <a:gd name="T19" fmla="*/ 21131 h 208"/>
                <a:gd name="T20" fmla="*/ 45 w 256"/>
                <a:gd name="T21" fmla="*/ 22185 h 208"/>
                <a:gd name="T22" fmla="*/ 49 w 256"/>
                <a:gd name="T23" fmla="*/ 24609 h 208"/>
                <a:gd name="T24" fmla="*/ 53 w 256"/>
                <a:gd name="T25" fmla="*/ 24609 h 208"/>
                <a:gd name="T26" fmla="*/ 65 w 256"/>
                <a:gd name="T27" fmla="*/ 28158 h 208"/>
                <a:gd name="T28" fmla="*/ 70 w 256"/>
                <a:gd name="T29" fmla="*/ 28158 h 208"/>
                <a:gd name="T30" fmla="*/ 86 w 256"/>
                <a:gd name="T31" fmla="*/ 28158 h 208"/>
                <a:gd name="T32" fmla="*/ 86 w 256"/>
                <a:gd name="T33" fmla="*/ 30395 h 208"/>
                <a:gd name="T34" fmla="*/ 106 w 256"/>
                <a:gd name="T35" fmla="*/ 30395 h 208"/>
                <a:gd name="T36" fmla="*/ 120 w 256"/>
                <a:gd name="T37" fmla="*/ 30395 h 208"/>
                <a:gd name="T38" fmla="*/ 120 w 256"/>
                <a:gd name="T39" fmla="*/ 28158 h 208"/>
                <a:gd name="T40" fmla="*/ 120 w 256"/>
                <a:gd name="T41" fmla="*/ 28158 h 208"/>
                <a:gd name="T42" fmla="*/ 123 w 256"/>
                <a:gd name="T43" fmla="*/ 25636 h 208"/>
                <a:gd name="T44" fmla="*/ 114 w 256"/>
                <a:gd name="T45" fmla="*/ 24609 h 208"/>
                <a:gd name="T46" fmla="*/ 114 w 256"/>
                <a:gd name="T47" fmla="*/ 22185 h 208"/>
                <a:gd name="T48" fmla="*/ 117 w 256"/>
                <a:gd name="T49" fmla="*/ 21131 h 208"/>
                <a:gd name="T50" fmla="*/ 117 w 256"/>
                <a:gd name="T51" fmla="*/ 18658 h 208"/>
                <a:gd name="T52" fmla="*/ 110 w 256"/>
                <a:gd name="T53" fmla="*/ 18658 h 208"/>
                <a:gd name="T54" fmla="*/ 106 w 256"/>
                <a:gd name="T55" fmla="*/ 17585 h 208"/>
                <a:gd name="T56" fmla="*/ 110 w 256"/>
                <a:gd name="T57" fmla="*/ 14105 h 208"/>
                <a:gd name="T58" fmla="*/ 106 w 256"/>
                <a:gd name="T59" fmla="*/ 12942 h 208"/>
                <a:gd name="T60" fmla="*/ 110 w 256"/>
                <a:gd name="T61" fmla="*/ 9415 h 208"/>
                <a:gd name="T62" fmla="*/ 110 w 256"/>
                <a:gd name="T63" fmla="*/ 7062 h 208"/>
                <a:gd name="T64" fmla="*/ 102 w 256"/>
                <a:gd name="T65" fmla="*/ 4714 h 208"/>
                <a:gd name="T66" fmla="*/ 86 w 256"/>
                <a:gd name="T67" fmla="*/ 3491 h 208"/>
                <a:gd name="T68" fmla="*/ 73 w 256"/>
                <a:gd name="T69" fmla="*/ 3491 h 208"/>
                <a:gd name="T70" fmla="*/ 70 w 256"/>
                <a:gd name="T71" fmla="*/ 3491 h 208"/>
                <a:gd name="T72" fmla="*/ 65 w 256"/>
                <a:gd name="T73" fmla="*/ 4714 h 208"/>
                <a:gd name="T74" fmla="*/ 65 w 256"/>
                <a:gd name="T75" fmla="*/ 7062 h 208"/>
                <a:gd name="T76" fmla="*/ 49 w 256"/>
                <a:gd name="T77" fmla="*/ 7062 h 208"/>
                <a:gd name="T78" fmla="*/ 41 w 256"/>
                <a:gd name="T79" fmla="*/ 5984 h 208"/>
                <a:gd name="T80" fmla="*/ 25 w 256"/>
                <a:gd name="T81" fmla="*/ 1090 h 208"/>
                <a:gd name="T82" fmla="*/ 25 w 256"/>
                <a:gd name="T83" fmla="*/ 1090 h 208"/>
                <a:gd name="T84" fmla="*/ 24 w 256"/>
                <a:gd name="T85" fmla="*/ 2330 h 208"/>
                <a:gd name="T86" fmla="*/ 8 w 256"/>
                <a:gd name="T87" fmla="*/ 0 h 208"/>
                <a:gd name="T88" fmla="*/ 0 w 256"/>
                <a:gd name="T89" fmla="*/ 0 h 208"/>
                <a:gd name="T90" fmla="*/ 0 w 256"/>
                <a:gd name="T91" fmla="*/ 0 h 20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256"/>
                <a:gd name="T139" fmla="*/ 0 h 208"/>
                <a:gd name="T140" fmla="*/ 256 w 256"/>
                <a:gd name="T141" fmla="*/ 208 h 20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256" h="208">
                  <a:moveTo>
                    <a:pt x="0" y="0"/>
                  </a:moveTo>
                  <a:lnTo>
                    <a:pt x="0" y="24"/>
                  </a:lnTo>
                  <a:lnTo>
                    <a:pt x="0" y="32"/>
                  </a:lnTo>
                  <a:lnTo>
                    <a:pt x="8" y="56"/>
                  </a:lnTo>
                  <a:lnTo>
                    <a:pt x="32" y="64"/>
                  </a:lnTo>
                  <a:lnTo>
                    <a:pt x="24" y="80"/>
                  </a:lnTo>
                  <a:lnTo>
                    <a:pt x="24" y="96"/>
                  </a:lnTo>
                  <a:lnTo>
                    <a:pt x="48" y="96"/>
                  </a:lnTo>
                  <a:lnTo>
                    <a:pt x="48" y="128"/>
                  </a:lnTo>
                  <a:lnTo>
                    <a:pt x="72" y="144"/>
                  </a:lnTo>
                  <a:lnTo>
                    <a:pt x="88" y="152"/>
                  </a:lnTo>
                  <a:lnTo>
                    <a:pt x="96" y="168"/>
                  </a:lnTo>
                  <a:lnTo>
                    <a:pt x="104" y="168"/>
                  </a:lnTo>
                  <a:lnTo>
                    <a:pt x="128" y="192"/>
                  </a:lnTo>
                  <a:lnTo>
                    <a:pt x="144" y="192"/>
                  </a:lnTo>
                  <a:lnTo>
                    <a:pt x="176" y="192"/>
                  </a:lnTo>
                  <a:lnTo>
                    <a:pt x="176" y="208"/>
                  </a:lnTo>
                  <a:lnTo>
                    <a:pt x="216" y="208"/>
                  </a:lnTo>
                  <a:lnTo>
                    <a:pt x="248" y="208"/>
                  </a:lnTo>
                  <a:lnTo>
                    <a:pt x="248" y="192"/>
                  </a:lnTo>
                  <a:lnTo>
                    <a:pt x="256" y="176"/>
                  </a:lnTo>
                  <a:lnTo>
                    <a:pt x="232" y="168"/>
                  </a:lnTo>
                  <a:lnTo>
                    <a:pt x="232" y="152"/>
                  </a:lnTo>
                  <a:lnTo>
                    <a:pt x="240" y="144"/>
                  </a:lnTo>
                  <a:lnTo>
                    <a:pt x="240" y="128"/>
                  </a:lnTo>
                  <a:lnTo>
                    <a:pt x="224" y="128"/>
                  </a:lnTo>
                  <a:lnTo>
                    <a:pt x="216" y="120"/>
                  </a:lnTo>
                  <a:lnTo>
                    <a:pt x="224" y="96"/>
                  </a:lnTo>
                  <a:lnTo>
                    <a:pt x="216" y="88"/>
                  </a:lnTo>
                  <a:lnTo>
                    <a:pt x="224" y="64"/>
                  </a:lnTo>
                  <a:lnTo>
                    <a:pt x="224" y="48"/>
                  </a:lnTo>
                  <a:lnTo>
                    <a:pt x="208" y="32"/>
                  </a:lnTo>
                  <a:lnTo>
                    <a:pt x="176" y="24"/>
                  </a:lnTo>
                  <a:lnTo>
                    <a:pt x="152" y="24"/>
                  </a:lnTo>
                  <a:lnTo>
                    <a:pt x="144" y="24"/>
                  </a:lnTo>
                  <a:lnTo>
                    <a:pt x="128" y="32"/>
                  </a:lnTo>
                  <a:lnTo>
                    <a:pt x="128" y="48"/>
                  </a:lnTo>
                  <a:lnTo>
                    <a:pt x="96" y="48"/>
                  </a:lnTo>
                  <a:lnTo>
                    <a:pt x="80" y="40"/>
                  </a:lnTo>
                  <a:lnTo>
                    <a:pt x="56" y="8"/>
                  </a:lnTo>
                  <a:lnTo>
                    <a:pt x="48" y="8"/>
                  </a:lnTo>
                  <a:lnTo>
                    <a:pt x="24" y="16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26" name="Freeform 115"/>
            <p:cNvSpPr>
              <a:spLocks/>
            </p:cNvSpPr>
            <p:nvPr/>
          </p:nvSpPr>
          <p:spPr bwMode="auto">
            <a:xfrm>
              <a:off x="3445" y="2183"/>
              <a:ext cx="8" cy="19"/>
            </a:xfrm>
            <a:custGeom>
              <a:avLst/>
              <a:gdLst>
                <a:gd name="T0" fmla="*/ 8 w 8"/>
                <a:gd name="T1" fmla="*/ 4726 h 16"/>
                <a:gd name="T2" fmla="*/ 0 w 8"/>
                <a:gd name="T3" fmla="*/ 0 h 16"/>
                <a:gd name="T4" fmla="*/ 0 w 8"/>
                <a:gd name="T5" fmla="*/ 0 h 16"/>
                <a:gd name="T6" fmla="*/ 0 w 8"/>
                <a:gd name="T7" fmla="*/ 4726 h 16"/>
                <a:gd name="T8" fmla="*/ 8 w 8"/>
                <a:gd name="T9" fmla="*/ 9268 h 16"/>
                <a:gd name="T10" fmla="*/ 8 w 8"/>
                <a:gd name="T11" fmla="*/ 4726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16"/>
                <a:gd name="T20" fmla="*/ 8 w 8"/>
                <a:gd name="T21" fmla="*/ 16 h 1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16">
                  <a:moveTo>
                    <a:pt x="8" y="8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8" y="16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27" name="Freeform 116"/>
            <p:cNvSpPr>
              <a:spLocks/>
            </p:cNvSpPr>
            <p:nvPr/>
          </p:nvSpPr>
          <p:spPr bwMode="auto">
            <a:xfrm>
              <a:off x="3225" y="2101"/>
              <a:ext cx="275" cy="247"/>
            </a:xfrm>
            <a:custGeom>
              <a:avLst/>
              <a:gdLst>
                <a:gd name="T0" fmla="*/ 0 w 280"/>
                <a:gd name="T1" fmla="*/ 4566 h 216"/>
                <a:gd name="T2" fmla="*/ 0 w 280"/>
                <a:gd name="T3" fmla="*/ 6827 h 216"/>
                <a:gd name="T4" fmla="*/ 8 w 280"/>
                <a:gd name="T5" fmla="*/ 8022 h 216"/>
                <a:gd name="T6" fmla="*/ 27 w 280"/>
                <a:gd name="T7" fmla="*/ 12557 h 216"/>
                <a:gd name="T8" fmla="*/ 27 w 280"/>
                <a:gd name="T9" fmla="*/ 13746 h 216"/>
                <a:gd name="T10" fmla="*/ 27 w 280"/>
                <a:gd name="T11" fmla="*/ 19470 h 216"/>
                <a:gd name="T12" fmla="*/ 48 w 280"/>
                <a:gd name="T13" fmla="*/ 25065 h 216"/>
                <a:gd name="T14" fmla="*/ 56 w 280"/>
                <a:gd name="T15" fmla="*/ 30735 h 216"/>
                <a:gd name="T16" fmla="*/ 64 w 280"/>
                <a:gd name="T17" fmla="*/ 30735 h 216"/>
                <a:gd name="T18" fmla="*/ 64 w 280"/>
                <a:gd name="T19" fmla="*/ 28607 h 216"/>
                <a:gd name="T20" fmla="*/ 72 w 280"/>
                <a:gd name="T21" fmla="*/ 29704 h 216"/>
                <a:gd name="T22" fmla="*/ 78 w 280"/>
                <a:gd name="T23" fmla="*/ 28607 h 216"/>
                <a:gd name="T24" fmla="*/ 78 w 280"/>
                <a:gd name="T25" fmla="*/ 29704 h 216"/>
                <a:gd name="T26" fmla="*/ 90 w 280"/>
                <a:gd name="T27" fmla="*/ 30735 h 216"/>
                <a:gd name="T28" fmla="*/ 95 w 280"/>
                <a:gd name="T29" fmla="*/ 27518 h 216"/>
                <a:gd name="T30" fmla="*/ 135 w 280"/>
                <a:gd name="T31" fmla="*/ 24064 h 216"/>
                <a:gd name="T32" fmla="*/ 143 w 280"/>
                <a:gd name="T33" fmla="*/ 24064 h 216"/>
                <a:gd name="T34" fmla="*/ 143 w 280"/>
                <a:gd name="T35" fmla="*/ 20555 h 216"/>
                <a:gd name="T36" fmla="*/ 143 w 280"/>
                <a:gd name="T37" fmla="*/ 18246 h 216"/>
                <a:gd name="T38" fmla="*/ 116 w 280"/>
                <a:gd name="T39" fmla="*/ 18246 h 216"/>
                <a:gd name="T40" fmla="*/ 108 w 280"/>
                <a:gd name="T41" fmla="*/ 13746 h 216"/>
                <a:gd name="T42" fmla="*/ 112 w 280"/>
                <a:gd name="T43" fmla="*/ 9173 h 216"/>
                <a:gd name="T44" fmla="*/ 104 w 280"/>
                <a:gd name="T45" fmla="*/ 6827 h 216"/>
                <a:gd name="T46" fmla="*/ 90 w 280"/>
                <a:gd name="T47" fmla="*/ 6827 h 216"/>
                <a:gd name="T48" fmla="*/ 81 w 280"/>
                <a:gd name="T49" fmla="*/ 5822 h 216"/>
                <a:gd name="T50" fmla="*/ 68 w 280"/>
                <a:gd name="T51" fmla="*/ 6827 h 216"/>
                <a:gd name="T52" fmla="*/ 64 w 280"/>
                <a:gd name="T53" fmla="*/ 4566 h 216"/>
                <a:gd name="T54" fmla="*/ 64 w 280"/>
                <a:gd name="T55" fmla="*/ 3404 h 216"/>
                <a:gd name="T56" fmla="*/ 48 w 280"/>
                <a:gd name="T57" fmla="*/ 0 h 216"/>
                <a:gd name="T58" fmla="*/ 43 w 280"/>
                <a:gd name="T59" fmla="*/ 0 h 216"/>
                <a:gd name="T60" fmla="*/ 27 w 280"/>
                <a:gd name="T61" fmla="*/ 1074 h 216"/>
                <a:gd name="T62" fmla="*/ 27 w 280"/>
                <a:gd name="T63" fmla="*/ 2276 h 216"/>
                <a:gd name="T64" fmla="*/ 27 w 280"/>
                <a:gd name="T65" fmla="*/ 2276 h 216"/>
                <a:gd name="T66" fmla="*/ 27 w 280"/>
                <a:gd name="T67" fmla="*/ 4566 h 216"/>
                <a:gd name="T68" fmla="*/ 27 w 280"/>
                <a:gd name="T69" fmla="*/ 4566 h 216"/>
                <a:gd name="T70" fmla="*/ 24 w 280"/>
                <a:gd name="T71" fmla="*/ 5822 h 216"/>
                <a:gd name="T72" fmla="*/ 8 w 280"/>
                <a:gd name="T73" fmla="*/ 4566 h 216"/>
                <a:gd name="T74" fmla="*/ 0 w 280"/>
                <a:gd name="T75" fmla="*/ 4566 h 21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80"/>
                <a:gd name="T115" fmla="*/ 0 h 216"/>
                <a:gd name="T116" fmla="*/ 280 w 280"/>
                <a:gd name="T117" fmla="*/ 216 h 21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80" h="216">
                  <a:moveTo>
                    <a:pt x="0" y="32"/>
                  </a:moveTo>
                  <a:lnTo>
                    <a:pt x="0" y="48"/>
                  </a:lnTo>
                  <a:lnTo>
                    <a:pt x="8" y="56"/>
                  </a:lnTo>
                  <a:lnTo>
                    <a:pt x="40" y="88"/>
                  </a:lnTo>
                  <a:lnTo>
                    <a:pt x="48" y="96"/>
                  </a:lnTo>
                  <a:lnTo>
                    <a:pt x="48" y="136"/>
                  </a:lnTo>
                  <a:lnTo>
                    <a:pt x="88" y="176"/>
                  </a:lnTo>
                  <a:lnTo>
                    <a:pt x="104" y="216"/>
                  </a:lnTo>
                  <a:lnTo>
                    <a:pt x="120" y="216"/>
                  </a:lnTo>
                  <a:lnTo>
                    <a:pt x="120" y="200"/>
                  </a:lnTo>
                  <a:lnTo>
                    <a:pt x="136" y="208"/>
                  </a:lnTo>
                  <a:lnTo>
                    <a:pt x="152" y="200"/>
                  </a:lnTo>
                  <a:lnTo>
                    <a:pt x="152" y="208"/>
                  </a:lnTo>
                  <a:lnTo>
                    <a:pt x="176" y="216"/>
                  </a:lnTo>
                  <a:lnTo>
                    <a:pt x="184" y="192"/>
                  </a:lnTo>
                  <a:lnTo>
                    <a:pt x="264" y="168"/>
                  </a:lnTo>
                  <a:lnTo>
                    <a:pt x="280" y="168"/>
                  </a:lnTo>
                  <a:lnTo>
                    <a:pt x="280" y="144"/>
                  </a:lnTo>
                  <a:lnTo>
                    <a:pt x="280" y="128"/>
                  </a:lnTo>
                  <a:lnTo>
                    <a:pt x="224" y="128"/>
                  </a:lnTo>
                  <a:lnTo>
                    <a:pt x="208" y="96"/>
                  </a:lnTo>
                  <a:lnTo>
                    <a:pt x="216" y="64"/>
                  </a:lnTo>
                  <a:lnTo>
                    <a:pt x="200" y="48"/>
                  </a:lnTo>
                  <a:lnTo>
                    <a:pt x="176" y="48"/>
                  </a:lnTo>
                  <a:lnTo>
                    <a:pt x="160" y="40"/>
                  </a:lnTo>
                  <a:lnTo>
                    <a:pt x="128" y="48"/>
                  </a:lnTo>
                  <a:lnTo>
                    <a:pt x="120" y="32"/>
                  </a:lnTo>
                  <a:lnTo>
                    <a:pt x="120" y="24"/>
                  </a:lnTo>
                  <a:lnTo>
                    <a:pt x="88" y="0"/>
                  </a:lnTo>
                  <a:lnTo>
                    <a:pt x="80" y="0"/>
                  </a:lnTo>
                  <a:lnTo>
                    <a:pt x="40" y="8"/>
                  </a:lnTo>
                  <a:lnTo>
                    <a:pt x="40" y="16"/>
                  </a:lnTo>
                  <a:lnTo>
                    <a:pt x="56" y="16"/>
                  </a:lnTo>
                  <a:lnTo>
                    <a:pt x="48" y="32"/>
                  </a:lnTo>
                  <a:lnTo>
                    <a:pt x="40" y="32"/>
                  </a:lnTo>
                  <a:lnTo>
                    <a:pt x="24" y="40"/>
                  </a:lnTo>
                  <a:lnTo>
                    <a:pt x="8" y="32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28" name="Freeform 117"/>
            <p:cNvSpPr>
              <a:spLocks/>
            </p:cNvSpPr>
            <p:nvPr/>
          </p:nvSpPr>
          <p:spPr bwMode="auto">
            <a:xfrm>
              <a:off x="3327" y="2329"/>
              <a:ext cx="71" cy="55"/>
            </a:xfrm>
            <a:custGeom>
              <a:avLst/>
              <a:gdLst>
                <a:gd name="T0" fmla="*/ 0 w 72"/>
                <a:gd name="T1" fmla="*/ 2489 h 48"/>
                <a:gd name="T2" fmla="*/ 16 w 72"/>
                <a:gd name="T3" fmla="*/ 7397 h 48"/>
                <a:gd name="T4" fmla="*/ 32 w 72"/>
                <a:gd name="T5" fmla="*/ 7397 h 48"/>
                <a:gd name="T6" fmla="*/ 36 w 72"/>
                <a:gd name="T7" fmla="*/ 6182 h 48"/>
                <a:gd name="T8" fmla="*/ 36 w 72"/>
                <a:gd name="T9" fmla="*/ 4917 h 48"/>
                <a:gd name="T10" fmla="*/ 36 w 72"/>
                <a:gd name="T11" fmla="*/ 4917 h 48"/>
                <a:gd name="T12" fmla="*/ 36 w 72"/>
                <a:gd name="T13" fmla="*/ 2489 h 48"/>
                <a:gd name="T14" fmla="*/ 36 w 72"/>
                <a:gd name="T15" fmla="*/ 1123 h 48"/>
                <a:gd name="T16" fmla="*/ 32 w 72"/>
                <a:gd name="T17" fmla="*/ 0 h 48"/>
                <a:gd name="T18" fmla="*/ 16 w 72"/>
                <a:gd name="T19" fmla="*/ 0 h 48"/>
                <a:gd name="T20" fmla="*/ 16 w 72"/>
                <a:gd name="T21" fmla="*/ 2489 h 48"/>
                <a:gd name="T22" fmla="*/ 0 w 72"/>
                <a:gd name="T23" fmla="*/ 2489 h 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2"/>
                <a:gd name="T37" fmla="*/ 0 h 48"/>
                <a:gd name="T38" fmla="*/ 72 w 72"/>
                <a:gd name="T39" fmla="*/ 48 h 4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2" h="48">
                  <a:moveTo>
                    <a:pt x="0" y="16"/>
                  </a:moveTo>
                  <a:lnTo>
                    <a:pt x="16" y="48"/>
                  </a:lnTo>
                  <a:lnTo>
                    <a:pt x="32" y="48"/>
                  </a:lnTo>
                  <a:lnTo>
                    <a:pt x="40" y="40"/>
                  </a:lnTo>
                  <a:lnTo>
                    <a:pt x="48" y="32"/>
                  </a:lnTo>
                  <a:lnTo>
                    <a:pt x="56" y="32"/>
                  </a:lnTo>
                  <a:lnTo>
                    <a:pt x="72" y="16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16" y="0"/>
                  </a:lnTo>
                  <a:lnTo>
                    <a:pt x="16" y="16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29" name="Freeform 118"/>
            <p:cNvSpPr>
              <a:spLocks/>
            </p:cNvSpPr>
            <p:nvPr/>
          </p:nvSpPr>
          <p:spPr bwMode="auto">
            <a:xfrm>
              <a:off x="3358" y="2302"/>
              <a:ext cx="110" cy="82"/>
            </a:xfrm>
            <a:custGeom>
              <a:avLst/>
              <a:gdLst>
                <a:gd name="T0" fmla="*/ 0 w 112"/>
                <a:gd name="T1" fmla="*/ 8851 h 72"/>
                <a:gd name="T2" fmla="*/ 24 w 112"/>
                <a:gd name="T3" fmla="*/ 8851 h 72"/>
                <a:gd name="T4" fmla="*/ 28 w 112"/>
                <a:gd name="T5" fmla="*/ 7853 h 72"/>
                <a:gd name="T6" fmla="*/ 28 w 112"/>
                <a:gd name="T7" fmla="*/ 6895 h 72"/>
                <a:gd name="T8" fmla="*/ 53 w 112"/>
                <a:gd name="T9" fmla="*/ 5992 h 72"/>
                <a:gd name="T10" fmla="*/ 61 w 112"/>
                <a:gd name="T11" fmla="*/ 4881 h 72"/>
                <a:gd name="T12" fmla="*/ 61 w 112"/>
                <a:gd name="T13" fmla="*/ 2901 h 72"/>
                <a:gd name="T14" fmla="*/ 61 w 112"/>
                <a:gd name="T15" fmla="*/ 1963 h 72"/>
                <a:gd name="T16" fmla="*/ 61 w 112"/>
                <a:gd name="T17" fmla="*/ 0 h 72"/>
                <a:gd name="T18" fmla="*/ 28 w 112"/>
                <a:gd name="T19" fmla="*/ 928 h 72"/>
                <a:gd name="T20" fmla="*/ 28 w 112"/>
                <a:gd name="T21" fmla="*/ 1963 h 72"/>
                <a:gd name="T22" fmla="*/ 28 w 112"/>
                <a:gd name="T23" fmla="*/ 4881 h 72"/>
                <a:gd name="T24" fmla="*/ 28 w 112"/>
                <a:gd name="T25" fmla="*/ 4881 h 72"/>
                <a:gd name="T26" fmla="*/ 24 w 112"/>
                <a:gd name="T27" fmla="*/ 6895 h 72"/>
                <a:gd name="T28" fmla="*/ 16 w 112"/>
                <a:gd name="T29" fmla="*/ 6895 h 72"/>
                <a:gd name="T30" fmla="*/ 8 w 112"/>
                <a:gd name="T31" fmla="*/ 7853 h 72"/>
                <a:gd name="T32" fmla="*/ 0 w 112"/>
                <a:gd name="T33" fmla="*/ 8851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12"/>
                <a:gd name="T52" fmla="*/ 0 h 72"/>
                <a:gd name="T53" fmla="*/ 112 w 112"/>
                <a:gd name="T54" fmla="*/ 72 h 7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12" h="72">
                  <a:moveTo>
                    <a:pt x="0" y="72"/>
                  </a:moveTo>
                  <a:lnTo>
                    <a:pt x="24" y="72"/>
                  </a:lnTo>
                  <a:lnTo>
                    <a:pt x="40" y="64"/>
                  </a:lnTo>
                  <a:lnTo>
                    <a:pt x="64" y="56"/>
                  </a:lnTo>
                  <a:lnTo>
                    <a:pt x="96" y="48"/>
                  </a:lnTo>
                  <a:lnTo>
                    <a:pt x="112" y="40"/>
                  </a:lnTo>
                  <a:lnTo>
                    <a:pt x="112" y="24"/>
                  </a:lnTo>
                  <a:lnTo>
                    <a:pt x="112" y="16"/>
                  </a:lnTo>
                  <a:lnTo>
                    <a:pt x="112" y="0"/>
                  </a:lnTo>
                  <a:lnTo>
                    <a:pt x="64" y="8"/>
                  </a:lnTo>
                  <a:lnTo>
                    <a:pt x="48" y="16"/>
                  </a:lnTo>
                  <a:lnTo>
                    <a:pt x="40" y="40"/>
                  </a:lnTo>
                  <a:lnTo>
                    <a:pt x="24" y="56"/>
                  </a:lnTo>
                  <a:lnTo>
                    <a:pt x="16" y="56"/>
                  </a:lnTo>
                  <a:lnTo>
                    <a:pt x="8" y="64"/>
                  </a:lnTo>
                  <a:lnTo>
                    <a:pt x="0" y="7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30" name="Freeform 119"/>
            <p:cNvSpPr>
              <a:spLocks/>
            </p:cNvSpPr>
            <p:nvPr/>
          </p:nvSpPr>
          <p:spPr bwMode="auto">
            <a:xfrm>
              <a:off x="3461" y="2211"/>
              <a:ext cx="94" cy="137"/>
            </a:xfrm>
            <a:custGeom>
              <a:avLst/>
              <a:gdLst>
                <a:gd name="T0" fmla="*/ 0 w 96"/>
                <a:gd name="T1" fmla="*/ 10817 h 120"/>
                <a:gd name="T2" fmla="*/ 24 w 96"/>
                <a:gd name="T3" fmla="*/ 9685 h 120"/>
                <a:gd name="T4" fmla="*/ 24 w 96"/>
                <a:gd name="T5" fmla="*/ 8575 h 120"/>
                <a:gd name="T6" fmla="*/ 24 w 96"/>
                <a:gd name="T7" fmla="*/ 5577 h 120"/>
                <a:gd name="T8" fmla="*/ 24 w 96"/>
                <a:gd name="T9" fmla="*/ 3283 h 120"/>
                <a:gd name="T10" fmla="*/ 24 w 96"/>
                <a:gd name="T11" fmla="*/ 1029 h 120"/>
                <a:gd name="T12" fmla="*/ 24 w 96"/>
                <a:gd name="T13" fmla="*/ 0 h 120"/>
                <a:gd name="T14" fmla="*/ 27 w 96"/>
                <a:gd name="T15" fmla="*/ 2206 h 120"/>
                <a:gd name="T16" fmla="*/ 39 w 96"/>
                <a:gd name="T17" fmla="*/ 4373 h 120"/>
                <a:gd name="T18" fmla="*/ 43 w 96"/>
                <a:gd name="T19" fmla="*/ 4373 h 120"/>
                <a:gd name="T20" fmla="*/ 43 w 96"/>
                <a:gd name="T21" fmla="*/ 5577 h 120"/>
                <a:gd name="T22" fmla="*/ 47 w 96"/>
                <a:gd name="T23" fmla="*/ 6508 h 120"/>
                <a:gd name="T24" fmla="*/ 47 w 96"/>
                <a:gd name="T25" fmla="*/ 7511 h 120"/>
                <a:gd name="T26" fmla="*/ 39 w 96"/>
                <a:gd name="T27" fmla="*/ 8575 h 120"/>
                <a:gd name="T28" fmla="*/ 27 w 96"/>
                <a:gd name="T29" fmla="*/ 10817 h 120"/>
                <a:gd name="T30" fmla="*/ 24 w 96"/>
                <a:gd name="T31" fmla="*/ 12888 h 120"/>
                <a:gd name="T32" fmla="*/ 24 w 96"/>
                <a:gd name="T33" fmla="*/ 15099 h 120"/>
                <a:gd name="T34" fmla="*/ 8 w 96"/>
                <a:gd name="T35" fmla="*/ 16164 h 120"/>
                <a:gd name="T36" fmla="*/ 8 w 96"/>
                <a:gd name="T37" fmla="*/ 14098 h 120"/>
                <a:gd name="T38" fmla="*/ 8 w 96"/>
                <a:gd name="T39" fmla="*/ 14098 h 120"/>
                <a:gd name="T40" fmla="*/ 0 w 96"/>
                <a:gd name="T41" fmla="*/ 10817 h 12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6"/>
                <a:gd name="T64" fmla="*/ 0 h 120"/>
                <a:gd name="T65" fmla="*/ 96 w 96"/>
                <a:gd name="T66" fmla="*/ 120 h 12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6" h="120">
                  <a:moveTo>
                    <a:pt x="0" y="80"/>
                  </a:moveTo>
                  <a:lnTo>
                    <a:pt x="32" y="72"/>
                  </a:lnTo>
                  <a:lnTo>
                    <a:pt x="40" y="64"/>
                  </a:lnTo>
                  <a:lnTo>
                    <a:pt x="32" y="40"/>
                  </a:lnTo>
                  <a:lnTo>
                    <a:pt x="48" y="24"/>
                  </a:lnTo>
                  <a:lnTo>
                    <a:pt x="48" y="8"/>
                  </a:lnTo>
                  <a:lnTo>
                    <a:pt x="48" y="0"/>
                  </a:lnTo>
                  <a:lnTo>
                    <a:pt x="64" y="16"/>
                  </a:lnTo>
                  <a:lnTo>
                    <a:pt x="80" y="32"/>
                  </a:lnTo>
                  <a:lnTo>
                    <a:pt x="88" y="32"/>
                  </a:lnTo>
                  <a:lnTo>
                    <a:pt x="88" y="40"/>
                  </a:lnTo>
                  <a:lnTo>
                    <a:pt x="96" y="48"/>
                  </a:lnTo>
                  <a:lnTo>
                    <a:pt x="96" y="56"/>
                  </a:lnTo>
                  <a:lnTo>
                    <a:pt x="80" y="64"/>
                  </a:lnTo>
                  <a:lnTo>
                    <a:pt x="64" y="80"/>
                  </a:lnTo>
                  <a:lnTo>
                    <a:pt x="56" y="96"/>
                  </a:lnTo>
                  <a:lnTo>
                    <a:pt x="24" y="112"/>
                  </a:lnTo>
                  <a:lnTo>
                    <a:pt x="8" y="120"/>
                  </a:lnTo>
                  <a:lnTo>
                    <a:pt x="8" y="104"/>
                  </a:lnTo>
                  <a:lnTo>
                    <a:pt x="0" y="8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31" name="Freeform 120"/>
            <p:cNvSpPr>
              <a:spLocks/>
            </p:cNvSpPr>
            <p:nvPr/>
          </p:nvSpPr>
          <p:spPr bwMode="auto">
            <a:xfrm>
              <a:off x="3429" y="2183"/>
              <a:ext cx="79" cy="64"/>
            </a:xfrm>
            <a:custGeom>
              <a:avLst/>
              <a:gdLst>
                <a:gd name="T0" fmla="*/ 8 w 80"/>
                <a:gd name="T1" fmla="*/ 0 h 56"/>
                <a:gd name="T2" fmla="*/ 0 w 80"/>
                <a:gd name="T3" fmla="*/ 2233 h 56"/>
                <a:gd name="T4" fmla="*/ 0 w 80"/>
                <a:gd name="T5" fmla="*/ 3334 h 56"/>
                <a:gd name="T6" fmla="*/ 16 w 80"/>
                <a:gd name="T7" fmla="*/ 6707 h 56"/>
                <a:gd name="T8" fmla="*/ 16 w 80"/>
                <a:gd name="T9" fmla="*/ 7819 h 56"/>
                <a:gd name="T10" fmla="*/ 40 w 80"/>
                <a:gd name="T11" fmla="*/ 7819 h 56"/>
                <a:gd name="T12" fmla="*/ 40 w 80"/>
                <a:gd name="T13" fmla="*/ 7819 h 56"/>
                <a:gd name="T14" fmla="*/ 43 w 80"/>
                <a:gd name="T15" fmla="*/ 4493 h 56"/>
                <a:gd name="T16" fmla="*/ 43 w 80"/>
                <a:gd name="T17" fmla="*/ 2233 h 56"/>
                <a:gd name="T18" fmla="*/ 40 w 80"/>
                <a:gd name="T19" fmla="*/ 2233 h 56"/>
                <a:gd name="T20" fmla="*/ 40 w 80"/>
                <a:gd name="T21" fmla="*/ 4493 h 56"/>
                <a:gd name="T22" fmla="*/ 40 w 80"/>
                <a:gd name="T23" fmla="*/ 4493 h 56"/>
                <a:gd name="T24" fmla="*/ 24 w 80"/>
                <a:gd name="T25" fmla="*/ 4493 h 56"/>
                <a:gd name="T26" fmla="*/ 24 w 80"/>
                <a:gd name="T27" fmla="*/ 3334 h 56"/>
                <a:gd name="T28" fmla="*/ 24 w 80"/>
                <a:gd name="T29" fmla="*/ 2233 h 56"/>
                <a:gd name="T30" fmla="*/ 16 w 80"/>
                <a:gd name="T31" fmla="*/ 3334 h 56"/>
                <a:gd name="T32" fmla="*/ 8 w 80"/>
                <a:gd name="T33" fmla="*/ 0 h 56"/>
                <a:gd name="T34" fmla="*/ 8 w 80"/>
                <a:gd name="T35" fmla="*/ 0 h 5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80"/>
                <a:gd name="T55" fmla="*/ 0 h 56"/>
                <a:gd name="T56" fmla="*/ 80 w 80"/>
                <a:gd name="T57" fmla="*/ 56 h 5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80" h="56">
                  <a:moveTo>
                    <a:pt x="8" y="0"/>
                  </a:moveTo>
                  <a:lnTo>
                    <a:pt x="0" y="16"/>
                  </a:lnTo>
                  <a:lnTo>
                    <a:pt x="0" y="24"/>
                  </a:lnTo>
                  <a:lnTo>
                    <a:pt x="16" y="48"/>
                  </a:lnTo>
                  <a:lnTo>
                    <a:pt x="16" y="56"/>
                  </a:lnTo>
                  <a:lnTo>
                    <a:pt x="56" y="56"/>
                  </a:lnTo>
                  <a:lnTo>
                    <a:pt x="72" y="56"/>
                  </a:lnTo>
                  <a:lnTo>
                    <a:pt x="80" y="32"/>
                  </a:lnTo>
                  <a:lnTo>
                    <a:pt x="80" y="16"/>
                  </a:lnTo>
                  <a:lnTo>
                    <a:pt x="72" y="16"/>
                  </a:lnTo>
                  <a:lnTo>
                    <a:pt x="56" y="32"/>
                  </a:lnTo>
                  <a:lnTo>
                    <a:pt x="24" y="32"/>
                  </a:lnTo>
                  <a:lnTo>
                    <a:pt x="24" y="24"/>
                  </a:lnTo>
                  <a:lnTo>
                    <a:pt x="24" y="16"/>
                  </a:lnTo>
                  <a:lnTo>
                    <a:pt x="16" y="24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32" name="Freeform 121"/>
            <p:cNvSpPr>
              <a:spLocks/>
            </p:cNvSpPr>
            <p:nvPr/>
          </p:nvSpPr>
          <p:spPr bwMode="auto">
            <a:xfrm>
              <a:off x="3390" y="2138"/>
              <a:ext cx="23" cy="18"/>
            </a:xfrm>
            <a:custGeom>
              <a:avLst/>
              <a:gdLst>
                <a:gd name="T0" fmla="*/ 12 w 24"/>
                <a:gd name="T1" fmla="*/ 1174 h 16"/>
                <a:gd name="T2" fmla="*/ 12 w 24"/>
                <a:gd name="T3" fmla="*/ 0 h 16"/>
                <a:gd name="T4" fmla="*/ 8 w 24"/>
                <a:gd name="T5" fmla="*/ 0 h 16"/>
                <a:gd name="T6" fmla="*/ 0 w 24"/>
                <a:gd name="T7" fmla="*/ 579 h 16"/>
                <a:gd name="T8" fmla="*/ 8 w 24"/>
                <a:gd name="T9" fmla="*/ 1174 h 16"/>
                <a:gd name="T10" fmla="*/ 12 w 24"/>
                <a:gd name="T11" fmla="*/ 1174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"/>
                <a:gd name="T19" fmla="*/ 0 h 16"/>
                <a:gd name="T20" fmla="*/ 24 w 24"/>
                <a:gd name="T21" fmla="*/ 16 h 1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" h="16">
                  <a:moveTo>
                    <a:pt x="24" y="16"/>
                  </a:moveTo>
                  <a:lnTo>
                    <a:pt x="16" y="0"/>
                  </a:lnTo>
                  <a:lnTo>
                    <a:pt x="8" y="0"/>
                  </a:lnTo>
                  <a:lnTo>
                    <a:pt x="0" y="8"/>
                  </a:lnTo>
                  <a:lnTo>
                    <a:pt x="8" y="16"/>
                  </a:lnTo>
                  <a:lnTo>
                    <a:pt x="24" y="1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33" name="Freeform 122"/>
            <p:cNvSpPr>
              <a:spLocks/>
            </p:cNvSpPr>
            <p:nvPr/>
          </p:nvSpPr>
          <p:spPr bwMode="auto">
            <a:xfrm>
              <a:off x="3280" y="2010"/>
              <a:ext cx="133" cy="146"/>
            </a:xfrm>
            <a:custGeom>
              <a:avLst/>
              <a:gdLst>
                <a:gd name="T0" fmla="*/ 58 w 136"/>
                <a:gd name="T1" fmla="*/ 14658 h 128"/>
                <a:gd name="T2" fmla="*/ 61 w 136"/>
                <a:gd name="T3" fmla="*/ 12435 h 128"/>
                <a:gd name="T4" fmla="*/ 55 w 136"/>
                <a:gd name="T5" fmla="*/ 10449 h 128"/>
                <a:gd name="T6" fmla="*/ 55 w 136"/>
                <a:gd name="T7" fmla="*/ 7219 h 128"/>
                <a:gd name="T8" fmla="*/ 45 w 136"/>
                <a:gd name="T9" fmla="*/ 7219 h 128"/>
                <a:gd name="T10" fmla="*/ 45 w 136"/>
                <a:gd name="T11" fmla="*/ 5148 h 128"/>
                <a:gd name="T12" fmla="*/ 49 w 136"/>
                <a:gd name="T13" fmla="*/ 3041 h 128"/>
                <a:gd name="T14" fmla="*/ 41 w 136"/>
                <a:gd name="T15" fmla="*/ 2049 h 128"/>
                <a:gd name="T16" fmla="*/ 37 w 136"/>
                <a:gd name="T17" fmla="*/ 1003 h 128"/>
                <a:gd name="T18" fmla="*/ 33 w 136"/>
                <a:gd name="T19" fmla="*/ 0 h 128"/>
                <a:gd name="T20" fmla="*/ 22 w 136"/>
                <a:gd name="T21" fmla="*/ 0 h 128"/>
                <a:gd name="T22" fmla="*/ 22 w 136"/>
                <a:gd name="T23" fmla="*/ 1003 h 128"/>
                <a:gd name="T24" fmla="*/ 22 w 136"/>
                <a:gd name="T25" fmla="*/ 2049 h 128"/>
                <a:gd name="T26" fmla="*/ 22 w 136"/>
                <a:gd name="T27" fmla="*/ 5148 h 128"/>
                <a:gd name="T28" fmla="*/ 8 w 136"/>
                <a:gd name="T29" fmla="*/ 6311 h 128"/>
                <a:gd name="T30" fmla="*/ 0 w 136"/>
                <a:gd name="T31" fmla="*/ 8234 h 128"/>
                <a:gd name="T32" fmla="*/ 8 w 136"/>
                <a:gd name="T33" fmla="*/ 10449 h 128"/>
                <a:gd name="T34" fmla="*/ 22 w 136"/>
                <a:gd name="T35" fmla="*/ 10449 h 128"/>
                <a:gd name="T36" fmla="*/ 27 w 136"/>
                <a:gd name="T37" fmla="*/ 13594 h 128"/>
                <a:gd name="T38" fmla="*/ 27 w 136"/>
                <a:gd name="T39" fmla="*/ 14658 h 128"/>
                <a:gd name="T40" fmla="*/ 33 w 136"/>
                <a:gd name="T41" fmla="*/ 16719 h 128"/>
                <a:gd name="T42" fmla="*/ 49 w 136"/>
                <a:gd name="T43" fmla="*/ 15588 h 128"/>
                <a:gd name="T44" fmla="*/ 53 w 136"/>
                <a:gd name="T45" fmla="*/ 15588 h 128"/>
                <a:gd name="T46" fmla="*/ 55 w 136"/>
                <a:gd name="T47" fmla="*/ 14658 h 128"/>
                <a:gd name="T48" fmla="*/ 55 w 136"/>
                <a:gd name="T49" fmla="*/ 14658 h 128"/>
                <a:gd name="T50" fmla="*/ 58 w 136"/>
                <a:gd name="T51" fmla="*/ 14658 h 12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36"/>
                <a:gd name="T79" fmla="*/ 0 h 128"/>
                <a:gd name="T80" fmla="*/ 136 w 136"/>
                <a:gd name="T81" fmla="*/ 128 h 12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36" h="128">
                  <a:moveTo>
                    <a:pt x="128" y="112"/>
                  </a:moveTo>
                  <a:lnTo>
                    <a:pt x="136" y="96"/>
                  </a:lnTo>
                  <a:lnTo>
                    <a:pt x="120" y="80"/>
                  </a:lnTo>
                  <a:lnTo>
                    <a:pt x="120" y="56"/>
                  </a:lnTo>
                  <a:lnTo>
                    <a:pt x="96" y="56"/>
                  </a:lnTo>
                  <a:lnTo>
                    <a:pt x="96" y="40"/>
                  </a:lnTo>
                  <a:lnTo>
                    <a:pt x="104" y="24"/>
                  </a:lnTo>
                  <a:lnTo>
                    <a:pt x="88" y="16"/>
                  </a:lnTo>
                  <a:lnTo>
                    <a:pt x="80" y="8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32" y="8"/>
                  </a:lnTo>
                  <a:lnTo>
                    <a:pt x="32" y="16"/>
                  </a:lnTo>
                  <a:lnTo>
                    <a:pt x="24" y="40"/>
                  </a:lnTo>
                  <a:lnTo>
                    <a:pt x="8" y="48"/>
                  </a:lnTo>
                  <a:lnTo>
                    <a:pt x="0" y="64"/>
                  </a:lnTo>
                  <a:lnTo>
                    <a:pt x="8" y="80"/>
                  </a:lnTo>
                  <a:lnTo>
                    <a:pt x="32" y="80"/>
                  </a:lnTo>
                  <a:lnTo>
                    <a:pt x="64" y="104"/>
                  </a:lnTo>
                  <a:lnTo>
                    <a:pt x="64" y="112"/>
                  </a:lnTo>
                  <a:lnTo>
                    <a:pt x="72" y="128"/>
                  </a:lnTo>
                  <a:lnTo>
                    <a:pt x="104" y="120"/>
                  </a:lnTo>
                  <a:lnTo>
                    <a:pt x="112" y="120"/>
                  </a:lnTo>
                  <a:lnTo>
                    <a:pt x="120" y="112"/>
                  </a:lnTo>
                  <a:lnTo>
                    <a:pt x="128" y="11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34" name="Freeform 123"/>
            <p:cNvSpPr>
              <a:spLocks/>
            </p:cNvSpPr>
            <p:nvPr/>
          </p:nvSpPr>
          <p:spPr bwMode="auto">
            <a:xfrm>
              <a:off x="3225" y="2083"/>
              <a:ext cx="63" cy="64"/>
            </a:xfrm>
            <a:custGeom>
              <a:avLst/>
              <a:gdLst>
                <a:gd name="T0" fmla="*/ 32 w 64"/>
                <a:gd name="T1" fmla="*/ 0 h 56"/>
                <a:gd name="T2" fmla="*/ 32 w 64"/>
                <a:gd name="T3" fmla="*/ 0 h 56"/>
                <a:gd name="T4" fmla="*/ 32 w 64"/>
                <a:gd name="T5" fmla="*/ 1055 h 56"/>
                <a:gd name="T6" fmla="*/ 24 w 64"/>
                <a:gd name="T7" fmla="*/ 1055 h 56"/>
                <a:gd name="T8" fmla="*/ 8 w 64"/>
                <a:gd name="T9" fmla="*/ 0 h 56"/>
                <a:gd name="T10" fmla="*/ 0 w 64"/>
                <a:gd name="T11" fmla="*/ 0 h 56"/>
                <a:gd name="T12" fmla="*/ 0 w 64"/>
                <a:gd name="T13" fmla="*/ 2233 h 56"/>
                <a:gd name="T14" fmla="*/ 0 w 64"/>
                <a:gd name="T15" fmla="*/ 3334 h 56"/>
                <a:gd name="T16" fmla="*/ 0 w 64"/>
                <a:gd name="T17" fmla="*/ 4493 h 56"/>
                <a:gd name="T18" fmla="*/ 0 w 64"/>
                <a:gd name="T19" fmla="*/ 5687 h 56"/>
                <a:gd name="T20" fmla="*/ 0 w 64"/>
                <a:gd name="T21" fmla="*/ 6707 h 56"/>
                <a:gd name="T22" fmla="*/ 16 w 64"/>
                <a:gd name="T23" fmla="*/ 6707 h 56"/>
                <a:gd name="T24" fmla="*/ 24 w 64"/>
                <a:gd name="T25" fmla="*/ 7819 h 56"/>
                <a:gd name="T26" fmla="*/ 32 w 64"/>
                <a:gd name="T27" fmla="*/ 6707 h 56"/>
                <a:gd name="T28" fmla="*/ 32 w 64"/>
                <a:gd name="T29" fmla="*/ 6707 h 56"/>
                <a:gd name="T30" fmla="*/ 32 w 64"/>
                <a:gd name="T31" fmla="*/ 4493 h 56"/>
                <a:gd name="T32" fmla="*/ 32 w 64"/>
                <a:gd name="T33" fmla="*/ 4493 h 56"/>
                <a:gd name="T34" fmla="*/ 32 w 64"/>
                <a:gd name="T35" fmla="*/ 3334 h 56"/>
                <a:gd name="T36" fmla="*/ 32 w 64"/>
                <a:gd name="T37" fmla="*/ 2233 h 56"/>
                <a:gd name="T38" fmla="*/ 32 w 64"/>
                <a:gd name="T39" fmla="*/ 2233 h 56"/>
                <a:gd name="T40" fmla="*/ 32 w 64"/>
                <a:gd name="T41" fmla="*/ 0 h 5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64"/>
                <a:gd name="T64" fmla="*/ 0 h 56"/>
                <a:gd name="T65" fmla="*/ 64 w 64"/>
                <a:gd name="T66" fmla="*/ 56 h 5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64" h="56">
                  <a:moveTo>
                    <a:pt x="56" y="0"/>
                  </a:moveTo>
                  <a:lnTo>
                    <a:pt x="48" y="0"/>
                  </a:lnTo>
                  <a:lnTo>
                    <a:pt x="40" y="8"/>
                  </a:lnTo>
                  <a:lnTo>
                    <a:pt x="24" y="8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0" y="48"/>
                  </a:lnTo>
                  <a:lnTo>
                    <a:pt x="16" y="48"/>
                  </a:lnTo>
                  <a:lnTo>
                    <a:pt x="24" y="56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56" y="32"/>
                  </a:lnTo>
                  <a:lnTo>
                    <a:pt x="40" y="32"/>
                  </a:lnTo>
                  <a:lnTo>
                    <a:pt x="40" y="24"/>
                  </a:lnTo>
                  <a:lnTo>
                    <a:pt x="48" y="16"/>
                  </a:lnTo>
                  <a:lnTo>
                    <a:pt x="64" y="16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35" name="Freeform 124"/>
            <p:cNvSpPr>
              <a:spLocks/>
            </p:cNvSpPr>
            <p:nvPr/>
          </p:nvSpPr>
          <p:spPr bwMode="auto">
            <a:xfrm>
              <a:off x="3233" y="2019"/>
              <a:ext cx="78" cy="73"/>
            </a:xfrm>
            <a:custGeom>
              <a:avLst/>
              <a:gdLst>
                <a:gd name="T0" fmla="*/ 0 w 80"/>
                <a:gd name="T1" fmla="*/ 7219 h 64"/>
                <a:gd name="T2" fmla="*/ 16 w 80"/>
                <a:gd name="T3" fmla="*/ 8234 h 64"/>
                <a:gd name="T4" fmla="*/ 20 w 80"/>
                <a:gd name="T5" fmla="*/ 8234 h 64"/>
                <a:gd name="T6" fmla="*/ 20 w 80"/>
                <a:gd name="T7" fmla="*/ 7219 h 64"/>
                <a:gd name="T8" fmla="*/ 20 w 80"/>
                <a:gd name="T9" fmla="*/ 7219 h 64"/>
                <a:gd name="T10" fmla="*/ 20 w 80"/>
                <a:gd name="T11" fmla="*/ 5148 h 64"/>
                <a:gd name="T12" fmla="*/ 28 w 80"/>
                <a:gd name="T13" fmla="*/ 4253 h 64"/>
                <a:gd name="T14" fmla="*/ 32 w 80"/>
                <a:gd name="T15" fmla="*/ 1003 h 64"/>
                <a:gd name="T16" fmla="*/ 32 w 80"/>
                <a:gd name="T17" fmla="*/ 0 h 64"/>
                <a:gd name="T18" fmla="*/ 24 w 80"/>
                <a:gd name="T19" fmla="*/ 0 h 64"/>
                <a:gd name="T20" fmla="*/ 20 w 80"/>
                <a:gd name="T21" fmla="*/ 0 h 64"/>
                <a:gd name="T22" fmla="*/ 20 w 80"/>
                <a:gd name="T23" fmla="*/ 0 h 64"/>
                <a:gd name="T24" fmla="*/ 20 w 80"/>
                <a:gd name="T25" fmla="*/ 0 h 64"/>
                <a:gd name="T26" fmla="*/ 20 w 80"/>
                <a:gd name="T27" fmla="*/ 0 h 64"/>
                <a:gd name="T28" fmla="*/ 16 w 80"/>
                <a:gd name="T29" fmla="*/ 0 h 64"/>
                <a:gd name="T30" fmla="*/ 8 w 80"/>
                <a:gd name="T31" fmla="*/ 1003 h 64"/>
                <a:gd name="T32" fmla="*/ 0 w 80"/>
                <a:gd name="T33" fmla="*/ 4253 h 64"/>
                <a:gd name="T34" fmla="*/ 8 w 80"/>
                <a:gd name="T35" fmla="*/ 4253 h 64"/>
                <a:gd name="T36" fmla="*/ 16 w 80"/>
                <a:gd name="T37" fmla="*/ 4253 h 64"/>
                <a:gd name="T38" fmla="*/ 8 w 80"/>
                <a:gd name="T39" fmla="*/ 5148 h 64"/>
                <a:gd name="T40" fmla="*/ 0 w 80"/>
                <a:gd name="T41" fmla="*/ 7219 h 6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80"/>
                <a:gd name="T64" fmla="*/ 0 h 64"/>
                <a:gd name="T65" fmla="*/ 80 w 80"/>
                <a:gd name="T66" fmla="*/ 64 h 6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80" h="64">
                  <a:moveTo>
                    <a:pt x="0" y="56"/>
                  </a:moveTo>
                  <a:lnTo>
                    <a:pt x="16" y="64"/>
                  </a:lnTo>
                  <a:lnTo>
                    <a:pt x="32" y="64"/>
                  </a:lnTo>
                  <a:lnTo>
                    <a:pt x="40" y="56"/>
                  </a:lnTo>
                  <a:lnTo>
                    <a:pt x="48" y="56"/>
                  </a:lnTo>
                  <a:lnTo>
                    <a:pt x="56" y="40"/>
                  </a:lnTo>
                  <a:lnTo>
                    <a:pt x="72" y="32"/>
                  </a:lnTo>
                  <a:lnTo>
                    <a:pt x="80" y="8"/>
                  </a:lnTo>
                  <a:lnTo>
                    <a:pt x="80" y="0"/>
                  </a:lnTo>
                  <a:lnTo>
                    <a:pt x="64" y="0"/>
                  </a:lnTo>
                  <a:lnTo>
                    <a:pt x="56" y="0"/>
                  </a:lnTo>
                  <a:lnTo>
                    <a:pt x="40" y="0"/>
                  </a:lnTo>
                  <a:lnTo>
                    <a:pt x="32" y="0"/>
                  </a:lnTo>
                  <a:lnTo>
                    <a:pt x="16" y="0"/>
                  </a:lnTo>
                  <a:lnTo>
                    <a:pt x="8" y="8"/>
                  </a:lnTo>
                  <a:lnTo>
                    <a:pt x="0" y="32"/>
                  </a:lnTo>
                  <a:lnTo>
                    <a:pt x="8" y="3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0" y="5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36" name="Freeform 125"/>
            <p:cNvSpPr>
              <a:spLocks/>
            </p:cNvSpPr>
            <p:nvPr/>
          </p:nvSpPr>
          <p:spPr bwMode="auto">
            <a:xfrm>
              <a:off x="3107" y="1918"/>
              <a:ext cx="244" cy="110"/>
            </a:xfrm>
            <a:custGeom>
              <a:avLst/>
              <a:gdLst>
                <a:gd name="T0" fmla="*/ 8 w 248"/>
                <a:gd name="T1" fmla="*/ 3745 h 96"/>
                <a:gd name="T2" fmla="*/ 8 w 248"/>
                <a:gd name="T3" fmla="*/ 6182 h 96"/>
                <a:gd name="T4" fmla="*/ 0 w 248"/>
                <a:gd name="T5" fmla="*/ 8595 h 96"/>
                <a:gd name="T6" fmla="*/ 16 w 248"/>
                <a:gd name="T7" fmla="*/ 9848 h 96"/>
                <a:gd name="T8" fmla="*/ 24 w 248"/>
                <a:gd name="T9" fmla="*/ 11128 h 96"/>
                <a:gd name="T10" fmla="*/ 31 w 248"/>
                <a:gd name="T11" fmla="*/ 12211 h 96"/>
                <a:gd name="T12" fmla="*/ 31 w 248"/>
                <a:gd name="T13" fmla="*/ 13535 h 96"/>
                <a:gd name="T14" fmla="*/ 43 w 248"/>
                <a:gd name="T15" fmla="*/ 12211 h 96"/>
                <a:gd name="T16" fmla="*/ 51 w 248"/>
                <a:gd name="T17" fmla="*/ 13535 h 96"/>
                <a:gd name="T18" fmla="*/ 51 w 248"/>
                <a:gd name="T19" fmla="*/ 13535 h 96"/>
                <a:gd name="T20" fmla="*/ 69 w 248"/>
                <a:gd name="T21" fmla="*/ 13535 h 96"/>
                <a:gd name="T22" fmla="*/ 69 w 248"/>
                <a:gd name="T23" fmla="*/ 13535 h 96"/>
                <a:gd name="T24" fmla="*/ 73 w 248"/>
                <a:gd name="T25" fmla="*/ 13535 h 96"/>
                <a:gd name="T26" fmla="*/ 77 w 248"/>
                <a:gd name="T27" fmla="*/ 14816 h 96"/>
                <a:gd name="T28" fmla="*/ 81 w 248"/>
                <a:gd name="T29" fmla="*/ 13535 h 96"/>
                <a:gd name="T30" fmla="*/ 91 w 248"/>
                <a:gd name="T31" fmla="*/ 12211 h 96"/>
                <a:gd name="T32" fmla="*/ 91 w 248"/>
                <a:gd name="T33" fmla="*/ 13535 h 96"/>
                <a:gd name="T34" fmla="*/ 100 w 248"/>
                <a:gd name="T35" fmla="*/ 13535 h 96"/>
                <a:gd name="T36" fmla="*/ 105 w 248"/>
                <a:gd name="T37" fmla="*/ 12211 h 96"/>
                <a:gd name="T38" fmla="*/ 116 w 248"/>
                <a:gd name="T39" fmla="*/ 12211 h 96"/>
                <a:gd name="T40" fmla="*/ 121 w 248"/>
                <a:gd name="T41" fmla="*/ 12211 h 96"/>
                <a:gd name="T42" fmla="*/ 129 w 248"/>
                <a:gd name="T43" fmla="*/ 12211 h 96"/>
                <a:gd name="T44" fmla="*/ 137 w 248"/>
                <a:gd name="T45" fmla="*/ 12211 h 96"/>
                <a:gd name="T46" fmla="*/ 137 w 248"/>
                <a:gd name="T47" fmla="*/ 9848 h 96"/>
                <a:gd name="T48" fmla="*/ 137 w 248"/>
                <a:gd name="T49" fmla="*/ 7397 h 96"/>
                <a:gd name="T50" fmla="*/ 137 w 248"/>
                <a:gd name="T51" fmla="*/ 4917 h 96"/>
                <a:gd name="T52" fmla="*/ 129 w 248"/>
                <a:gd name="T53" fmla="*/ 2489 h 96"/>
                <a:gd name="T54" fmla="*/ 125 w 248"/>
                <a:gd name="T55" fmla="*/ 1123 h 96"/>
                <a:gd name="T56" fmla="*/ 116 w 248"/>
                <a:gd name="T57" fmla="*/ 1123 h 96"/>
                <a:gd name="T58" fmla="*/ 100 w 248"/>
                <a:gd name="T59" fmla="*/ 2489 h 96"/>
                <a:gd name="T60" fmla="*/ 91 w 248"/>
                <a:gd name="T61" fmla="*/ 2489 h 96"/>
                <a:gd name="T62" fmla="*/ 88 w 248"/>
                <a:gd name="T63" fmla="*/ 2489 h 96"/>
                <a:gd name="T64" fmla="*/ 65 w 248"/>
                <a:gd name="T65" fmla="*/ 0 h 96"/>
                <a:gd name="T66" fmla="*/ 43 w 248"/>
                <a:gd name="T67" fmla="*/ 0 h 96"/>
                <a:gd name="T68" fmla="*/ 31 w 248"/>
                <a:gd name="T69" fmla="*/ 2489 h 96"/>
                <a:gd name="T70" fmla="*/ 31 w 248"/>
                <a:gd name="T71" fmla="*/ 2489 h 96"/>
                <a:gd name="T72" fmla="*/ 31 w 248"/>
                <a:gd name="T73" fmla="*/ 2489 h 96"/>
                <a:gd name="T74" fmla="*/ 31 w 248"/>
                <a:gd name="T75" fmla="*/ 3745 h 96"/>
                <a:gd name="T76" fmla="*/ 16 w 248"/>
                <a:gd name="T77" fmla="*/ 3745 h 96"/>
                <a:gd name="T78" fmla="*/ 8 w 248"/>
                <a:gd name="T79" fmla="*/ 3745 h 9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248"/>
                <a:gd name="T121" fmla="*/ 0 h 96"/>
                <a:gd name="T122" fmla="*/ 248 w 248"/>
                <a:gd name="T123" fmla="*/ 96 h 9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248" h="96">
                  <a:moveTo>
                    <a:pt x="8" y="24"/>
                  </a:moveTo>
                  <a:lnTo>
                    <a:pt x="8" y="40"/>
                  </a:lnTo>
                  <a:lnTo>
                    <a:pt x="0" y="56"/>
                  </a:lnTo>
                  <a:lnTo>
                    <a:pt x="16" y="64"/>
                  </a:lnTo>
                  <a:lnTo>
                    <a:pt x="24" y="72"/>
                  </a:lnTo>
                  <a:lnTo>
                    <a:pt x="32" y="80"/>
                  </a:lnTo>
                  <a:lnTo>
                    <a:pt x="48" y="88"/>
                  </a:lnTo>
                  <a:lnTo>
                    <a:pt x="80" y="80"/>
                  </a:lnTo>
                  <a:lnTo>
                    <a:pt x="88" y="88"/>
                  </a:lnTo>
                  <a:lnTo>
                    <a:pt x="120" y="88"/>
                  </a:lnTo>
                  <a:lnTo>
                    <a:pt x="128" y="88"/>
                  </a:lnTo>
                  <a:lnTo>
                    <a:pt x="136" y="96"/>
                  </a:lnTo>
                  <a:lnTo>
                    <a:pt x="144" y="88"/>
                  </a:lnTo>
                  <a:lnTo>
                    <a:pt x="168" y="80"/>
                  </a:lnTo>
                  <a:lnTo>
                    <a:pt x="168" y="88"/>
                  </a:lnTo>
                  <a:lnTo>
                    <a:pt x="184" y="88"/>
                  </a:lnTo>
                  <a:lnTo>
                    <a:pt x="192" y="80"/>
                  </a:lnTo>
                  <a:lnTo>
                    <a:pt x="208" y="80"/>
                  </a:lnTo>
                  <a:lnTo>
                    <a:pt x="216" y="80"/>
                  </a:lnTo>
                  <a:lnTo>
                    <a:pt x="232" y="80"/>
                  </a:lnTo>
                  <a:lnTo>
                    <a:pt x="248" y="80"/>
                  </a:lnTo>
                  <a:lnTo>
                    <a:pt x="248" y="64"/>
                  </a:lnTo>
                  <a:lnTo>
                    <a:pt x="248" y="48"/>
                  </a:lnTo>
                  <a:lnTo>
                    <a:pt x="248" y="32"/>
                  </a:lnTo>
                  <a:lnTo>
                    <a:pt x="232" y="16"/>
                  </a:lnTo>
                  <a:lnTo>
                    <a:pt x="224" y="8"/>
                  </a:lnTo>
                  <a:lnTo>
                    <a:pt x="208" y="8"/>
                  </a:lnTo>
                  <a:lnTo>
                    <a:pt x="184" y="16"/>
                  </a:lnTo>
                  <a:lnTo>
                    <a:pt x="168" y="16"/>
                  </a:lnTo>
                  <a:lnTo>
                    <a:pt x="160" y="16"/>
                  </a:lnTo>
                  <a:lnTo>
                    <a:pt x="112" y="0"/>
                  </a:lnTo>
                  <a:lnTo>
                    <a:pt x="80" y="0"/>
                  </a:lnTo>
                  <a:lnTo>
                    <a:pt x="56" y="16"/>
                  </a:lnTo>
                  <a:lnTo>
                    <a:pt x="32" y="16"/>
                  </a:lnTo>
                  <a:lnTo>
                    <a:pt x="32" y="24"/>
                  </a:lnTo>
                  <a:lnTo>
                    <a:pt x="16" y="24"/>
                  </a:lnTo>
                  <a:lnTo>
                    <a:pt x="8" y="2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37" name="Freeform 126"/>
            <p:cNvSpPr>
              <a:spLocks/>
            </p:cNvSpPr>
            <p:nvPr/>
          </p:nvSpPr>
          <p:spPr bwMode="auto">
            <a:xfrm>
              <a:off x="3099" y="1909"/>
              <a:ext cx="32" cy="37"/>
            </a:xfrm>
            <a:custGeom>
              <a:avLst/>
              <a:gdLst>
                <a:gd name="T0" fmla="*/ 24 w 32"/>
                <a:gd name="T1" fmla="*/ 0 h 32"/>
                <a:gd name="T2" fmla="*/ 16 w 32"/>
                <a:gd name="T3" fmla="*/ 1679 h 32"/>
                <a:gd name="T4" fmla="*/ 8 w 32"/>
                <a:gd name="T5" fmla="*/ 1679 h 32"/>
                <a:gd name="T6" fmla="*/ 8 w 32"/>
                <a:gd name="T7" fmla="*/ 3469 h 32"/>
                <a:gd name="T8" fmla="*/ 0 w 32"/>
                <a:gd name="T9" fmla="*/ 5220 h 32"/>
                <a:gd name="T10" fmla="*/ 16 w 32"/>
                <a:gd name="T11" fmla="*/ 6979 h 32"/>
                <a:gd name="T12" fmla="*/ 24 w 32"/>
                <a:gd name="T13" fmla="*/ 5220 h 32"/>
                <a:gd name="T14" fmla="*/ 32 w 32"/>
                <a:gd name="T15" fmla="*/ 3469 h 32"/>
                <a:gd name="T16" fmla="*/ 32 w 32"/>
                <a:gd name="T17" fmla="*/ 0 h 32"/>
                <a:gd name="T18" fmla="*/ 24 w 32"/>
                <a:gd name="T19" fmla="*/ 0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2"/>
                <a:gd name="T31" fmla="*/ 0 h 32"/>
                <a:gd name="T32" fmla="*/ 32 w 32"/>
                <a:gd name="T33" fmla="*/ 32 h 3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2" h="32">
                  <a:moveTo>
                    <a:pt x="24" y="0"/>
                  </a:moveTo>
                  <a:lnTo>
                    <a:pt x="16" y="8"/>
                  </a:lnTo>
                  <a:lnTo>
                    <a:pt x="8" y="8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16" y="32"/>
                  </a:lnTo>
                  <a:lnTo>
                    <a:pt x="24" y="24"/>
                  </a:lnTo>
                  <a:lnTo>
                    <a:pt x="32" y="16"/>
                  </a:lnTo>
                  <a:lnTo>
                    <a:pt x="32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38" name="Rectangle 127"/>
            <p:cNvSpPr>
              <a:spLocks noChangeArrowheads="1"/>
            </p:cNvSpPr>
            <p:nvPr/>
          </p:nvSpPr>
          <p:spPr bwMode="auto">
            <a:xfrm>
              <a:off x="3123" y="2019"/>
              <a:ext cx="8" cy="9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78885" tIns="40074" rIns="80147" bIns="40074"/>
            <a:lstStyle/>
            <a:p>
              <a:pPr algn="ctr" defTabSz="80168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39" name="Rectangle 128"/>
            <p:cNvSpPr>
              <a:spLocks noChangeArrowheads="1"/>
            </p:cNvSpPr>
            <p:nvPr/>
          </p:nvSpPr>
          <p:spPr bwMode="auto">
            <a:xfrm>
              <a:off x="3123" y="2019"/>
              <a:ext cx="8" cy="9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78885" tIns="40074" rIns="80147" bIns="40074"/>
            <a:lstStyle/>
            <a:p>
              <a:pPr algn="ctr" defTabSz="80168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40" name="Freeform 129"/>
            <p:cNvSpPr>
              <a:spLocks/>
            </p:cNvSpPr>
            <p:nvPr/>
          </p:nvSpPr>
          <p:spPr bwMode="auto">
            <a:xfrm>
              <a:off x="2879" y="1809"/>
              <a:ext cx="16" cy="9"/>
            </a:xfrm>
            <a:custGeom>
              <a:avLst/>
              <a:gdLst>
                <a:gd name="T0" fmla="*/ 16 w 16"/>
                <a:gd name="T1" fmla="*/ 0 h 8"/>
                <a:gd name="T2" fmla="*/ 0 w 16"/>
                <a:gd name="T3" fmla="*/ 0 h 8"/>
                <a:gd name="T4" fmla="*/ 8 w 16"/>
                <a:gd name="T5" fmla="*/ 579 h 8"/>
                <a:gd name="T6" fmla="*/ 16 w 16"/>
                <a:gd name="T7" fmla="*/ 579 h 8"/>
                <a:gd name="T8" fmla="*/ 16 w 16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"/>
                <a:gd name="T16" fmla="*/ 0 h 8"/>
                <a:gd name="T17" fmla="*/ 16 w 16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" h="8">
                  <a:moveTo>
                    <a:pt x="16" y="0"/>
                  </a:moveTo>
                  <a:lnTo>
                    <a:pt x="0" y="0"/>
                  </a:lnTo>
                  <a:lnTo>
                    <a:pt x="8" y="8"/>
                  </a:lnTo>
                  <a:lnTo>
                    <a:pt x="16" y="8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41" name="Freeform 130"/>
            <p:cNvSpPr>
              <a:spLocks/>
            </p:cNvSpPr>
            <p:nvPr/>
          </p:nvSpPr>
          <p:spPr bwMode="auto">
            <a:xfrm>
              <a:off x="2879" y="1809"/>
              <a:ext cx="16" cy="9"/>
            </a:xfrm>
            <a:custGeom>
              <a:avLst/>
              <a:gdLst>
                <a:gd name="T0" fmla="*/ 16 w 16"/>
                <a:gd name="T1" fmla="*/ 0 h 8"/>
                <a:gd name="T2" fmla="*/ 0 w 16"/>
                <a:gd name="T3" fmla="*/ 0 h 8"/>
                <a:gd name="T4" fmla="*/ 8 w 16"/>
                <a:gd name="T5" fmla="*/ 579 h 8"/>
                <a:gd name="T6" fmla="*/ 16 w 16"/>
                <a:gd name="T7" fmla="*/ 579 h 8"/>
                <a:gd name="T8" fmla="*/ 16 w 16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"/>
                <a:gd name="T16" fmla="*/ 0 h 8"/>
                <a:gd name="T17" fmla="*/ 16 w 16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" h="8">
                  <a:moveTo>
                    <a:pt x="16" y="0"/>
                  </a:moveTo>
                  <a:lnTo>
                    <a:pt x="0" y="0"/>
                  </a:lnTo>
                  <a:lnTo>
                    <a:pt x="8" y="8"/>
                  </a:lnTo>
                  <a:lnTo>
                    <a:pt x="16" y="8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42" name="Freeform 131"/>
            <p:cNvSpPr>
              <a:spLocks/>
            </p:cNvSpPr>
            <p:nvPr/>
          </p:nvSpPr>
          <p:spPr bwMode="auto">
            <a:xfrm>
              <a:off x="3036" y="1918"/>
              <a:ext cx="71" cy="92"/>
            </a:xfrm>
            <a:custGeom>
              <a:avLst/>
              <a:gdLst>
                <a:gd name="T0" fmla="*/ 36 w 72"/>
                <a:gd name="T1" fmla="*/ 2821 h 80"/>
                <a:gd name="T2" fmla="*/ 36 w 72"/>
                <a:gd name="T3" fmla="*/ 2821 h 80"/>
                <a:gd name="T4" fmla="*/ 36 w 72"/>
                <a:gd name="T5" fmla="*/ 2821 h 80"/>
                <a:gd name="T6" fmla="*/ 36 w 72"/>
                <a:gd name="T7" fmla="*/ 2821 h 80"/>
                <a:gd name="T8" fmla="*/ 36 w 72"/>
                <a:gd name="T9" fmla="*/ 4291 h 80"/>
                <a:gd name="T10" fmla="*/ 24 w 72"/>
                <a:gd name="T11" fmla="*/ 2821 h 80"/>
                <a:gd name="T12" fmla="*/ 16 w 72"/>
                <a:gd name="T13" fmla="*/ 2821 h 80"/>
                <a:gd name="T14" fmla="*/ 36 w 72"/>
                <a:gd name="T15" fmla="*/ 5675 h 80"/>
                <a:gd name="T16" fmla="*/ 16 w 72"/>
                <a:gd name="T17" fmla="*/ 5675 h 80"/>
                <a:gd name="T18" fmla="*/ 16 w 72"/>
                <a:gd name="T19" fmla="*/ 7035 h 80"/>
                <a:gd name="T20" fmla="*/ 32 w 72"/>
                <a:gd name="T21" fmla="*/ 8316 h 80"/>
                <a:gd name="T22" fmla="*/ 36 w 72"/>
                <a:gd name="T23" fmla="*/ 9926 h 80"/>
                <a:gd name="T24" fmla="*/ 32 w 72"/>
                <a:gd name="T25" fmla="*/ 9926 h 80"/>
                <a:gd name="T26" fmla="*/ 36 w 72"/>
                <a:gd name="T27" fmla="*/ 11415 h 80"/>
                <a:gd name="T28" fmla="*/ 32 w 72"/>
                <a:gd name="T29" fmla="*/ 11415 h 80"/>
                <a:gd name="T30" fmla="*/ 24 w 72"/>
                <a:gd name="T31" fmla="*/ 11415 h 80"/>
                <a:gd name="T32" fmla="*/ 36 w 72"/>
                <a:gd name="T33" fmla="*/ 12647 h 80"/>
                <a:gd name="T34" fmla="*/ 36 w 72"/>
                <a:gd name="T35" fmla="*/ 14110 h 80"/>
                <a:gd name="T36" fmla="*/ 16 w 72"/>
                <a:gd name="T37" fmla="*/ 14110 h 80"/>
                <a:gd name="T38" fmla="*/ 16 w 72"/>
                <a:gd name="T39" fmla="*/ 12647 h 80"/>
                <a:gd name="T40" fmla="*/ 8 w 72"/>
                <a:gd name="T41" fmla="*/ 8316 h 80"/>
                <a:gd name="T42" fmla="*/ 0 w 72"/>
                <a:gd name="T43" fmla="*/ 8316 h 80"/>
                <a:gd name="T44" fmla="*/ 24 w 72"/>
                <a:gd name="T45" fmla="*/ 9926 h 80"/>
                <a:gd name="T46" fmla="*/ 16 w 72"/>
                <a:gd name="T47" fmla="*/ 7035 h 80"/>
                <a:gd name="T48" fmla="*/ 8 w 72"/>
                <a:gd name="T49" fmla="*/ 5675 h 80"/>
                <a:gd name="T50" fmla="*/ 0 w 72"/>
                <a:gd name="T51" fmla="*/ 2821 h 80"/>
                <a:gd name="T52" fmla="*/ 16 w 72"/>
                <a:gd name="T53" fmla="*/ 2821 h 80"/>
                <a:gd name="T54" fmla="*/ 16 w 72"/>
                <a:gd name="T55" fmla="*/ 1403 h 80"/>
                <a:gd name="T56" fmla="*/ 36 w 72"/>
                <a:gd name="T57" fmla="*/ 0 h 80"/>
                <a:gd name="T58" fmla="*/ 36 w 72"/>
                <a:gd name="T59" fmla="*/ 0 h 80"/>
                <a:gd name="T60" fmla="*/ 36 w 72"/>
                <a:gd name="T61" fmla="*/ 0 h 80"/>
                <a:gd name="T62" fmla="*/ 36 w 72"/>
                <a:gd name="T63" fmla="*/ 1403 h 80"/>
                <a:gd name="T64" fmla="*/ 36 w 72"/>
                <a:gd name="T65" fmla="*/ 2821 h 8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2"/>
                <a:gd name="T100" fmla="*/ 0 h 80"/>
                <a:gd name="T101" fmla="*/ 72 w 72"/>
                <a:gd name="T102" fmla="*/ 80 h 8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2" h="80">
                  <a:moveTo>
                    <a:pt x="64" y="16"/>
                  </a:moveTo>
                  <a:lnTo>
                    <a:pt x="64" y="16"/>
                  </a:lnTo>
                  <a:lnTo>
                    <a:pt x="48" y="16"/>
                  </a:lnTo>
                  <a:lnTo>
                    <a:pt x="40" y="16"/>
                  </a:lnTo>
                  <a:lnTo>
                    <a:pt x="40" y="24"/>
                  </a:lnTo>
                  <a:lnTo>
                    <a:pt x="24" y="16"/>
                  </a:lnTo>
                  <a:lnTo>
                    <a:pt x="16" y="16"/>
                  </a:lnTo>
                  <a:lnTo>
                    <a:pt x="40" y="32"/>
                  </a:lnTo>
                  <a:lnTo>
                    <a:pt x="16" y="32"/>
                  </a:lnTo>
                  <a:lnTo>
                    <a:pt x="16" y="40"/>
                  </a:lnTo>
                  <a:lnTo>
                    <a:pt x="32" y="48"/>
                  </a:lnTo>
                  <a:lnTo>
                    <a:pt x="40" y="56"/>
                  </a:lnTo>
                  <a:lnTo>
                    <a:pt x="32" y="56"/>
                  </a:lnTo>
                  <a:lnTo>
                    <a:pt x="40" y="64"/>
                  </a:lnTo>
                  <a:lnTo>
                    <a:pt x="32" y="64"/>
                  </a:lnTo>
                  <a:lnTo>
                    <a:pt x="24" y="64"/>
                  </a:lnTo>
                  <a:lnTo>
                    <a:pt x="40" y="72"/>
                  </a:lnTo>
                  <a:lnTo>
                    <a:pt x="40" y="80"/>
                  </a:lnTo>
                  <a:lnTo>
                    <a:pt x="16" y="80"/>
                  </a:lnTo>
                  <a:lnTo>
                    <a:pt x="16" y="72"/>
                  </a:lnTo>
                  <a:lnTo>
                    <a:pt x="8" y="48"/>
                  </a:lnTo>
                  <a:lnTo>
                    <a:pt x="0" y="48"/>
                  </a:lnTo>
                  <a:lnTo>
                    <a:pt x="24" y="56"/>
                  </a:lnTo>
                  <a:lnTo>
                    <a:pt x="16" y="40"/>
                  </a:lnTo>
                  <a:lnTo>
                    <a:pt x="8" y="32"/>
                  </a:lnTo>
                  <a:lnTo>
                    <a:pt x="0" y="16"/>
                  </a:lnTo>
                  <a:lnTo>
                    <a:pt x="16" y="16"/>
                  </a:lnTo>
                  <a:lnTo>
                    <a:pt x="16" y="8"/>
                  </a:lnTo>
                  <a:lnTo>
                    <a:pt x="40" y="0"/>
                  </a:lnTo>
                  <a:lnTo>
                    <a:pt x="64" y="0"/>
                  </a:lnTo>
                  <a:lnTo>
                    <a:pt x="72" y="0"/>
                  </a:lnTo>
                  <a:lnTo>
                    <a:pt x="72" y="8"/>
                  </a:lnTo>
                  <a:lnTo>
                    <a:pt x="64" y="1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43" name="Freeform 132"/>
            <p:cNvSpPr>
              <a:spLocks/>
            </p:cNvSpPr>
            <p:nvPr/>
          </p:nvSpPr>
          <p:spPr bwMode="auto">
            <a:xfrm>
              <a:off x="3076" y="1973"/>
              <a:ext cx="23" cy="28"/>
            </a:xfrm>
            <a:custGeom>
              <a:avLst/>
              <a:gdLst>
                <a:gd name="T0" fmla="*/ 0 w 24"/>
                <a:gd name="T1" fmla="*/ 0 h 24"/>
                <a:gd name="T2" fmla="*/ 12 w 24"/>
                <a:gd name="T3" fmla="*/ 4906 h 24"/>
                <a:gd name="T4" fmla="*/ 12 w 24"/>
                <a:gd name="T5" fmla="*/ 7327 h 24"/>
                <a:gd name="T6" fmla="*/ 12 w 24"/>
                <a:gd name="T7" fmla="*/ 4906 h 24"/>
                <a:gd name="T8" fmla="*/ 8 w 24"/>
                <a:gd name="T9" fmla="*/ 0 h 24"/>
                <a:gd name="T10" fmla="*/ 0 w 24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"/>
                <a:gd name="T19" fmla="*/ 0 h 24"/>
                <a:gd name="T20" fmla="*/ 24 w 24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" h="24">
                  <a:moveTo>
                    <a:pt x="0" y="0"/>
                  </a:moveTo>
                  <a:lnTo>
                    <a:pt x="16" y="16"/>
                  </a:lnTo>
                  <a:lnTo>
                    <a:pt x="24" y="24"/>
                  </a:lnTo>
                  <a:lnTo>
                    <a:pt x="24" y="16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44" name="Freeform 133"/>
            <p:cNvSpPr>
              <a:spLocks/>
            </p:cNvSpPr>
            <p:nvPr/>
          </p:nvSpPr>
          <p:spPr bwMode="auto">
            <a:xfrm>
              <a:off x="3068" y="2037"/>
              <a:ext cx="31" cy="9"/>
            </a:xfrm>
            <a:custGeom>
              <a:avLst/>
              <a:gdLst>
                <a:gd name="T0" fmla="*/ 0 w 32"/>
                <a:gd name="T1" fmla="*/ 0 h 8"/>
                <a:gd name="T2" fmla="*/ 8 w 32"/>
                <a:gd name="T3" fmla="*/ 579 h 8"/>
                <a:gd name="T4" fmla="*/ 16 w 32"/>
                <a:gd name="T5" fmla="*/ 579 h 8"/>
                <a:gd name="T6" fmla="*/ 16 w 32"/>
                <a:gd name="T7" fmla="*/ 0 h 8"/>
                <a:gd name="T8" fmla="*/ 16 w 32"/>
                <a:gd name="T9" fmla="*/ 0 h 8"/>
                <a:gd name="T10" fmla="*/ 0 w 32"/>
                <a:gd name="T11" fmla="*/ 0 h 8"/>
                <a:gd name="T12" fmla="*/ 0 w 32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2"/>
                <a:gd name="T22" fmla="*/ 0 h 8"/>
                <a:gd name="T23" fmla="*/ 32 w 32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2" h="8">
                  <a:moveTo>
                    <a:pt x="0" y="0"/>
                  </a:moveTo>
                  <a:lnTo>
                    <a:pt x="8" y="8"/>
                  </a:lnTo>
                  <a:lnTo>
                    <a:pt x="16" y="8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45" name="Freeform 134"/>
            <p:cNvSpPr>
              <a:spLocks/>
            </p:cNvSpPr>
            <p:nvPr/>
          </p:nvSpPr>
          <p:spPr bwMode="auto">
            <a:xfrm>
              <a:off x="2840" y="1818"/>
              <a:ext cx="157" cy="155"/>
            </a:xfrm>
            <a:custGeom>
              <a:avLst/>
              <a:gdLst>
                <a:gd name="T0" fmla="*/ 8 w 160"/>
                <a:gd name="T1" fmla="*/ 2986 h 136"/>
                <a:gd name="T2" fmla="*/ 8 w 160"/>
                <a:gd name="T3" fmla="*/ 4104 h 136"/>
                <a:gd name="T4" fmla="*/ 0 w 160"/>
                <a:gd name="T5" fmla="*/ 4104 h 136"/>
                <a:gd name="T6" fmla="*/ 0 w 160"/>
                <a:gd name="T7" fmla="*/ 5037 h 136"/>
                <a:gd name="T8" fmla="*/ 0 w 160"/>
                <a:gd name="T9" fmla="*/ 6089 h 136"/>
                <a:gd name="T10" fmla="*/ 0 w 160"/>
                <a:gd name="T11" fmla="*/ 7091 h 136"/>
                <a:gd name="T12" fmla="*/ 8 w 160"/>
                <a:gd name="T13" fmla="*/ 6089 h 136"/>
                <a:gd name="T14" fmla="*/ 8 w 160"/>
                <a:gd name="T15" fmla="*/ 6089 h 136"/>
                <a:gd name="T16" fmla="*/ 24 w 160"/>
                <a:gd name="T17" fmla="*/ 6089 h 136"/>
                <a:gd name="T18" fmla="*/ 26 w 160"/>
                <a:gd name="T19" fmla="*/ 5037 h 136"/>
                <a:gd name="T20" fmla="*/ 27 w 160"/>
                <a:gd name="T21" fmla="*/ 6089 h 136"/>
                <a:gd name="T22" fmla="*/ 27 w 160"/>
                <a:gd name="T23" fmla="*/ 7091 h 136"/>
                <a:gd name="T24" fmla="*/ 27 w 160"/>
                <a:gd name="T25" fmla="*/ 8082 h 136"/>
                <a:gd name="T26" fmla="*/ 51 w 160"/>
                <a:gd name="T27" fmla="*/ 12028 h 136"/>
                <a:gd name="T28" fmla="*/ 59 w 160"/>
                <a:gd name="T29" fmla="*/ 12028 h 136"/>
                <a:gd name="T30" fmla="*/ 70 w 160"/>
                <a:gd name="T31" fmla="*/ 13281 h 136"/>
                <a:gd name="T32" fmla="*/ 70 w 160"/>
                <a:gd name="T33" fmla="*/ 15173 h 136"/>
                <a:gd name="T34" fmla="*/ 67 w 160"/>
                <a:gd name="T35" fmla="*/ 17251 h 136"/>
                <a:gd name="T36" fmla="*/ 70 w 160"/>
                <a:gd name="T37" fmla="*/ 17251 h 136"/>
                <a:gd name="T38" fmla="*/ 73 w 160"/>
                <a:gd name="T39" fmla="*/ 15173 h 136"/>
                <a:gd name="T40" fmla="*/ 70 w 160"/>
                <a:gd name="T41" fmla="*/ 14096 h 136"/>
                <a:gd name="T42" fmla="*/ 70 w 160"/>
                <a:gd name="T43" fmla="*/ 13281 h 136"/>
                <a:gd name="T44" fmla="*/ 75 w 160"/>
                <a:gd name="T45" fmla="*/ 13281 h 136"/>
                <a:gd name="T46" fmla="*/ 78 w 160"/>
                <a:gd name="T47" fmla="*/ 14096 h 136"/>
                <a:gd name="T48" fmla="*/ 78 w 160"/>
                <a:gd name="T49" fmla="*/ 13281 h 136"/>
                <a:gd name="T50" fmla="*/ 70 w 160"/>
                <a:gd name="T51" fmla="*/ 11150 h 136"/>
                <a:gd name="T52" fmla="*/ 70 w 160"/>
                <a:gd name="T53" fmla="*/ 11150 h 136"/>
                <a:gd name="T54" fmla="*/ 70 w 160"/>
                <a:gd name="T55" fmla="*/ 10225 h 136"/>
                <a:gd name="T56" fmla="*/ 63 w 160"/>
                <a:gd name="T57" fmla="*/ 9015 h 136"/>
                <a:gd name="T58" fmla="*/ 59 w 160"/>
                <a:gd name="T59" fmla="*/ 8082 h 136"/>
                <a:gd name="T60" fmla="*/ 51 w 160"/>
                <a:gd name="T61" fmla="*/ 8082 h 136"/>
                <a:gd name="T62" fmla="*/ 47 w 160"/>
                <a:gd name="T63" fmla="*/ 6089 h 136"/>
                <a:gd name="T64" fmla="*/ 47 w 160"/>
                <a:gd name="T65" fmla="*/ 5037 h 136"/>
                <a:gd name="T66" fmla="*/ 47 w 160"/>
                <a:gd name="T67" fmla="*/ 4104 h 136"/>
                <a:gd name="T68" fmla="*/ 47 w 160"/>
                <a:gd name="T69" fmla="*/ 2986 h 136"/>
                <a:gd name="T70" fmla="*/ 47 w 160"/>
                <a:gd name="T71" fmla="*/ 2986 h 136"/>
                <a:gd name="T72" fmla="*/ 47 w 160"/>
                <a:gd name="T73" fmla="*/ 2017 h 136"/>
                <a:gd name="T74" fmla="*/ 51 w 160"/>
                <a:gd name="T75" fmla="*/ 2017 h 136"/>
                <a:gd name="T76" fmla="*/ 51 w 160"/>
                <a:gd name="T77" fmla="*/ 974 h 136"/>
                <a:gd name="T78" fmla="*/ 43 w 160"/>
                <a:gd name="T79" fmla="*/ 0 h 136"/>
                <a:gd name="T80" fmla="*/ 35 w 160"/>
                <a:gd name="T81" fmla="*/ 2017 h 136"/>
                <a:gd name="T82" fmla="*/ 26 w 160"/>
                <a:gd name="T83" fmla="*/ 974 h 136"/>
                <a:gd name="T84" fmla="*/ 26 w 160"/>
                <a:gd name="T85" fmla="*/ 0 h 136"/>
                <a:gd name="T86" fmla="*/ 26 w 160"/>
                <a:gd name="T87" fmla="*/ 0 h 136"/>
                <a:gd name="T88" fmla="*/ 26 w 160"/>
                <a:gd name="T89" fmla="*/ 2017 h 136"/>
                <a:gd name="T90" fmla="*/ 26 w 160"/>
                <a:gd name="T91" fmla="*/ 2017 h 136"/>
                <a:gd name="T92" fmla="*/ 26 w 160"/>
                <a:gd name="T93" fmla="*/ 2986 h 136"/>
                <a:gd name="T94" fmla="*/ 16 w 160"/>
                <a:gd name="T95" fmla="*/ 2986 h 136"/>
                <a:gd name="T96" fmla="*/ 8 w 160"/>
                <a:gd name="T97" fmla="*/ 2986 h 136"/>
                <a:gd name="T98" fmla="*/ 8 w 160"/>
                <a:gd name="T99" fmla="*/ 2986 h 1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60"/>
                <a:gd name="T151" fmla="*/ 0 h 136"/>
                <a:gd name="T152" fmla="*/ 160 w 160"/>
                <a:gd name="T153" fmla="*/ 136 h 1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60" h="136">
                  <a:moveTo>
                    <a:pt x="8" y="24"/>
                  </a:moveTo>
                  <a:lnTo>
                    <a:pt x="8" y="32"/>
                  </a:lnTo>
                  <a:lnTo>
                    <a:pt x="0" y="32"/>
                  </a:lnTo>
                  <a:lnTo>
                    <a:pt x="0" y="40"/>
                  </a:lnTo>
                  <a:lnTo>
                    <a:pt x="0" y="48"/>
                  </a:lnTo>
                  <a:lnTo>
                    <a:pt x="0" y="56"/>
                  </a:lnTo>
                  <a:lnTo>
                    <a:pt x="8" y="48"/>
                  </a:lnTo>
                  <a:lnTo>
                    <a:pt x="24" y="48"/>
                  </a:lnTo>
                  <a:lnTo>
                    <a:pt x="40" y="40"/>
                  </a:lnTo>
                  <a:lnTo>
                    <a:pt x="64" y="48"/>
                  </a:lnTo>
                  <a:lnTo>
                    <a:pt x="64" y="56"/>
                  </a:lnTo>
                  <a:lnTo>
                    <a:pt x="64" y="64"/>
                  </a:lnTo>
                  <a:lnTo>
                    <a:pt x="96" y="96"/>
                  </a:lnTo>
                  <a:lnTo>
                    <a:pt x="112" y="96"/>
                  </a:lnTo>
                  <a:lnTo>
                    <a:pt x="136" y="104"/>
                  </a:lnTo>
                  <a:lnTo>
                    <a:pt x="136" y="120"/>
                  </a:lnTo>
                  <a:lnTo>
                    <a:pt x="128" y="136"/>
                  </a:lnTo>
                  <a:lnTo>
                    <a:pt x="136" y="136"/>
                  </a:lnTo>
                  <a:lnTo>
                    <a:pt x="144" y="120"/>
                  </a:lnTo>
                  <a:lnTo>
                    <a:pt x="136" y="112"/>
                  </a:lnTo>
                  <a:lnTo>
                    <a:pt x="136" y="104"/>
                  </a:lnTo>
                  <a:lnTo>
                    <a:pt x="152" y="104"/>
                  </a:lnTo>
                  <a:lnTo>
                    <a:pt x="160" y="112"/>
                  </a:lnTo>
                  <a:lnTo>
                    <a:pt x="160" y="104"/>
                  </a:lnTo>
                  <a:lnTo>
                    <a:pt x="136" y="88"/>
                  </a:lnTo>
                  <a:lnTo>
                    <a:pt x="136" y="80"/>
                  </a:lnTo>
                  <a:lnTo>
                    <a:pt x="120" y="72"/>
                  </a:lnTo>
                  <a:lnTo>
                    <a:pt x="112" y="64"/>
                  </a:lnTo>
                  <a:lnTo>
                    <a:pt x="96" y="64"/>
                  </a:lnTo>
                  <a:lnTo>
                    <a:pt x="88" y="48"/>
                  </a:lnTo>
                  <a:lnTo>
                    <a:pt x="88" y="40"/>
                  </a:lnTo>
                  <a:lnTo>
                    <a:pt x="88" y="32"/>
                  </a:lnTo>
                  <a:lnTo>
                    <a:pt x="88" y="24"/>
                  </a:lnTo>
                  <a:lnTo>
                    <a:pt x="88" y="16"/>
                  </a:lnTo>
                  <a:lnTo>
                    <a:pt x="96" y="16"/>
                  </a:lnTo>
                  <a:lnTo>
                    <a:pt x="96" y="8"/>
                  </a:lnTo>
                  <a:lnTo>
                    <a:pt x="80" y="0"/>
                  </a:lnTo>
                  <a:lnTo>
                    <a:pt x="72" y="16"/>
                  </a:lnTo>
                  <a:lnTo>
                    <a:pt x="56" y="8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40" y="16"/>
                  </a:lnTo>
                  <a:lnTo>
                    <a:pt x="32" y="16"/>
                  </a:lnTo>
                  <a:lnTo>
                    <a:pt x="32" y="24"/>
                  </a:lnTo>
                  <a:lnTo>
                    <a:pt x="16" y="24"/>
                  </a:lnTo>
                  <a:lnTo>
                    <a:pt x="8" y="2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46" name="Freeform 135"/>
            <p:cNvSpPr>
              <a:spLocks/>
            </p:cNvSpPr>
            <p:nvPr/>
          </p:nvSpPr>
          <p:spPr bwMode="auto">
            <a:xfrm>
              <a:off x="2926" y="1973"/>
              <a:ext cx="32" cy="28"/>
            </a:xfrm>
            <a:custGeom>
              <a:avLst/>
              <a:gdLst>
                <a:gd name="T0" fmla="*/ 32 w 32"/>
                <a:gd name="T1" fmla="*/ 0 h 24"/>
                <a:gd name="T2" fmla="*/ 24 w 32"/>
                <a:gd name="T3" fmla="*/ 2282 h 24"/>
                <a:gd name="T4" fmla="*/ 24 w 32"/>
                <a:gd name="T5" fmla="*/ 7327 h 24"/>
                <a:gd name="T6" fmla="*/ 8 w 32"/>
                <a:gd name="T7" fmla="*/ 4906 h 24"/>
                <a:gd name="T8" fmla="*/ 0 w 32"/>
                <a:gd name="T9" fmla="*/ 4906 h 24"/>
                <a:gd name="T10" fmla="*/ 0 w 32"/>
                <a:gd name="T11" fmla="*/ 4906 h 24"/>
                <a:gd name="T12" fmla="*/ 0 w 32"/>
                <a:gd name="T13" fmla="*/ 0 h 24"/>
                <a:gd name="T14" fmla="*/ 8 w 32"/>
                <a:gd name="T15" fmla="*/ 0 h 24"/>
                <a:gd name="T16" fmla="*/ 24 w 32"/>
                <a:gd name="T17" fmla="*/ 0 h 24"/>
                <a:gd name="T18" fmla="*/ 24 w 32"/>
                <a:gd name="T19" fmla="*/ 0 h 24"/>
                <a:gd name="T20" fmla="*/ 32 w 32"/>
                <a:gd name="T21" fmla="*/ 0 h 2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2"/>
                <a:gd name="T34" fmla="*/ 0 h 24"/>
                <a:gd name="T35" fmla="*/ 32 w 32"/>
                <a:gd name="T36" fmla="*/ 24 h 2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2" h="24">
                  <a:moveTo>
                    <a:pt x="32" y="0"/>
                  </a:moveTo>
                  <a:lnTo>
                    <a:pt x="24" y="8"/>
                  </a:lnTo>
                  <a:lnTo>
                    <a:pt x="24" y="24"/>
                  </a:lnTo>
                  <a:lnTo>
                    <a:pt x="8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8" y="0"/>
                  </a:lnTo>
                  <a:lnTo>
                    <a:pt x="24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47" name="Freeform 136"/>
            <p:cNvSpPr>
              <a:spLocks/>
            </p:cNvSpPr>
            <p:nvPr/>
          </p:nvSpPr>
          <p:spPr bwMode="auto">
            <a:xfrm>
              <a:off x="2651" y="1864"/>
              <a:ext cx="150" cy="164"/>
            </a:xfrm>
            <a:custGeom>
              <a:avLst/>
              <a:gdLst>
                <a:gd name="T0" fmla="*/ 38 w 152"/>
                <a:gd name="T1" fmla="*/ 928 h 144"/>
                <a:gd name="T2" fmla="*/ 38 w 152"/>
                <a:gd name="T3" fmla="*/ 928 h 144"/>
                <a:gd name="T4" fmla="*/ 38 w 152"/>
                <a:gd name="T5" fmla="*/ 0 h 144"/>
                <a:gd name="T6" fmla="*/ 38 w 152"/>
                <a:gd name="T7" fmla="*/ 0 h 144"/>
                <a:gd name="T8" fmla="*/ 24 w 152"/>
                <a:gd name="T9" fmla="*/ 0 h 144"/>
                <a:gd name="T10" fmla="*/ 16 w 152"/>
                <a:gd name="T11" fmla="*/ 0 h 144"/>
                <a:gd name="T12" fmla="*/ 0 w 152"/>
                <a:gd name="T13" fmla="*/ 928 h 144"/>
                <a:gd name="T14" fmla="*/ 0 w 152"/>
                <a:gd name="T15" fmla="*/ 2901 h 144"/>
                <a:gd name="T16" fmla="*/ 8 w 152"/>
                <a:gd name="T17" fmla="*/ 2901 h 144"/>
                <a:gd name="T18" fmla="*/ 24 w 152"/>
                <a:gd name="T19" fmla="*/ 2901 h 144"/>
                <a:gd name="T20" fmla="*/ 32 w 152"/>
                <a:gd name="T21" fmla="*/ 4881 h 144"/>
                <a:gd name="T22" fmla="*/ 24 w 152"/>
                <a:gd name="T23" fmla="*/ 6895 h 144"/>
                <a:gd name="T24" fmla="*/ 24 w 152"/>
                <a:gd name="T25" fmla="*/ 8851 h 144"/>
                <a:gd name="T26" fmla="*/ 16 w 152"/>
                <a:gd name="T27" fmla="*/ 11752 h 144"/>
                <a:gd name="T28" fmla="*/ 24 w 152"/>
                <a:gd name="T29" fmla="*/ 12707 h 144"/>
                <a:gd name="T30" fmla="*/ 24 w 152"/>
                <a:gd name="T31" fmla="*/ 13782 h 144"/>
                <a:gd name="T32" fmla="*/ 32 w 152"/>
                <a:gd name="T33" fmla="*/ 17792 h 144"/>
                <a:gd name="T34" fmla="*/ 38 w 152"/>
                <a:gd name="T35" fmla="*/ 15696 h 144"/>
                <a:gd name="T36" fmla="*/ 38 w 152"/>
                <a:gd name="T37" fmla="*/ 15696 h 144"/>
                <a:gd name="T38" fmla="*/ 59 w 152"/>
                <a:gd name="T39" fmla="*/ 15696 h 144"/>
                <a:gd name="T40" fmla="*/ 67 w 152"/>
                <a:gd name="T41" fmla="*/ 14847 h 144"/>
                <a:gd name="T42" fmla="*/ 75 w 152"/>
                <a:gd name="T43" fmla="*/ 11752 h 144"/>
                <a:gd name="T44" fmla="*/ 83 w 152"/>
                <a:gd name="T45" fmla="*/ 7853 h 144"/>
                <a:gd name="T46" fmla="*/ 95 w 152"/>
                <a:gd name="T47" fmla="*/ 4881 h 144"/>
                <a:gd name="T48" fmla="*/ 79 w 152"/>
                <a:gd name="T49" fmla="*/ 2901 h 144"/>
                <a:gd name="T50" fmla="*/ 67 w 152"/>
                <a:gd name="T51" fmla="*/ 1963 h 144"/>
                <a:gd name="T52" fmla="*/ 51 w 152"/>
                <a:gd name="T53" fmla="*/ 928 h 144"/>
                <a:gd name="T54" fmla="*/ 38 w 152"/>
                <a:gd name="T55" fmla="*/ 928 h 14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52"/>
                <a:gd name="T85" fmla="*/ 0 h 144"/>
                <a:gd name="T86" fmla="*/ 152 w 152"/>
                <a:gd name="T87" fmla="*/ 144 h 144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52" h="144">
                  <a:moveTo>
                    <a:pt x="72" y="8"/>
                  </a:moveTo>
                  <a:lnTo>
                    <a:pt x="72" y="8"/>
                  </a:lnTo>
                  <a:lnTo>
                    <a:pt x="56" y="0"/>
                  </a:lnTo>
                  <a:lnTo>
                    <a:pt x="40" y="0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0" y="8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24" y="24"/>
                  </a:lnTo>
                  <a:lnTo>
                    <a:pt x="32" y="40"/>
                  </a:lnTo>
                  <a:lnTo>
                    <a:pt x="24" y="56"/>
                  </a:lnTo>
                  <a:lnTo>
                    <a:pt x="24" y="72"/>
                  </a:lnTo>
                  <a:lnTo>
                    <a:pt x="16" y="96"/>
                  </a:lnTo>
                  <a:lnTo>
                    <a:pt x="24" y="104"/>
                  </a:lnTo>
                  <a:lnTo>
                    <a:pt x="24" y="112"/>
                  </a:lnTo>
                  <a:lnTo>
                    <a:pt x="32" y="144"/>
                  </a:lnTo>
                  <a:lnTo>
                    <a:pt x="48" y="128"/>
                  </a:lnTo>
                  <a:lnTo>
                    <a:pt x="72" y="128"/>
                  </a:lnTo>
                  <a:lnTo>
                    <a:pt x="96" y="128"/>
                  </a:lnTo>
                  <a:lnTo>
                    <a:pt x="104" y="120"/>
                  </a:lnTo>
                  <a:lnTo>
                    <a:pt x="112" y="96"/>
                  </a:lnTo>
                  <a:lnTo>
                    <a:pt x="128" y="64"/>
                  </a:lnTo>
                  <a:lnTo>
                    <a:pt x="152" y="40"/>
                  </a:lnTo>
                  <a:lnTo>
                    <a:pt x="120" y="24"/>
                  </a:lnTo>
                  <a:lnTo>
                    <a:pt x="104" y="16"/>
                  </a:lnTo>
                  <a:lnTo>
                    <a:pt x="88" y="8"/>
                  </a:lnTo>
                  <a:lnTo>
                    <a:pt x="72" y="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48" name="Freeform 137"/>
            <p:cNvSpPr>
              <a:spLocks/>
            </p:cNvSpPr>
            <p:nvPr/>
          </p:nvSpPr>
          <p:spPr bwMode="auto">
            <a:xfrm>
              <a:off x="2636" y="1891"/>
              <a:ext cx="47" cy="110"/>
            </a:xfrm>
            <a:custGeom>
              <a:avLst/>
              <a:gdLst>
                <a:gd name="T0" fmla="*/ 16 w 48"/>
                <a:gd name="T1" fmla="*/ 0 h 96"/>
                <a:gd name="T2" fmla="*/ 16 w 48"/>
                <a:gd name="T3" fmla="*/ 3745 h 96"/>
                <a:gd name="T4" fmla="*/ 8 w 48"/>
                <a:gd name="T5" fmla="*/ 6182 h 96"/>
                <a:gd name="T6" fmla="*/ 0 w 48"/>
                <a:gd name="T7" fmla="*/ 8595 h 96"/>
                <a:gd name="T8" fmla="*/ 8 w 48"/>
                <a:gd name="T9" fmla="*/ 11128 h 96"/>
                <a:gd name="T10" fmla="*/ 0 w 48"/>
                <a:gd name="T11" fmla="*/ 13535 h 96"/>
                <a:gd name="T12" fmla="*/ 24 w 48"/>
                <a:gd name="T13" fmla="*/ 14816 h 96"/>
                <a:gd name="T14" fmla="*/ 24 w 48"/>
                <a:gd name="T15" fmla="*/ 13535 h 96"/>
                <a:gd name="T16" fmla="*/ 24 w 48"/>
                <a:gd name="T17" fmla="*/ 12211 h 96"/>
                <a:gd name="T18" fmla="*/ 24 w 48"/>
                <a:gd name="T19" fmla="*/ 11128 h 96"/>
                <a:gd name="T20" fmla="*/ 24 w 48"/>
                <a:gd name="T21" fmla="*/ 7397 h 96"/>
                <a:gd name="T22" fmla="*/ 24 w 48"/>
                <a:gd name="T23" fmla="*/ 6182 h 96"/>
                <a:gd name="T24" fmla="*/ 24 w 48"/>
                <a:gd name="T25" fmla="*/ 3745 h 96"/>
                <a:gd name="T26" fmla="*/ 24 w 48"/>
                <a:gd name="T27" fmla="*/ 2489 h 96"/>
                <a:gd name="T28" fmla="*/ 24 w 48"/>
                <a:gd name="T29" fmla="*/ 0 h 96"/>
                <a:gd name="T30" fmla="*/ 24 w 48"/>
                <a:gd name="T31" fmla="*/ 0 h 96"/>
                <a:gd name="T32" fmla="*/ 16 w 48"/>
                <a:gd name="T33" fmla="*/ 0 h 9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8"/>
                <a:gd name="T52" fmla="*/ 0 h 96"/>
                <a:gd name="T53" fmla="*/ 48 w 48"/>
                <a:gd name="T54" fmla="*/ 96 h 9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8" h="96">
                  <a:moveTo>
                    <a:pt x="16" y="0"/>
                  </a:moveTo>
                  <a:lnTo>
                    <a:pt x="16" y="24"/>
                  </a:lnTo>
                  <a:lnTo>
                    <a:pt x="8" y="40"/>
                  </a:lnTo>
                  <a:lnTo>
                    <a:pt x="0" y="56"/>
                  </a:lnTo>
                  <a:lnTo>
                    <a:pt x="8" y="72"/>
                  </a:lnTo>
                  <a:lnTo>
                    <a:pt x="0" y="88"/>
                  </a:lnTo>
                  <a:lnTo>
                    <a:pt x="32" y="96"/>
                  </a:lnTo>
                  <a:lnTo>
                    <a:pt x="40" y="88"/>
                  </a:lnTo>
                  <a:lnTo>
                    <a:pt x="40" y="80"/>
                  </a:lnTo>
                  <a:lnTo>
                    <a:pt x="32" y="72"/>
                  </a:lnTo>
                  <a:lnTo>
                    <a:pt x="40" y="48"/>
                  </a:lnTo>
                  <a:lnTo>
                    <a:pt x="40" y="40"/>
                  </a:lnTo>
                  <a:lnTo>
                    <a:pt x="40" y="24"/>
                  </a:lnTo>
                  <a:lnTo>
                    <a:pt x="48" y="16"/>
                  </a:lnTo>
                  <a:lnTo>
                    <a:pt x="40" y="0"/>
                  </a:lnTo>
                  <a:lnTo>
                    <a:pt x="32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49" name="Freeform 138"/>
            <p:cNvSpPr>
              <a:spLocks/>
            </p:cNvSpPr>
            <p:nvPr/>
          </p:nvSpPr>
          <p:spPr bwMode="auto">
            <a:xfrm>
              <a:off x="2777" y="1937"/>
              <a:ext cx="16" cy="18"/>
            </a:xfrm>
            <a:custGeom>
              <a:avLst/>
              <a:gdLst>
                <a:gd name="T0" fmla="*/ 16 w 16"/>
                <a:gd name="T1" fmla="*/ 0 h 16"/>
                <a:gd name="T2" fmla="*/ 0 w 16"/>
                <a:gd name="T3" fmla="*/ 1174 h 16"/>
                <a:gd name="T4" fmla="*/ 16 w 16"/>
                <a:gd name="T5" fmla="*/ 1174 h 16"/>
                <a:gd name="T6" fmla="*/ 16 w 16"/>
                <a:gd name="T7" fmla="*/ 579 h 16"/>
                <a:gd name="T8" fmla="*/ 16 w 16"/>
                <a:gd name="T9" fmla="*/ 0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"/>
                <a:gd name="T16" fmla="*/ 0 h 16"/>
                <a:gd name="T17" fmla="*/ 16 w 16"/>
                <a:gd name="T18" fmla="*/ 16 h 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" h="16">
                  <a:moveTo>
                    <a:pt x="16" y="0"/>
                  </a:moveTo>
                  <a:lnTo>
                    <a:pt x="0" y="16"/>
                  </a:lnTo>
                  <a:lnTo>
                    <a:pt x="16" y="16"/>
                  </a:lnTo>
                  <a:lnTo>
                    <a:pt x="16" y="8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50" name="Freeform 139"/>
            <p:cNvSpPr>
              <a:spLocks/>
            </p:cNvSpPr>
            <p:nvPr/>
          </p:nvSpPr>
          <p:spPr bwMode="auto">
            <a:xfrm>
              <a:off x="2714" y="1745"/>
              <a:ext cx="149" cy="164"/>
            </a:xfrm>
            <a:custGeom>
              <a:avLst/>
              <a:gdLst>
                <a:gd name="T0" fmla="*/ 64 w 152"/>
                <a:gd name="T1" fmla="*/ 14847 h 144"/>
                <a:gd name="T2" fmla="*/ 57 w 152"/>
                <a:gd name="T3" fmla="*/ 14847 h 144"/>
                <a:gd name="T4" fmla="*/ 57 w 152"/>
                <a:gd name="T5" fmla="*/ 15696 h 144"/>
                <a:gd name="T6" fmla="*/ 49 w 152"/>
                <a:gd name="T7" fmla="*/ 15696 h 144"/>
                <a:gd name="T8" fmla="*/ 45 w 152"/>
                <a:gd name="T9" fmla="*/ 15696 h 144"/>
                <a:gd name="T10" fmla="*/ 45 w 152"/>
                <a:gd name="T11" fmla="*/ 17792 h 144"/>
                <a:gd name="T12" fmla="*/ 27 w 152"/>
                <a:gd name="T13" fmla="*/ 15696 h 144"/>
                <a:gd name="T14" fmla="*/ 25 w 152"/>
                <a:gd name="T15" fmla="*/ 14847 h 144"/>
                <a:gd name="T16" fmla="*/ 24 w 152"/>
                <a:gd name="T17" fmla="*/ 14847 h 144"/>
                <a:gd name="T18" fmla="*/ 8 w 152"/>
                <a:gd name="T19" fmla="*/ 13782 h 144"/>
                <a:gd name="T20" fmla="*/ 24 w 152"/>
                <a:gd name="T21" fmla="*/ 11752 h 144"/>
                <a:gd name="T22" fmla="*/ 25 w 152"/>
                <a:gd name="T23" fmla="*/ 8851 h 144"/>
                <a:gd name="T24" fmla="*/ 24 w 152"/>
                <a:gd name="T25" fmla="*/ 6895 h 144"/>
                <a:gd name="T26" fmla="*/ 8 w 152"/>
                <a:gd name="T27" fmla="*/ 5992 h 144"/>
                <a:gd name="T28" fmla="*/ 0 w 152"/>
                <a:gd name="T29" fmla="*/ 4881 h 144"/>
                <a:gd name="T30" fmla="*/ 0 w 152"/>
                <a:gd name="T31" fmla="*/ 4881 h 144"/>
                <a:gd name="T32" fmla="*/ 8 w 152"/>
                <a:gd name="T33" fmla="*/ 3879 h 144"/>
                <a:gd name="T34" fmla="*/ 16 w 152"/>
                <a:gd name="T35" fmla="*/ 2901 h 144"/>
                <a:gd name="T36" fmla="*/ 25 w 152"/>
                <a:gd name="T37" fmla="*/ 1963 h 144"/>
                <a:gd name="T38" fmla="*/ 27 w 152"/>
                <a:gd name="T39" fmla="*/ 1963 h 144"/>
                <a:gd name="T40" fmla="*/ 45 w 152"/>
                <a:gd name="T41" fmla="*/ 0 h 144"/>
                <a:gd name="T42" fmla="*/ 45 w 152"/>
                <a:gd name="T43" fmla="*/ 0 h 144"/>
                <a:gd name="T44" fmla="*/ 64 w 152"/>
                <a:gd name="T45" fmla="*/ 2901 h 144"/>
                <a:gd name="T46" fmla="*/ 67 w 152"/>
                <a:gd name="T47" fmla="*/ 3879 h 144"/>
                <a:gd name="T48" fmla="*/ 67 w 152"/>
                <a:gd name="T49" fmla="*/ 3879 h 144"/>
                <a:gd name="T50" fmla="*/ 72 w 152"/>
                <a:gd name="T51" fmla="*/ 4881 h 144"/>
                <a:gd name="T52" fmla="*/ 72 w 152"/>
                <a:gd name="T53" fmla="*/ 4881 h 144"/>
                <a:gd name="T54" fmla="*/ 72 w 152"/>
                <a:gd name="T55" fmla="*/ 6895 h 144"/>
                <a:gd name="T56" fmla="*/ 67 w 152"/>
                <a:gd name="T57" fmla="*/ 7853 h 144"/>
                <a:gd name="T58" fmla="*/ 67 w 152"/>
                <a:gd name="T59" fmla="*/ 8851 h 144"/>
                <a:gd name="T60" fmla="*/ 67 w 152"/>
                <a:gd name="T61" fmla="*/ 10802 h 144"/>
                <a:gd name="T62" fmla="*/ 67 w 152"/>
                <a:gd name="T63" fmla="*/ 11752 h 144"/>
                <a:gd name="T64" fmla="*/ 64 w 152"/>
                <a:gd name="T65" fmla="*/ 13782 h 144"/>
                <a:gd name="T66" fmla="*/ 64 w 152"/>
                <a:gd name="T67" fmla="*/ 14847 h 14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52"/>
                <a:gd name="T103" fmla="*/ 0 h 144"/>
                <a:gd name="T104" fmla="*/ 152 w 152"/>
                <a:gd name="T105" fmla="*/ 144 h 14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52" h="144">
                  <a:moveTo>
                    <a:pt x="128" y="120"/>
                  </a:moveTo>
                  <a:lnTo>
                    <a:pt x="112" y="120"/>
                  </a:lnTo>
                  <a:lnTo>
                    <a:pt x="112" y="128"/>
                  </a:lnTo>
                  <a:lnTo>
                    <a:pt x="96" y="128"/>
                  </a:lnTo>
                  <a:lnTo>
                    <a:pt x="88" y="128"/>
                  </a:lnTo>
                  <a:lnTo>
                    <a:pt x="88" y="144"/>
                  </a:lnTo>
                  <a:lnTo>
                    <a:pt x="64" y="128"/>
                  </a:lnTo>
                  <a:lnTo>
                    <a:pt x="56" y="120"/>
                  </a:lnTo>
                  <a:lnTo>
                    <a:pt x="24" y="120"/>
                  </a:lnTo>
                  <a:lnTo>
                    <a:pt x="8" y="112"/>
                  </a:lnTo>
                  <a:lnTo>
                    <a:pt x="24" y="96"/>
                  </a:lnTo>
                  <a:lnTo>
                    <a:pt x="32" y="72"/>
                  </a:lnTo>
                  <a:lnTo>
                    <a:pt x="24" y="56"/>
                  </a:lnTo>
                  <a:lnTo>
                    <a:pt x="8" y="48"/>
                  </a:lnTo>
                  <a:lnTo>
                    <a:pt x="0" y="40"/>
                  </a:lnTo>
                  <a:lnTo>
                    <a:pt x="8" y="32"/>
                  </a:lnTo>
                  <a:lnTo>
                    <a:pt x="16" y="24"/>
                  </a:lnTo>
                  <a:lnTo>
                    <a:pt x="48" y="16"/>
                  </a:lnTo>
                  <a:lnTo>
                    <a:pt x="64" y="16"/>
                  </a:lnTo>
                  <a:lnTo>
                    <a:pt x="88" y="0"/>
                  </a:lnTo>
                  <a:lnTo>
                    <a:pt x="128" y="24"/>
                  </a:lnTo>
                  <a:lnTo>
                    <a:pt x="136" y="32"/>
                  </a:lnTo>
                  <a:lnTo>
                    <a:pt x="152" y="40"/>
                  </a:lnTo>
                  <a:lnTo>
                    <a:pt x="152" y="56"/>
                  </a:lnTo>
                  <a:lnTo>
                    <a:pt x="136" y="64"/>
                  </a:lnTo>
                  <a:lnTo>
                    <a:pt x="136" y="72"/>
                  </a:lnTo>
                  <a:lnTo>
                    <a:pt x="136" y="88"/>
                  </a:lnTo>
                  <a:lnTo>
                    <a:pt x="136" y="96"/>
                  </a:lnTo>
                  <a:lnTo>
                    <a:pt x="128" y="112"/>
                  </a:lnTo>
                  <a:lnTo>
                    <a:pt x="128" y="12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51" name="Freeform 140"/>
            <p:cNvSpPr>
              <a:spLocks/>
            </p:cNvSpPr>
            <p:nvPr/>
          </p:nvSpPr>
          <p:spPr bwMode="auto">
            <a:xfrm>
              <a:off x="2848" y="1928"/>
              <a:ext cx="39" cy="45"/>
            </a:xfrm>
            <a:custGeom>
              <a:avLst/>
              <a:gdLst>
                <a:gd name="T0" fmla="*/ 20 w 40"/>
                <a:gd name="T1" fmla="*/ 579 h 40"/>
                <a:gd name="T2" fmla="*/ 16 w 40"/>
                <a:gd name="T3" fmla="*/ 579 h 40"/>
                <a:gd name="T4" fmla="*/ 0 w 40"/>
                <a:gd name="T5" fmla="*/ 1878 h 40"/>
                <a:gd name="T6" fmla="*/ 0 w 40"/>
                <a:gd name="T7" fmla="*/ 2450 h 40"/>
                <a:gd name="T8" fmla="*/ 8 w 40"/>
                <a:gd name="T9" fmla="*/ 2450 h 40"/>
                <a:gd name="T10" fmla="*/ 20 w 40"/>
                <a:gd name="T11" fmla="*/ 3097 h 40"/>
                <a:gd name="T12" fmla="*/ 20 w 40"/>
                <a:gd name="T13" fmla="*/ 1878 h 40"/>
                <a:gd name="T14" fmla="*/ 20 w 40"/>
                <a:gd name="T15" fmla="*/ 1878 h 40"/>
                <a:gd name="T16" fmla="*/ 20 w 40"/>
                <a:gd name="T17" fmla="*/ 579 h 40"/>
                <a:gd name="T18" fmla="*/ 20 w 40"/>
                <a:gd name="T19" fmla="*/ 0 h 40"/>
                <a:gd name="T20" fmla="*/ 20 w 40"/>
                <a:gd name="T21" fmla="*/ 579 h 4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0"/>
                <a:gd name="T34" fmla="*/ 0 h 40"/>
                <a:gd name="T35" fmla="*/ 40 w 40"/>
                <a:gd name="T36" fmla="*/ 40 h 4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0" h="40">
                  <a:moveTo>
                    <a:pt x="24" y="8"/>
                  </a:moveTo>
                  <a:lnTo>
                    <a:pt x="16" y="8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8" y="32"/>
                  </a:lnTo>
                  <a:lnTo>
                    <a:pt x="24" y="40"/>
                  </a:lnTo>
                  <a:lnTo>
                    <a:pt x="32" y="24"/>
                  </a:lnTo>
                  <a:lnTo>
                    <a:pt x="24" y="24"/>
                  </a:lnTo>
                  <a:lnTo>
                    <a:pt x="40" y="8"/>
                  </a:lnTo>
                  <a:lnTo>
                    <a:pt x="40" y="0"/>
                  </a:lnTo>
                  <a:lnTo>
                    <a:pt x="24" y="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52" name="Freeform 141"/>
            <p:cNvSpPr>
              <a:spLocks/>
            </p:cNvSpPr>
            <p:nvPr/>
          </p:nvSpPr>
          <p:spPr bwMode="auto">
            <a:xfrm>
              <a:off x="2879" y="1791"/>
              <a:ext cx="118" cy="45"/>
            </a:xfrm>
            <a:custGeom>
              <a:avLst/>
              <a:gdLst>
                <a:gd name="T0" fmla="*/ 16 w 120"/>
                <a:gd name="T1" fmla="*/ 1878 h 40"/>
                <a:gd name="T2" fmla="*/ 16 w 120"/>
                <a:gd name="T3" fmla="*/ 2450 h 40"/>
                <a:gd name="T4" fmla="*/ 30 w 120"/>
                <a:gd name="T5" fmla="*/ 2450 h 40"/>
                <a:gd name="T6" fmla="*/ 30 w 120"/>
                <a:gd name="T7" fmla="*/ 1878 h 40"/>
                <a:gd name="T8" fmla="*/ 30 w 120"/>
                <a:gd name="T9" fmla="*/ 2450 h 40"/>
                <a:gd name="T10" fmla="*/ 30 w 120"/>
                <a:gd name="T11" fmla="*/ 2450 h 40"/>
                <a:gd name="T12" fmla="*/ 30 w 120"/>
                <a:gd name="T13" fmla="*/ 3097 h 40"/>
                <a:gd name="T14" fmla="*/ 43 w 120"/>
                <a:gd name="T15" fmla="*/ 3097 h 40"/>
                <a:gd name="T16" fmla="*/ 56 w 120"/>
                <a:gd name="T17" fmla="*/ 2450 h 40"/>
                <a:gd name="T18" fmla="*/ 56 w 120"/>
                <a:gd name="T19" fmla="*/ 1878 h 40"/>
                <a:gd name="T20" fmla="*/ 68 w 120"/>
                <a:gd name="T21" fmla="*/ 1254 h 40"/>
                <a:gd name="T22" fmla="*/ 64 w 120"/>
                <a:gd name="T23" fmla="*/ 1254 h 40"/>
                <a:gd name="T24" fmla="*/ 60 w 120"/>
                <a:gd name="T25" fmla="*/ 0 h 40"/>
                <a:gd name="T26" fmla="*/ 56 w 120"/>
                <a:gd name="T27" fmla="*/ 0 h 40"/>
                <a:gd name="T28" fmla="*/ 56 w 120"/>
                <a:gd name="T29" fmla="*/ 0 h 40"/>
                <a:gd name="T30" fmla="*/ 43 w 120"/>
                <a:gd name="T31" fmla="*/ 0 h 40"/>
                <a:gd name="T32" fmla="*/ 30 w 120"/>
                <a:gd name="T33" fmla="*/ 0 h 40"/>
                <a:gd name="T34" fmla="*/ 30 w 120"/>
                <a:gd name="T35" fmla="*/ 0 h 40"/>
                <a:gd name="T36" fmla="*/ 30 w 120"/>
                <a:gd name="T37" fmla="*/ 1254 h 40"/>
                <a:gd name="T38" fmla="*/ 24 w 120"/>
                <a:gd name="T39" fmla="*/ 1254 h 40"/>
                <a:gd name="T40" fmla="*/ 16 w 120"/>
                <a:gd name="T41" fmla="*/ 1254 h 40"/>
                <a:gd name="T42" fmla="*/ 0 w 120"/>
                <a:gd name="T43" fmla="*/ 1254 h 40"/>
                <a:gd name="T44" fmla="*/ 8 w 120"/>
                <a:gd name="T45" fmla="*/ 1878 h 40"/>
                <a:gd name="T46" fmla="*/ 16 w 120"/>
                <a:gd name="T47" fmla="*/ 1878 h 4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20"/>
                <a:gd name="T73" fmla="*/ 0 h 40"/>
                <a:gd name="T74" fmla="*/ 120 w 120"/>
                <a:gd name="T75" fmla="*/ 40 h 4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20" h="40">
                  <a:moveTo>
                    <a:pt x="16" y="24"/>
                  </a:moveTo>
                  <a:lnTo>
                    <a:pt x="16" y="32"/>
                  </a:lnTo>
                  <a:lnTo>
                    <a:pt x="32" y="32"/>
                  </a:lnTo>
                  <a:lnTo>
                    <a:pt x="40" y="24"/>
                  </a:lnTo>
                  <a:lnTo>
                    <a:pt x="56" y="32"/>
                  </a:lnTo>
                  <a:lnTo>
                    <a:pt x="48" y="40"/>
                  </a:lnTo>
                  <a:lnTo>
                    <a:pt x="80" y="40"/>
                  </a:lnTo>
                  <a:lnTo>
                    <a:pt x="96" y="32"/>
                  </a:lnTo>
                  <a:lnTo>
                    <a:pt x="96" y="24"/>
                  </a:lnTo>
                  <a:lnTo>
                    <a:pt x="120" y="16"/>
                  </a:lnTo>
                  <a:lnTo>
                    <a:pt x="112" y="16"/>
                  </a:lnTo>
                  <a:lnTo>
                    <a:pt x="104" y="0"/>
                  </a:lnTo>
                  <a:lnTo>
                    <a:pt x="96" y="0"/>
                  </a:lnTo>
                  <a:lnTo>
                    <a:pt x="80" y="0"/>
                  </a:lnTo>
                  <a:lnTo>
                    <a:pt x="64" y="0"/>
                  </a:lnTo>
                  <a:lnTo>
                    <a:pt x="48" y="0"/>
                  </a:lnTo>
                  <a:lnTo>
                    <a:pt x="48" y="16"/>
                  </a:lnTo>
                  <a:lnTo>
                    <a:pt x="24" y="16"/>
                  </a:lnTo>
                  <a:lnTo>
                    <a:pt x="16" y="16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16" y="2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53" name="Freeform 142"/>
            <p:cNvSpPr>
              <a:spLocks/>
            </p:cNvSpPr>
            <p:nvPr/>
          </p:nvSpPr>
          <p:spPr bwMode="auto">
            <a:xfrm>
              <a:off x="2848" y="1809"/>
              <a:ext cx="39" cy="36"/>
            </a:xfrm>
            <a:custGeom>
              <a:avLst/>
              <a:gdLst>
                <a:gd name="T0" fmla="*/ 20 w 40"/>
                <a:gd name="T1" fmla="*/ 0 h 32"/>
                <a:gd name="T2" fmla="*/ 16 w 40"/>
                <a:gd name="T3" fmla="*/ 0 h 32"/>
                <a:gd name="T4" fmla="*/ 0 w 40"/>
                <a:gd name="T5" fmla="*/ 0 h 32"/>
                <a:gd name="T6" fmla="*/ 0 w 40"/>
                <a:gd name="T7" fmla="*/ 1174 h 32"/>
                <a:gd name="T8" fmla="*/ 0 w 40"/>
                <a:gd name="T9" fmla="*/ 2447 h 32"/>
                <a:gd name="T10" fmla="*/ 8 w 40"/>
                <a:gd name="T11" fmla="*/ 2447 h 32"/>
                <a:gd name="T12" fmla="*/ 20 w 40"/>
                <a:gd name="T13" fmla="*/ 2447 h 32"/>
                <a:gd name="T14" fmla="*/ 20 w 40"/>
                <a:gd name="T15" fmla="*/ 1174 h 32"/>
                <a:gd name="T16" fmla="*/ 20 w 40"/>
                <a:gd name="T17" fmla="*/ 1174 h 32"/>
                <a:gd name="T18" fmla="*/ 20 w 40"/>
                <a:gd name="T19" fmla="*/ 579 h 32"/>
                <a:gd name="T20" fmla="*/ 20 w 40"/>
                <a:gd name="T21" fmla="*/ 0 h 3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0"/>
                <a:gd name="T34" fmla="*/ 0 h 32"/>
                <a:gd name="T35" fmla="*/ 40 w 40"/>
                <a:gd name="T36" fmla="*/ 32 h 3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0" h="32">
                  <a:moveTo>
                    <a:pt x="40" y="0"/>
                  </a:moveTo>
                  <a:lnTo>
                    <a:pt x="16" y="0"/>
                  </a:lnTo>
                  <a:lnTo>
                    <a:pt x="0" y="0"/>
                  </a:lnTo>
                  <a:lnTo>
                    <a:pt x="0" y="16"/>
                  </a:lnTo>
                  <a:lnTo>
                    <a:pt x="0" y="32"/>
                  </a:lnTo>
                  <a:lnTo>
                    <a:pt x="8" y="32"/>
                  </a:lnTo>
                  <a:lnTo>
                    <a:pt x="24" y="32"/>
                  </a:lnTo>
                  <a:lnTo>
                    <a:pt x="24" y="16"/>
                  </a:lnTo>
                  <a:lnTo>
                    <a:pt x="32" y="16"/>
                  </a:lnTo>
                  <a:lnTo>
                    <a:pt x="40" y="8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54" name="Freeform 143"/>
            <p:cNvSpPr>
              <a:spLocks/>
            </p:cNvSpPr>
            <p:nvPr/>
          </p:nvSpPr>
          <p:spPr bwMode="auto">
            <a:xfrm>
              <a:off x="2848" y="1672"/>
              <a:ext cx="110" cy="137"/>
            </a:xfrm>
            <a:custGeom>
              <a:avLst/>
              <a:gdLst>
                <a:gd name="T0" fmla="*/ 0 w 112"/>
                <a:gd name="T1" fmla="*/ 8575 h 120"/>
                <a:gd name="T2" fmla="*/ 0 w 112"/>
                <a:gd name="T3" fmla="*/ 9685 h 120"/>
                <a:gd name="T4" fmla="*/ 0 w 112"/>
                <a:gd name="T5" fmla="*/ 10817 h 120"/>
                <a:gd name="T6" fmla="*/ 0 w 112"/>
                <a:gd name="T7" fmla="*/ 10817 h 120"/>
                <a:gd name="T8" fmla="*/ 0 w 112"/>
                <a:gd name="T9" fmla="*/ 12888 h 120"/>
                <a:gd name="T10" fmla="*/ 16 w 112"/>
                <a:gd name="T11" fmla="*/ 14098 h 120"/>
                <a:gd name="T12" fmla="*/ 16 w 112"/>
                <a:gd name="T13" fmla="*/ 15099 h 120"/>
                <a:gd name="T14" fmla="*/ 16 w 112"/>
                <a:gd name="T15" fmla="*/ 16164 h 120"/>
                <a:gd name="T16" fmla="*/ 28 w 112"/>
                <a:gd name="T17" fmla="*/ 16164 h 120"/>
                <a:gd name="T18" fmla="*/ 28 w 112"/>
                <a:gd name="T19" fmla="*/ 16164 h 120"/>
                <a:gd name="T20" fmla="*/ 28 w 112"/>
                <a:gd name="T21" fmla="*/ 16164 h 120"/>
                <a:gd name="T22" fmla="*/ 35 w 112"/>
                <a:gd name="T23" fmla="*/ 16164 h 120"/>
                <a:gd name="T24" fmla="*/ 43 w 112"/>
                <a:gd name="T25" fmla="*/ 16164 h 120"/>
                <a:gd name="T26" fmla="*/ 43 w 112"/>
                <a:gd name="T27" fmla="*/ 14098 h 120"/>
                <a:gd name="T28" fmla="*/ 53 w 112"/>
                <a:gd name="T29" fmla="*/ 14098 h 120"/>
                <a:gd name="T30" fmla="*/ 53 w 112"/>
                <a:gd name="T31" fmla="*/ 12888 h 120"/>
                <a:gd name="T32" fmla="*/ 43 w 112"/>
                <a:gd name="T33" fmla="*/ 10817 h 120"/>
                <a:gd name="T34" fmla="*/ 49 w 112"/>
                <a:gd name="T35" fmla="*/ 10817 h 120"/>
                <a:gd name="T36" fmla="*/ 61 w 112"/>
                <a:gd name="T37" fmla="*/ 8575 h 120"/>
                <a:gd name="T38" fmla="*/ 61 w 112"/>
                <a:gd name="T39" fmla="*/ 7511 h 120"/>
                <a:gd name="T40" fmla="*/ 61 w 112"/>
                <a:gd name="T41" fmla="*/ 6508 h 120"/>
                <a:gd name="T42" fmla="*/ 57 w 112"/>
                <a:gd name="T43" fmla="*/ 5577 h 120"/>
                <a:gd name="T44" fmla="*/ 57 w 112"/>
                <a:gd name="T45" fmla="*/ 4373 h 120"/>
                <a:gd name="T46" fmla="*/ 57 w 112"/>
                <a:gd name="T47" fmla="*/ 2206 h 120"/>
                <a:gd name="T48" fmla="*/ 49 w 112"/>
                <a:gd name="T49" fmla="*/ 2206 h 120"/>
                <a:gd name="T50" fmla="*/ 43 w 112"/>
                <a:gd name="T51" fmla="*/ 2206 h 120"/>
                <a:gd name="T52" fmla="*/ 35 w 112"/>
                <a:gd name="T53" fmla="*/ 2206 h 120"/>
                <a:gd name="T54" fmla="*/ 28 w 112"/>
                <a:gd name="T55" fmla="*/ 2206 h 120"/>
                <a:gd name="T56" fmla="*/ 28 w 112"/>
                <a:gd name="T57" fmla="*/ 0 h 120"/>
                <a:gd name="T58" fmla="*/ 28 w 112"/>
                <a:gd name="T59" fmla="*/ 0 h 120"/>
                <a:gd name="T60" fmla="*/ 28 w 112"/>
                <a:gd name="T61" fmla="*/ 2206 h 120"/>
                <a:gd name="T62" fmla="*/ 28 w 112"/>
                <a:gd name="T63" fmla="*/ 2206 h 120"/>
                <a:gd name="T64" fmla="*/ 24 w 112"/>
                <a:gd name="T65" fmla="*/ 3283 h 120"/>
                <a:gd name="T66" fmla="*/ 16 w 112"/>
                <a:gd name="T67" fmla="*/ 4373 h 120"/>
                <a:gd name="T68" fmla="*/ 24 w 112"/>
                <a:gd name="T69" fmla="*/ 4373 h 120"/>
                <a:gd name="T70" fmla="*/ 24 w 112"/>
                <a:gd name="T71" fmla="*/ 4373 h 120"/>
                <a:gd name="T72" fmla="*/ 8 w 112"/>
                <a:gd name="T73" fmla="*/ 6508 h 120"/>
                <a:gd name="T74" fmla="*/ 16 w 112"/>
                <a:gd name="T75" fmla="*/ 7511 h 120"/>
                <a:gd name="T76" fmla="*/ 16 w 112"/>
                <a:gd name="T77" fmla="*/ 8575 h 120"/>
                <a:gd name="T78" fmla="*/ 8 w 112"/>
                <a:gd name="T79" fmla="*/ 8575 h 120"/>
                <a:gd name="T80" fmla="*/ 0 w 112"/>
                <a:gd name="T81" fmla="*/ 8575 h 120"/>
                <a:gd name="T82" fmla="*/ 0 w 112"/>
                <a:gd name="T83" fmla="*/ 8575 h 12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12"/>
                <a:gd name="T127" fmla="*/ 0 h 120"/>
                <a:gd name="T128" fmla="*/ 112 w 112"/>
                <a:gd name="T129" fmla="*/ 120 h 12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12" h="120">
                  <a:moveTo>
                    <a:pt x="0" y="64"/>
                  </a:moveTo>
                  <a:lnTo>
                    <a:pt x="0" y="72"/>
                  </a:lnTo>
                  <a:lnTo>
                    <a:pt x="0" y="80"/>
                  </a:lnTo>
                  <a:lnTo>
                    <a:pt x="0" y="96"/>
                  </a:lnTo>
                  <a:lnTo>
                    <a:pt x="16" y="104"/>
                  </a:lnTo>
                  <a:lnTo>
                    <a:pt x="16" y="112"/>
                  </a:lnTo>
                  <a:lnTo>
                    <a:pt x="16" y="120"/>
                  </a:lnTo>
                  <a:lnTo>
                    <a:pt x="32" y="120"/>
                  </a:lnTo>
                  <a:lnTo>
                    <a:pt x="48" y="120"/>
                  </a:lnTo>
                  <a:lnTo>
                    <a:pt x="56" y="120"/>
                  </a:lnTo>
                  <a:lnTo>
                    <a:pt x="72" y="120"/>
                  </a:lnTo>
                  <a:lnTo>
                    <a:pt x="80" y="120"/>
                  </a:lnTo>
                  <a:lnTo>
                    <a:pt x="80" y="104"/>
                  </a:lnTo>
                  <a:lnTo>
                    <a:pt x="96" y="104"/>
                  </a:lnTo>
                  <a:lnTo>
                    <a:pt x="96" y="96"/>
                  </a:lnTo>
                  <a:lnTo>
                    <a:pt x="80" y="80"/>
                  </a:lnTo>
                  <a:lnTo>
                    <a:pt x="88" y="80"/>
                  </a:lnTo>
                  <a:lnTo>
                    <a:pt x="112" y="64"/>
                  </a:lnTo>
                  <a:lnTo>
                    <a:pt x="112" y="56"/>
                  </a:lnTo>
                  <a:lnTo>
                    <a:pt x="112" y="48"/>
                  </a:lnTo>
                  <a:lnTo>
                    <a:pt x="104" y="40"/>
                  </a:lnTo>
                  <a:lnTo>
                    <a:pt x="104" y="32"/>
                  </a:lnTo>
                  <a:lnTo>
                    <a:pt x="104" y="16"/>
                  </a:lnTo>
                  <a:lnTo>
                    <a:pt x="88" y="16"/>
                  </a:lnTo>
                  <a:lnTo>
                    <a:pt x="80" y="16"/>
                  </a:lnTo>
                  <a:lnTo>
                    <a:pt x="72" y="16"/>
                  </a:lnTo>
                  <a:lnTo>
                    <a:pt x="64" y="16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48" y="16"/>
                  </a:lnTo>
                  <a:lnTo>
                    <a:pt x="40" y="16"/>
                  </a:lnTo>
                  <a:lnTo>
                    <a:pt x="24" y="24"/>
                  </a:lnTo>
                  <a:lnTo>
                    <a:pt x="16" y="32"/>
                  </a:lnTo>
                  <a:lnTo>
                    <a:pt x="24" y="32"/>
                  </a:lnTo>
                  <a:lnTo>
                    <a:pt x="8" y="48"/>
                  </a:lnTo>
                  <a:lnTo>
                    <a:pt x="16" y="56"/>
                  </a:lnTo>
                  <a:lnTo>
                    <a:pt x="16" y="64"/>
                  </a:lnTo>
                  <a:lnTo>
                    <a:pt x="8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55" name="Freeform 144"/>
            <p:cNvSpPr>
              <a:spLocks/>
            </p:cNvSpPr>
            <p:nvPr/>
          </p:nvSpPr>
          <p:spPr bwMode="auto">
            <a:xfrm>
              <a:off x="3021" y="1909"/>
              <a:ext cx="31" cy="28"/>
            </a:xfrm>
            <a:custGeom>
              <a:avLst/>
              <a:gdLst>
                <a:gd name="T0" fmla="*/ 0 w 32"/>
                <a:gd name="T1" fmla="*/ 0 h 24"/>
                <a:gd name="T2" fmla="*/ 8 w 32"/>
                <a:gd name="T3" fmla="*/ 0 h 24"/>
                <a:gd name="T4" fmla="*/ 16 w 32"/>
                <a:gd name="T5" fmla="*/ 0 h 24"/>
                <a:gd name="T6" fmla="*/ 16 w 32"/>
                <a:gd name="T7" fmla="*/ 7327 h 24"/>
                <a:gd name="T8" fmla="*/ 16 w 32"/>
                <a:gd name="T9" fmla="*/ 7327 h 24"/>
                <a:gd name="T10" fmla="*/ 0 w 32"/>
                <a:gd name="T11" fmla="*/ 7327 h 24"/>
                <a:gd name="T12" fmla="*/ 0 w 32"/>
                <a:gd name="T13" fmla="*/ 2282 h 24"/>
                <a:gd name="T14" fmla="*/ 0 w 32"/>
                <a:gd name="T15" fmla="*/ 0 h 2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2"/>
                <a:gd name="T25" fmla="*/ 0 h 24"/>
                <a:gd name="T26" fmla="*/ 32 w 32"/>
                <a:gd name="T27" fmla="*/ 24 h 2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2" h="24">
                  <a:moveTo>
                    <a:pt x="0" y="0"/>
                  </a:moveTo>
                  <a:lnTo>
                    <a:pt x="8" y="0"/>
                  </a:lnTo>
                  <a:lnTo>
                    <a:pt x="16" y="0"/>
                  </a:lnTo>
                  <a:lnTo>
                    <a:pt x="32" y="24"/>
                  </a:lnTo>
                  <a:lnTo>
                    <a:pt x="16" y="24"/>
                  </a:lnTo>
                  <a:lnTo>
                    <a:pt x="0" y="24"/>
                  </a:ln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56" name="Freeform 145"/>
            <p:cNvSpPr>
              <a:spLocks/>
            </p:cNvSpPr>
            <p:nvPr/>
          </p:nvSpPr>
          <p:spPr bwMode="auto">
            <a:xfrm>
              <a:off x="2746" y="1535"/>
              <a:ext cx="7" cy="9"/>
            </a:xfrm>
            <a:custGeom>
              <a:avLst/>
              <a:gdLst>
                <a:gd name="T0" fmla="*/ 0 w 8"/>
                <a:gd name="T1" fmla="*/ 0 h 8"/>
                <a:gd name="T2" fmla="*/ 0 w 8"/>
                <a:gd name="T3" fmla="*/ 579 h 8"/>
                <a:gd name="T4" fmla="*/ 4 w 8"/>
                <a:gd name="T5" fmla="*/ 579 h 8"/>
                <a:gd name="T6" fmla="*/ 4 w 8"/>
                <a:gd name="T7" fmla="*/ 579 h 8"/>
                <a:gd name="T8" fmla="*/ 4 w 8"/>
                <a:gd name="T9" fmla="*/ 0 h 8"/>
                <a:gd name="T10" fmla="*/ 4 w 8"/>
                <a:gd name="T11" fmla="*/ 0 h 8"/>
                <a:gd name="T12" fmla="*/ 0 w 8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8"/>
                <a:gd name="T23" fmla="*/ 8 w 8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8">
                  <a:moveTo>
                    <a:pt x="0" y="0"/>
                  </a:moveTo>
                  <a:lnTo>
                    <a:pt x="0" y="8"/>
                  </a:lnTo>
                  <a:lnTo>
                    <a:pt x="8" y="8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57" name="Freeform 146"/>
            <p:cNvSpPr>
              <a:spLocks/>
            </p:cNvSpPr>
            <p:nvPr/>
          </p:nvSpPr>
          <p:spPr bwMode="auto">
            <a:xfrm>
              <a:off x="2746" y="1535"/>
              <a:ext cx="7" cy="9"/>
            </a:xfrm>
            <a:custGeom>
              <a:avLst/>
              <a:gdLst>
                <a:gd name="T0" fmla="*/ 0 w 8"/>
                <a:gd name="T1" fmla="*/ 0 h 8"/>
                <a:gd name="T2" fmla="*/ 0 w 8"/>
                <a:gd name="T3" fmla="*/ 579 h 8"/>
                <a:gd name="T4" fmla="*/ 4 w 8"/>
                <a:gd name="T5" fmla="*/ 579 h 8"/>
                <a:gd name="T6" fmla="*/ 4 w 8"/>
                <a:gd name="T7" fmla="*/ 579 h 8"/>
                <a:gd name="T8" fmla="*/ 4 w 8"/>
                <a:gd name="T9" fmla="*/ 0 h 8"/>
                <a:gd name="T10" fmla="*/ 4 w 8"/>
                <a:gd name="T11" fmla="*/ 0 h 8"/>
                <a:gd name="T12" fmla="*/ 0 w 8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8"/>
                <a:gd name="T23" fmla="*/ 8 w 8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8">
                  <a:moveTo>
                    <a:pt x="0" y="0"/>
                  </a:moveTo>
                  <a:lnTo>
                    <a:pt x="0" y="8"/>
                  </a:lnTo>
                  <a:lnTo>
                    <a:pt x="8" y="8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58" name="Rectangle 147"/>
            <p:cNvSpPr>
              <a:spLocks noChangeArrowheads="1"/>
            </p:cNvSpPr>
            <p:nvPr/>
          </p:nvSpPr>
          <p:spPr bwMode="auto">
            <a:xfrm>
              <a:off x="2785" y="1526"/>
              <a:ext cx="8" cy="9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78885" tIns="40074" rIns="80147" bIns="40074"/>
            <a:lstStyle/>
            <a:p>
              <a:pPr algn="ctr" defTabSz="80168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59" name="Freeform 148"/>
            <p:cNvSpPr>
              <a:spLocks/>
            </p:cNvSpPr>
            <p:nvPr/>
          </p:nvSpPr>
          <p:spPr bwMode="auto">
            <a:xfrm>
              <a:off x="2911" y="941"/>
              <a:ext cx="86" cy="137"/>
            </a:xfrm>
            <a:custGeom>
              <a:avLst/>
              <a:gdLst>
                <a:gd name="T0" fmla="*/ 22 w 88"/>
                <a:gd name="T1" fmla="*/ 3283 h 120"/>
                <a:gd name="T2" fmla="*/ 22 w 88"/>
                <a:gd name="T3" fmla="*/ 3283 h 120"/>
                <a:gd name="T4" fmla="*/ 22 w 88"/>
                <a:gd name="T5" fmla="*/ 2206 h 120"/>
                <a:gd name="T6" fmla="*/ 22 w 88"/>
                <a:gd name="T7" fmla="*/ 1029 h 120"/>
                <a:gd name="T8" fmla="*/ 22 w 88"/>
                <a:gd name="T9" fmla="*/ 0 h 120"/>
                <a:gd name="T10" fmla="*/ 16 w 88"/>
                <a:gd name="T11" fmla="*/ 1029 h 120"/>
                <a:gd name="T12" fmla="*/ 16 w 88"/>
                <a:gd name="T13" fmla="*/ 2206 h 120"/>
                <a:gd name="T14" fmla="*/ 0 w 88"/>
                <a:gd name="T15" fmla="*/ 1029 h 120"/>
                <a:gd name="T16" fmla="*/ 0 w 88"/>
                <a:gd name="T17" fmla="*/ 2206 h 120"/>
                <a:gd name="T18" fmla="*/ 8 w 88"/>
                <a:gd name="T19" fmla="*/ 4373 h 120"/>
                <a:gd name="T20" fmla="*/ 8 w 88"/>
                <a:gd name="T21" fmla="*/ 4373 h 120"/>
                <a:gd name="T22" fmla="*/ 16 w 88"/>
                <a:gd name="T23" fmla="*/ 6508 h 120"/>
                <a:gd name="T24" fmla="*/ 22 w 88"/>
                <a:gd name="T25" fmla="*/ 7511 h 120"/>
                <a:gd name="T26" fmla="*/ 22 w 88"/>
                <a:gd name="T27" fmla="*/ 7511 h 120"/>
                <a:gd name="T28" fmla="*/ 22 w 88"/>
                <a:gd name="T29" fmla="*/ 6508 h 120"/>
                <a:gd name="T30" fmla="*/ 22 w 88"/>
                <a:gd name="T31" fmla="*/ 6508 h 120"/>
                <a:gd name="T32" fmla="*/ 22 w 88"/>
                <a:gd name="T33" fmla="*/ 6508 h 120"/>
                <a:gd name="T34" fmla="*/ 22 w 88"/>
                <a:gd name="T35" fmla="*/ 8575 h 120"/>
                <a:gd name="T36" fmla="*/ 22 w 88"/>
                <a:gd name="T37" fmla="*/ 9685 h 120"/>
                <a:gd name="T38" fmla="*/ 22 w 88"/>
                <a:gd name="T39" fmla="*/ 9685 h 120"/>
                <a:gd name="T40" fmla="*/ 22 w 88"/>
                <a:gd name="T41" fmla="*/ 9685 h 120"/>
                <a:gd name="T42" fmla="*/ 22 w 88"/>
                <a:gd name="T43" fmla="*/ 9685 h 120"/>
                <a:gd name="T44" fmla="*/ 22 w 88"/>
                <a:gd name="T45" fmla="*/ 9685 h 120"/>
                <a:gd name="T46" fmla="*/ 22 w 88"/>
                <a:gd name="T47" fmla="*/ 11727 h 120"/>
                <a:gd name="T48" fmla="*/ 22 w 88"/>
                <a:gd name="T49" fmla="*/ 11727 h 120"/>
                <a:gd name="T50" fmla="*/ 22 w 88"/>
                <a:gd name="T51" fmla="*/ 14098 h 120"/>
                <a:gd name="T52" fmla="*/ 27 w 88"/>
                <a:gd name="T53" fmla="*/ 14098 h 120"/>
                <a:gd name="T54" fmla="*/ 27 w 88"/>
                <a:gd name="T55" fmla="*/ 16164 h 120"/>
                <a:gd name="T56" fmla="*/ 27 w 88"/>
                <a:gd name="T57" fmla="*/ 14098 h 120"/>
                <a:gd name="T58" fmla="*/ 27 w 88"/>
                <a:gd name="T59" fmla="*/ 11727 h 120"/>
                <a:gd name="T60" fmla="*/ 32 w 88"/>
                <a:gd name="T61" fmla="*/ 9685 h 120"/>
                <a:gd name="T62" fmla="*/ 36 w 88"/>
                <a:gd name="T63" fmla="*/ 7511 h 120"/>
                <a:gd name="T64" fmla="*/ 36 w 88"/>
                <a:gd name="T65" fmla="*/ 5577 h 120"/>
                <a:gd name="T66" fmla="*/ 40 w 88"/>
                <a:gd name="T67" fmla="*/ 4373 h 120"/>
                <a:gd name="T68" fmla="*/ 36 w 88"/>
                <a:gd name="T69" fmla="*/ 4373 h 120"/>
                <a:gd name="T70" fmla="*/ 27 w 88"/>
                <a:gd name="T71" fmla="*/ 3283 h 120"/>
                <a:gd name="T72" fmla="*/ 22 w 88"/>
                <a:gd name="T73" fmla="*/ 2206 h 120"/>
                <a:gd name="T74" fmla="*/ 22 w 88"/>
                <a:gd name="T75" fmla="*/ 2206 h 120"/>
                <a:gd name="T76" fmla="*/ 22 w 88"/>
                <a:gd name="T77" fmla="*/ 3283 h 120"/>
                <a:gd name="T78" fmla="*/ 22 w 88"/>
                <a:gd name="T79" fmla="*/ 3283 h 12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88"/>
                <a:gd name="T121" fmla="*/ 0 h 120"/>
                <a:gd name="T122" fmla="*/ 88 w 88"/>
                <a:gd name="T123" fmla="*/ 120 h 120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88" h="120">
                  <a:moveTo>
                    <a:pt x="40" y="24"/>
                  </a:moveTo>
                  <a:lnTo>
                    <a:pt x="40" y="24"/>
                  </a:lnTo>
                  <a:lnTo>
                    <a:pt x="32" y="16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16" y="16"/>
                  </a:lnTo>
                  <a:lnTo>
                    <a:pt x="0" y="8"/>
                  </a:lnTo>
                  <a:lnTo>
                    <a:pt x="0" y="16"/>
                  </a:lnTo>
                  <a:lnTo>
                    <a:pt x="8" y="32"/>
                  </a:lnTo>
                  <a:lnTo>
                    <a:pt x="16" y="48"/>
                  </a:lnTo>
                  <a:lnTo>
                    <a:pt x="24" y="56"/>
                  </a:lnTo>
                  <a:lnTo>
                    <a:pt x="32" y="56"/>
                  </a:lnTo>
                  <a:lnTo>
                    <a:pt x="40" y="48"/>
                  </a:lnTo>
                  <a:lnTo>
                    <a:pt x="48" y="48"/>
                  </a:lnTo>
                  <a:lnTo>
                    <a:pt x="56" y="64"/>
                  </a:lnTo>
                  <a:lnTo>
                    <a:pt x="48" y="72"/>
                  </a:lnTo>
                  <a:lnTo>
                    <a:pt x="40" y="72"/>
                  </a:lnTo>
                  <a:lnTo>
                    <a:pt x="48" y="72"/>
                  </a:lnTo>
                  <a:lnTo>
                    <a:pt x="56" y="72"/>
                  </a:lnTo>
                  <a:lnTo>
                    <a:pt x="48" y="88"/>
                  </a:lnTo>
                  <a:lnTo>
                    <a:pt x="40" y="88"/>
                  </a:lnTo>
                  <a:lnTo>
                    <a:pt x="48" y="104"/>
                  </a:lnTo>
                  <a:lnTo>
                    <a:pt x="64" y="104"/>
                  </a:lnTo>
                  <a:lnTo>
                    <a:pt x="64" y="120"/>
                  </a:lnTo>
                  <a:lnTo>
                    <a:pt x="64" y="104"/>
                  </a:lnTo>
                  <a:lnTo>
                    <a:pt x="64" y="88"/>
                  </a:lnTo>
                  <a:lnTo>
                    <a:pt x="72" y="72"/>
                  </a:lnTo>
                  <a:lnTo>
                    <a:pt x="80" y="56"/>
                  </a:lnTo>
                  <a:lnTo>
                    <a:pt x="80" y="40"/>
                  </a:lnTo>
                  <a:lnTo>
                    <a:pt x="88" y="32"/>
                  </a:lnTo>
                  <a:lnTo>
                    <a:pt x="80" y="32"/>
                  </a:lnTo>
                  <a:lnTo>
                    <a:pt x="64" y="24"/>
                  </a:lnTo>
                  <a:lnTo>
                    <a:pt x="56" y="16"/>
                  </a:lnTo>
                  <a:lnTo>
                    <a:pt x="40" y="2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60" name="Freeform 149"/>
            <p:cNvSpPr>
              <a:spLocks/>
            </p:cNvSpPr>
            <p:nvPr/>
          </p:nvSpPr>
          <p:spPr bwMode="auto">
            <a:xfrm>
              <a:off x="2997" y="941"/>
              <a:ext cx="47" cy="46"/>
            </a:xfrm>
            <a:custGeom>
              <a:avLst/>
              <a:gdLst>
                <a:gd name="T0" fmla="*/ 8 w 48"/>
                <a:gd name="T1" fmla="*/ 0 h 40"/>
                <a:gd name="T2" fmla="*/ 0 w 48"/>
                <a:gd name="T3" fmla="*/ 2821 h 40"/>
                <a:gd name="T4" fmla="*/ 0 w 48"/>
                <a:gd name="T5" fmla="*/ 4291 h 40"/>
                <a:gd name="T6" fmla="*/ 0 w 48"/>
                <a:gd name="T7" fmla="*/ 5675 h 40"/>
                <a:gd name="T8" fmla="*/ 8 w 48"/>
                <a:gd name="T9" fmla="*/ 7035 h 40"/>
                <a:gd name="T10" fmla="*/ 24 w 48"/>
                <a:gd name="T11" fmla="*/ 7035 h 40"/>
                <a:gd name="T12" fmla="*/ 24 w 48"/>
                <a:gd name="T13" fmla="*/ 5675 h 40"/>
                <a:gd name="T14" fmla="*/ 24 w 48"/>
                <a:gd name="T15" fmla="*/ 4291 h 40"/>
                <a:gd name="T16" fmla="*/ 24 w 48"/>
                <a:gd name="T17" fmla="*/ 4291 h 40"/>
                <a:gd name="T18" fmla="*/ 24 w 48"/>
                <a:gd name="T19" fmla="*/ 2821 h 40"/>
                <a:gd name="T20" fmla="*/ 24 w 48"/>
                <a:gd name="T21" fmla="*/ 0 h 40"/>
                <a:gd name="T22" fmla="*/ 24 w 48"/>
                <a:gd name="T23" fmla="*/ 0 h 40"/>
                <a:gd name="T24" fmla="*/ 8 w 48"/>
                <a:gd name="T25" fmla="*/ 1403 h 40"/>
                <a:gd name="T26" fmla="*/ 8 w 48"/>
                <a:gd name="T27" fmla="*/ 0 h 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8"/>
                <a:gd name="T43" fmla="*/ 0 h 40"/>
                <a:gd name="T44" fmla="*/ 48 w 48"/>
                <a:gd name="T45" fmla="*/ 40 h 4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8" h="40">
                  <a:moveTo>
                    <a:pt x="8" y="0"/>
                  </a:moveTo>
                  <a:lnTo>
                    <a:pt x="0" y="16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8" y="40"/>
                  </a:lnTo>
                  <a:lnTo>
                    <a:pt x="24" y="40"/>
                  </a:lnTo>
                  <a:lnTo>
                    <a:pt x="24" y="32"/>
                  </a:lnTo>
                  <a:lnTo>
                    <a:pt x="32" y="24"/>
                  </a:lnTo>
                  <a:lnTo>
                    <a:pt x="40" y="24"/>
                  </a:lnTo>
                  <a:lnTo>
                    <a:pt x="48" y="16"/>
                  </a:lnTo>
                  <a:lnTo>
                    <a:pt x="48" y="0"/>
                  </a:lnTo>
                  <a:lnTo>
                    <a:pt x="24" y="0"/>
                  </a:lnTo>
                  <a:lnTo>
                    <a:pt x="8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61" name="Freeform 150"/>
            <p:cNvSpPr>
              <a:spLocks/>
            </p:cNvSpPr>
            <p:nvPr/>
          </p:nvSpPr>
          <p:spPr bwMode="auto">
            <a:xfrm>
              <a:off x="2997" y="1014"/>
              <a:ext cx="31" cy="55"/>
            </a:xfrm>
            <a:custGeom>
              <a:avLst/>
              <a:gdLst>
                <a:gd name="T0" fmla="*/ 16 w 32"/>
                <a:gd name="T1" fmla="*/ 1123 h 48"/>
                <a:gd name="T2" fmla="*/ 8 w 32"/>
                <a:gd name="T3" fmla="*/ 1123 h 48"/>
                <a:gd name="T4" fmla="*/ 0 w 32"/>
                <a:gd name="T5" fmla="*/ 0 h 48"/>
                <a:gd name="T6" fmla="*/ 0 w 32"/>
                <a:gd name="T7" fmla="*/ 3745 h 48"/>
                <a:gd name="T8" fmla="*/ 8 w 32"/>
                <a:gd name="T9" fmla="*/ 3745 h 48"/>
                <a:gd name="T10" fmla="*/ 16 w 32"/>
                <a:gd name="T11" fmla="*/ 6182 h 48"/>
                <a:gd name="T12" fmla="*/ 16 w 32"/>
                <a:gd name="T13" fmla="*/ 7397 h 48"/>
                <a:gd name="T14" fmla="*/ 16 w 32"/>
                <a:gd name="T15" fmla="*/ 4917 h 48"/>
                <a:gd name="T16" fmla="*/ 16 w 32"/>
                <a:gd name="T17" fmla="*/ 3745 h 48"/>
                <a:gd name="T18" fmla="*/ 16 w 32"/>
                <a:gd name="T19" fmla="*/ 2489 h 48"/>
                <a:gd name="T20" fmla="*/ 16 w 32"/>
                <a:gd name="T21" fmla="*/ 2489 h 48"/>
                <a:gd name="T22" fmla="*/ 8 w 32"/>
                <a:gd name="T23" fmla="*/ 1123 h 48"/>
                <a:gd name="T24" fmla="*/ 0 w 32"/>
                <a:gd name="T25" fmla="*/ 1123 h 48"/>
                <a:gd name="T26" fmla="*/ 16 w 32"/>
                <a:gd name="T27" fmla="*/ 1123 h 4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2"/>
                <a:gd name="T43" fmla="*/ 0 h 48"/>
                <a:gd name="T44" fmla="*/ 32 w 32"/>
                <a:gd name="T45" fmla="*/ 48 h 4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2" h="48">
                  <a:moveTo>
                    <a:pt x="24" y="8"/>
                  </a:moveTo>
                  <a:lnTo>
                    <a:pt x="8" y="8"/>
                  </a:lnTo>
                  <a:lnTo>
                    <a:pt x="0" y="0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24" y="40"/>
                  </a:lnTo>
                  <a:lnTo>
                    <a:pt x="24" y="48"/>
                  </a:lnTo>
                  <a:lnTo>
                    <a:pt x="24" y="32"/>
                  </a:lnTo>
                  <a:lnTo>
                    <a:pt x="32" y="24"/>
                  </a:lnTo>
                  <a:lnTo>
                    <a:pt x="24" y="16"/>
                  </a:lnTo>
                  <a:lnTo>
                    <a:pt x="16" y="16"/>
                  </a:lnTo>
                  <a:lnTo>
                    <a:pt x="8" y="8"/>
                  </a:lnTo>
                  <a:lnTo>
                    <a:pt x="0" y="8"/>
                  </a:lnTo>
                  <a:lnTo>
                    <a:pt x="24" y="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62" name="Freeform 151"/>
            <p:cNvSpPr>
              <a:spLocks/>
            </p:cNvSpPr>
            <p:nvPr/>
          </p:nvSpPr>
          <p:spPr bwMode="auto">
            <a:xfrm>
              <a:off x="2753" y="1544"/>
              <a:ext cx="1" cy="18"/>
            </a:xfrm>
            <a:custGeom>
              <a:avLst/>
              <a:gdLst>
                <a:gd name="T0" fmla="*/ 0 w 1"/>
                <a:gd name="T1" fmla="*/ 0 h 16"/>
                <a:gd name="T2" fmla="*/ 0 w 1"/>
                <a:gd name="T3" fmla="*/ 1174 h 16"/>
                <a:gd name="T4" fmla="*/ 0 w 1"/>
                <a:gd name="T5" fmla="*/ 1174 h 16"/>
                <a:gd name="T6" fmla="*/ 0 w 1"/>
                <a:gd name="T7" fmla="*/ 1174 h 16"/>
                <a:gd name="T8" fmla="*/ 0 w 1"/>
                <a:gd name="T9" fmla="*/ 579 h 16"/>
                <a:gd name="T10" fmla="*/ 0 w 1"/>
                <a:gd name="T11" fmla="*/ 0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"/>
                <a:gd name="T19" fmla="*/ 0 h 16"/>
                <a:gd name="T20" fmla="*/ 1 w 1"/>
                <a:gd name="T21" fmla="*/ 16 h 1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" h="16">
                  <a:moveTo>
                    <a:pt x="0" y="0"/>
                  </a:moveTo>
                  <a:lnTo>
                    <a:pt x="0" y="16"/>
                  </a:ln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63" name="Freeform 152"/>
            <p:cNvSpPr>
              <a:spLocks/>
            </p:cNvSpPr>
            <p:nvPr/>
          </p:nvSpPr>
          <p:spPr bwMode="auto">
            <a:xfrm>
              <a:off x="2753" y="1544"/>
              <a:ext cx="1" cy="18"/>
            </a:xfrm>
            <a:custGeom>
              <a:avLst/>
              <a:gdLst>
                <a:gd name="T0" fmla="*/ 0 w 1"/>
                <a:gd name="T1" fmla="*/ 0 h 16"/>
                <a:gd name="T2" fmla="*/ 0 w 1"/>
                <a:gd name="T3" fmla="*/ 1174 h 16"/>
                <a:gd name="T4" fmla="*/ 0 w 1"/>
                <a:gd name="T5" fmla="*/ 1174 h 16"/>
                <a:gd name="T6" fmla="*/ 0 w 1"/>
                <a:gd name="T7" fmla="*/ 1174 h 16"/>
                <a:gd name="T8" fmla="*/ 0 w 1"/>
                <a:gd name="T9" fmla="*/ 579 h 16"/>
                <a:gd name="T10" fmla="*/ 0 w 1"/>
                <a:gd name="T11" fmla="*/ 0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"/>
                <a:gd name="T19" fmla="*/ 0 h 16"/>
                <a:gd name="T20" fmla="*/ 1 w 1"/>
                <a:gd name="T21" fmla="*/ 16 h 1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" h="16">
                  <a:moveTo>
                    <a:pt x="0" y="0"/>
                  </a:moveTo>
                  <a:lnTo>
                    <a:pt x="0" y="16"/>
                  </a:ln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64" name="Freeform 153"/>
            <p:cNvSpPr>
              <a:spLocks/>
            </p:cNvSpPr>
            <p:nvPr/>
          </p:nvSpPr>
          <p:spPr bwMode="auto">
            <a:xfrm>
              <a:off x="2746" y="1553"/>
              <a:ext cx="1" cy="9"/>
            </a:xfrm>
            <a:custGeom>
              <a:avLst/>
              <a:gdLst>
                <a:gd name="T0" fmla="*/ 0 w 1"/>
                <a:gd name="T1" fmla="*/ 0 h 8"/>
                <a:gd name="T2" fmla="*/ 0 w 1"/>
                <a:gd name="T3" fmla="*/ 579 h 8"/>
                <a:gd name="T4" fmla="*/ 0 w 1"/>
                <a:gd name="T5" fmla="*/ 0 h 8"/>
                <a:gd name="T6" fmla="*/ 0 60000 65536"/>
                <a:gd name="T7" fmla="*/ 0 60000 65536"/>
                <a:gd name="T8" fmla="*/ 0 60000 65536"/>
                <a:gd name="T9" fmla="*/ 0 w 1"/>
                <a:gd name="T10" fmla="*/ 0 h 8"/>
                <a:gd name="T11" fmla="*/ 1 w 1"/>
                <a:gd name="T12" fmla="*/ 8 h 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8">
                  <a:moveTo>
                    <a:pt x="0" y="0"/>
                  </a:move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65" name="Freeform 154"/>
            <p:cNvSpPr>
              <a:spLocks/>
            </p:cNvSpPr>
            <p:nvPr/>
          </p:nvSpPr>
          <p:spPr bwMode="auto">
            <a:xfrm>
              <a:off x="2746" y="1553"/>
              <a:ext cx="1" cy="9"/>
            </a:xfrm>
            <a:custGeom>
              <a:avLst/>
              <a:gdLst>
                <a:gd name="T0" fmla="*/ 0 w 1"/>
                <a:gd name="T1" fmla="*/ 0 h 8"/>
                <a:gd name="T2" fmla="*/ 0 w 1"/>
                <a:gd name="T3" fmla="*/ 579 h 8"/>
                <a:gd name="T4" fmla="*/ 0 w 1"/>
                <a:gd name="T5" fmla="*/ 0 h 8"/>
                <a:gd name="T6" fmla="*/ 0 60000 65536"/>
                <a:gd name="T7" fmla="*/ 0 60000 65536"/>
                <a:gd name="T8" fmla="*/ 0 60000 65536"/>
                <a:gd name="T9" fmla="*/ 0 w 1"/>
                <a:gd name="T10" fmla="*/ 0 h 8"/>
                <a:gd name="T11" fmla="*/ 1 w 1"/>
                <a:gd name="T12" fmla="*/ 8 h 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8">
                  <a:moveTo>
                    <a:pt x="0" y="0"/>
                  </a:moveTo>
                  <a:lnTo>
                    <a:pt x="0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66" name="Freeform 155"/>
            <p:cNvSpPr>
              <a:spLocks/>
            </p:cNvSpPr>
            <p:nvPr/>
          </p:nvSpPr>
          <p:spPr bwMode="auto">
            <a:xfrm>
              <a:off x="2730" y="1599"/>
              <a:ext cx="31" cy="27"/>
            </a:xfrm>
            <a:custGeom>
              <a:avLst/>
              <a:gdLst>
                <a:gd name="T0" fmla="*/ 16 w 32"/>
                <a:gd name="T1" fmla="*/ 0 h 24"/>
                <a:gd name="T2" fmla="*/ 0 w 32"/>
                <a:gd name="T3" fmla="*/ 620 h 24"/>
                <a:gd name="T4" fmla="*/ 0 w 32"/>
                <a:gd name="T5" fmla="*/ 1257 h 24"/>
                <a:gd name="T6" fmla="*/ 0 w 32"/>
                <a:gd name="T7" fmla="*/ 1257 h 24"/>
                <a:gd name="T8" fmla="*/ 8 w 32"/>
                <a:gd name="T9" fmla="*/ 1257 h 24"/>
                <a:gd name="T10" fmla="*/ 16 w 32"/>
                <a:gd name="T11" fmla="*/ 1880 h 24"/>
                <a:gd name="T12" fmla="*/ 16 w 32"/>
                <a:gd name="T13" fmla="*/ 1257 h 24"/>
                <a:gd name="T14" fmla="*/ 16 w 32"/>
                <a:gd name="T15" fmla="*/ 0 h 24"/>
                <a:gd name="T16" fmla="*/ 16 w 32"/>
                <a:gd name="T17" fmla="*/ 0 h 24"/>
                <a:gd name="T18" fmla="*/ 16 w 32"/>
                <a:gd name="T19" fmla="*/ 0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2"/>
                <a:gd name="T31" fmla="*/ 0 h 24"/>
                <a:gd name="T32" fmla="*/ 32 w 32"/>
                <a:gd name="T33" fmla="*/ 24 h 2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2" h="24">
                  <a:moveTo>
                    <a:pt x="16" y="0"/>
                  </a:moveTo>
                  <a:lnTo>
                    <a:pt x="0" y="8"/>
                  </a:lnTo>
                  <a:lnTo>
                    <a:pt x="0" y="16"/>
                  </a:lnTo>
                  <a:lnTo>
                    <a:pt x="8" y="16"/>
                  </a:lnTo>
                  <a:lnTo>
                    <a:pt x="24" y="24"/>
                  </a:lnTo>
                  <a:lnTo>
                    <a:pt x="32" y="16"/>
                  </a:lnTo>
                  <a:lnTo>
                    <a:pt x="24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67" name="Freeform 156"/>
            <p:cNvSpPr>
              <a:spLocks/>
            </p:cNvSpPr>
            <p:nvPr/>
          </p:nvSpPr>
          <p:spPr bwMode="auto">
            <a:xfrm>
              <a:off x="2698" y="1599"/>
              <a:ext cx="55" cy="64"/>
            </a:xfrm>
            <a:custGeom>
              <a:avLst/>
              <a:gdLst>
                <a:gd name="T0" fmla="*/ 28 w 56"/>
                <a:gd name="T1" fmla="*/ 0 h 56"/>
                <a:gd name="T2" fmla="*/ 28 w 56"/>
                <a:gd name="T3" fmla="*/ 0 h 56"/>
                <a:gd name="T4" fmla="*/ 28 w 56"/>
                <a:gd name="T5" fmla="*/ 0 h 56"/>
                <a:gd name="T6" fmla="*/ 24 w 56"/>
                <a:gd name="T7" fmla="*/ 0 h 56"/>
                <a:gd name="T8" fmla="*/ 28 w 56"/>
                <a:gd name="T9" fmla="*/ 2233 h 56"/>
                <a:gd name="T10" fmla="*/ 16 w 56"/>
                <a:gd name="T11" fmla="*/ 1055 h 56"/>
                <a:gd name="T12" fmla="*/ 8 w 56"/>
                <a:gd name="T13" fmla="*/ 2233 h 56"/>
                <a:gd name="T14" fmla="*/ 16 w 56"/>
                <a:gd name="T15" fmla="*/ 3334 h 56"/>
                <a:gd name="T16" fmla="*/ 8 w 56"/>
                <a:gd name="T17" fmla="*/ 3334 h 56"/>
                <a:gd name="T18" fmla="*/ 16 w 56"/>
                <a:gd name="T19" fmla="*/ 5687 h 56"/>
                <a:gd name="T20" fmla="*/ 0 w 56"/>
                <a:gd name="T21" fmla="*/ 6707 h 56"/>
                <a:gd name="T22" fmla="*/ 8 w 56"/>
                <a:gd name="T23" fmla="*/ 7819 h 56"/>
                <a:gd name="T24" fmla="*/ 28 w 56"/>
                <a:gd name="T25" fmla="*/ 7819 h 56"/>
                <a:gd name="T26" fmla="*/ 28 w 56"/>
                <a:gd name="T27" fmla="*/ 6707 h 56"/>
                <a:gd name="T28" fmla="*/ 28 w 56"/>
                <a:gd name="T29" fmla="*/ 7819 h 56"/>
                <a:gd name="T30" fmla="*/ 28 w 56"/>
                <a:gd name="T31" fmla="*/ 7819 h 56"/>
                <a:gd name="T32" fmla="*/ 28 w 56"/>
                <a:gd name="T33" fmla="*/ 5687 h 56"/>
                <a:gd name="T34" fmla="*/ 28 w 56"/>
                <a:gd name="T35" fmla="*/ 5687 h 56"/>
                <a:gd name="T36" fmla="*/ 28 w 56"/>
                <a:gd name="T37" fmla="*/ 3334 h 56"/>
                <a:gd name="T38" fmla="*/ 28 w 56"/>
                <a:gd name="T39" fmla="*/ 2233 h 56"/>
                <a:gd name="T40" fmla="*/ 28 w 56"/>
                <a:gd name="T41" fmla="*/ 2233 h 56"/>
                <a:gd name="T42" fmla="*/ 28 w 56"/>
                <a:gd name="T43" fmla="*/ 2233 h 56"/>
                <a:gd name="T44" fmla="*/ 28 w 56"/>
                <a:gd name="T45" fmla="*/ 1055 h 56"/>
                <a:gd name="T46" fmla="*/ 28 w 56"/>
                <a:gd name="T47" fmla="*/ 0 h 5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56"/>
                <a:gd name="T73" fmla="*/ 0 h 56"/>
                <a:gd name="T74" fmla="*/ 56 w 56"/>
                <a:gd name="T75" fmla="*/ 56 h 5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56" h="56">
                  <a:moveTo>
                    <a:pt x="48" y="0"/>
                  </a:moveTo>
                  <a:lnTo>
                    <a:pt x="32" y="0"/>
                  </a:lnTo>
                  <a:lnTo>
                    <a:pt x="24" y="0"/>
                  </a:lnTo>
                  <a:lnTo>
                    <a:pt x="32" y="16"/>
                  </a:lnTo>
                  <a:lnTo>
                    <a:pt x="16" y="8"/>
                  </a:lnTo>
                  <a:lnTo>
                    <a:pt x="8" y="16"/>
                  </a:lnTo>
                  <a:lnTo>
                    <a:pt x="16" y="24"/>
                  </a:lnTo>
                  <a:lnTo>
                    <a:pt x="8" y="24"/>
                  </a:lnTo>
                  <a:lnTo>
                    <a:pt x="16" y="40"/>
                  </a:lnTo>
                  <a:lnTo>
                    <a:pt x="0" y="48"/>
                  </a:lnTo>
                  <a:lnTo>
                    <a:pt x="8" y="56"/>
                  </a:lnTo>
                  <a:lnTo>
                    <a:pt x="32" y="56"/>
                  </a:lnTo>
                  <a:lnTo>
                    <a:pt x="32" y="48"/>
                  </a:lnTo>
                  <a:lnTo>
                    <a:pt x="48" y="56"/>
                  </a:lnTo>
                  <a:lnTo>
                    <a:pt x="56" y="56"/>
                  </a:lnTo>
                  <a:lnTo>
                    <a:pt x="48" y="40"/>
                  </a:lnTo>
                  <a:lnTo>
                    <a:pt x="56" y="40"/>
                  </a:lnTo>
                  <a:lnTo>
                    <a:pt x="56" y="24"/>
                  </a:lnTo>
                  <a:lnTo>
                    <a:pt x="40" y="16"/>
                  </a:lnTo>
                  <a:lnTo>
                    <a:pt x="32" y="16"/>
                  </a:lnTo>
                  <a:lnTo>
                    <a:pt x="32" y="8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68" name="Freeform 157"/>
            <p:cNvSpPr>
              <a:spLocks/>
            </p:cNvSpPr>
            <p:nvPr/>
          </p:nvSpPr>
          <p:spPr bwMode="auto">
            <a:xfrm>
              <a:off x="2753" y="1599"/>
              <a:ext cx="79" cy="109"/>
            </a:xfrm>
            <a:custGeom>
              <a:avLst/>
              <a:gdLst>
                <a:gd name="T0" fmla="*/ 24 w 80"/>
                <a:gd name="T1" fmla="*/ 2631 h 96"/>
                <a:gd name="T2" fmla="*/ 32 w 80"/>
                <a:gd name="T3" fmla="*/ 2631 h 96"/>
                <a:gd name="T4" fmla="*/ 32 w 80"/>
                <a:gd name="T5" fmla="*/ 1788 h 96"/>
                <a:gd name="T6" fmla="*/ 40 w 80"/>
                <a:gd name="T7" fmla="*/ 835 h 96"/>
                <a:gd name="T8" fmla="*/ 40 w 80"/>
                <a:gd name="T9" fmla="*/ 0 h 96"/>
                <a:gd name="T10" fmla="*/ 40 w 80"/>
                <a:gd name="T11" fmla="*/ 835 h 96"/>
                <a:gd name="T12" fmla="*/ 40 w 80"/>
                <a:gd name="T13" fmla="*/ 1788 h 96"/>
                <a:gd name="T14" fmla="*/ 40 w 80"/>
                <a:gd name="T15" fmla="*/ 1788 h 96"/>
                <a:gd name="T16" fmla="*/ 40 w 80"/>
                <a:gd name="T17" fmla="*/ 1788 h 96"/>
                <a:gd name="T18" fmla="*/ 40 w 80"/>
                <a:gd name="T19" fmla="*/ 3453 h 96"/>
                <a:gd name="T20" fmla="*/ 40 w 80"/>
                <a:gd name="T21" fmla="*/ 4371 h 96"/>
                <a:gd name="T22" fmla="*/ 40 w 80"/>
                <a:gd name="T23" fmla="*/ 4371 h 96"/>
                <a:gd name="T24" fmla="*/ 43 w 80"/>
                <a:gd name="T25" fmla="*/ 6189 h 96"/>
                <a:gd name="T26" fmla="*/ 43 w 80"/>
                <a:gd name="T27" fmla="*/ 7027 h 96"/>
                <a:gd name="T28" fmla="*/ 40 w 80"/>
                <a:gd name="T29" fmla="*/ 7941 h 96"/>
                <a:gd name="T30" fmla="*/ 40 w 80"/>
                <a:gd name="T31" fmla="*/ 8776 h 96"/>
                <a:gd name="T32" fmla="*/ 40 w 80"/>
                <a:gd name="T33" fmla="*/ 9618 h 96"/>
                <a:gd name="T34" fmla="*/ 40 w 80"/>
                <a:gd name="T35" fmla="*/ 9618 h 96"/>
                <a:gd name="T36" fmla="*/ 40 w 80"/>
                <a:gd name="T37" fmla="*/ 9618 h 96"/>
                <a:gd name="T38" fmla="*/ 32 w 80"/>
                <a:gd name="T39" fmla="*/ 9618 h 96"/>
                <a:gd name="T40" fmla="*/ 24 w 80"/>
                <a:gd name="T41" fmla="*/ 8776 h 96"/>
                <a:gd name="T42" fmla="*/ 8 w 80"/>
                <a:gd name="T43" fmla="*/ 10614 h 96"/>
                <a:gd name="T44" fmla="*/ 0 w 80"/>
                <a:gd name="T45" fmla="*/ 9618 h 96"/>
                <a:gd name="T46" fmla="*/ 0 w 80"/>
                <a:gd name="T47" fmla="*/ 8776 h 96"/>
                <a:gd name="T48" fmla="*/ 8 w 80"/>
                <a:gd name="T49" fmla="*/ 8776 h 96"/>
                <a:gd name="T50" fmla="*/ 24 w 80"/>
                <a:gd name="T51" fmla="*/ 7941 h 96"/>
                <a:gd name="T52" fmla="*/ 24 w 80"/>
                <a:gd name="T53" fmla="*/ 6189 h 96"/>
                <a:gd name="T54" fmla="*/ 32 w 80"/>
                <a:gd name="T55" fmla="*/ 6189 h 96"/>
                <a:gd name="T56" fmla="*/ 24 w 80"/>
                <a:gd name="T57" fmla="*/ 5242 h 96"/>
                <a:gd name="T58" fmla="*/ 32 w 80"/>
                <a:gd name="T59" fmla="*/ 4371 h 96"/>
                <a:gd name="T60" fmla="*/ 24 w 80"/>
                <a:gd name="T61" fmla="*/ 4371 h 96"/>
                <a:gd name="T62" fmla="*/ 24 w 80"/>
                <a:gd name="T63" fmla="*/ 2631 h 9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0"/>
                <a:gd name="T97" fmla="*/ 0 h 96"/>
                <a:gd name="T98" fmla="*/ 80 w 80"/>
                <a:gd name="T99" fmla="*/ 96 h 9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0" h="96">
                  <a:moveTo>
                    <a:pt x="24" y="24"/>
                  </a:moveTo>
                  <a:lnTo>
                    <a:pt x="32" y="24"/>
                  </a:lnTo>
                  <a:lnTo>
                    <a:pt x="32" y="16"/>
                  </a:lnTo>
                  <a:lnTo>
                    <a:pt x="48" y="8"/>
                  </a:lnTo>
                  <a:lnTo>
                    <a:pt x="48" y="0"/>
                  </a:lnTo>
                  <a:lnTo>
                    <a:pt x="48" y="8"/>
                  </a:lnTo>
                  <a:lnTo>
                    <a:pt x="48" y="16"/>
                  </a:lnTo>
                  <a:lnTo>
                    <a:pt x="56" y="16"/>
                  </a:lnTo>
                  <a:lnTo>
                    <a:pt x="56" y="32"/>
                  </a:lnTo>
                  <a:lnTo>
                    <a:pt x="64" y="40"/>
                  </a:lnTo>
                  <a:lnTo>
                    <a:pt x="72" y="40"/>
                  </a:lnTo>
                  <a:lnTo>
                    <a:pt x="80" y="56"/>
                  </a:lnTo>
                  <a:lnTo>
                    <a:pt x="80" y="64"/>
                  </a:lnTo>
                  <a:lnTo>
                    <a:pt x="64" y="72"/>
                  </a:lnTo>
                  <a:lnTo>
                    <a:pt x="72" y="80"/>
                  </a:lnTo>
                  <a:lnTo>
                    <a:pt x="72" y="88"/>
                  </a:lnTo>
                  <a:lnTo>
                    <a:pt x="56" y="88"/>
                  </a:lnTo>
                  <a:lnTo>
                    <a:pt x="48" y="88"/>
                  </a:lnTo>
                  <a:lnTo>
                    <a:pt x="32" y="88"/>
                  </a:lnTo>
                  <a:lnTo>
                    <a:pt x="24" y="80"/>
                  </a:lnTo>
                  <a:lnTo>
                    <a:pt x="8" y="96"/>
                  </a:lnTo>
                  <a:lnTo>
                    <a:pt x="0" y="88"/>
                  </a:lnTo>
                  <a:lnTo>
                    <a:pt x="0" y="80"/>
                  </a:lnTo>
                  <a:lnTo>
                    <a:pt x="8" y="80"/>
                  </a:lnTo>
                  <a:lnTo>
                    <a:pt x="24" y="72"/>
                  </a:lnTo>
                  <a:lnTo>
                    <a:pt x="24" y="56"/>
                  </a:lnTo>
                  <a:lnTo>
                    <a:pt x="32" y="56"/>
                  </a:lnTo>
                  <a:lnTo>
                    <a:pt x="24" y="48"/>
                  </a:lnTo>
                  <a:lnTo>
                    <a:pt x="32" y="40"/>
                  </a:lnTo>
                  <a:lnTo>
                    <a:pt x="24" y="40"/>
                  </a:lnTo>
                  <a:lnTo>
                    <a:pt x="24" y="2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69" name="Freeform 158"/>
            <p:cNvSpPr>
              <a:spLocks/>
            </p:cNvSpPr>
            <p:nvPr/>
          </p:nvSpPr>
          <p:spPr bwMode="auto">
            <a:xfrm>
              <a:off x="2753" y="1535"/>
              <a:ext cx="48" cy="91"/>
            </a:xfrm>
            <a:custGeom>
              <a:avLst/>
              <a:gdLst>
                <a:gd name="T0" fmla="*/ 24 w 48"/>
                <a:gd name="T1" fmla="*/ 9409 h 80"/>
                <a:gd name="T2" fmla="*/ 24 w 48"/>
                <a:gd name="T3" fmla="*/ 8555 h 80"/>
                <a:gd name="T4" fmla="*/ 24 w 48"/>
                <a:gd name="T5" fmla="*/ 7537 h 80"/>
                <a:gd name="T6" fmla="*/ 16 w 48"/>
                <a:gd name="T7" fmla="*/ 8555 h 80"/>
                <a:gd name="T8" fmla="*/ 8 w 48"/>
                <a:gd name="T9" fmla="*/ 7537 h 80"/>
                <a:gd name="T10" fmla="*/ 8 w 48"/>
                <a:gd name="T11" fmla="*/ 5813 h 80"/>
                <a:gd name="T12" fmla="*/ 0 w 48"/>
                <a:gd name="T13" fmla="*/ 4613 h 80"/>
                <a:gd name="T14" fmla="*/ 0 w 48"/>
                <a:gd name="T15" fmla="*/ 3699 h 80"/>
                <a:gd name="T16" fmla="*/ 8 w 48"/>
                <a:gd name="T17" fmla="*/ 2755 h 80"/>
                <a:gd name="T18" fmla="*/ 0 w 48"/>
                <a:gd name="T19" fmla="*/ 2755 h 80"/>
                <a:gd name="T20" fmla="*/ 0 w 48"/>
                <a:gd name="T21" fmla="*/ 897 h 80"/>
                <a:gd name="T22" fmla="*/ 8 w 48"/>
                <a:gd name="T23" fmla="*/ 897 h 80"/>
                <a:gd name="T24" fmla="*/ 8 w 48"/>
                <a:gd name="T25" fmla="*/ 0 h 80"/>
                <a:gd name="T26" fmla="*/ 32 w 48"/>
                <a:gd name="T27" fmla="*/ 0 h 80"/>
                <a:gd name="T28" fmla="*/ 32 w 48"/>
                <a:gd name="T29" fmla="*/ 897 h 80"/>
                <a:gd name="T30" fmla="*/ 24 w 48"/>
                <a:gd name="T31" fmla="*/ 897 h 80"/>
                <a:gd name="T32" fmla="*/ 24 w 48"/>
                <a:gd name="T33" fmla="*/ 1851 h 80"/>
                <a:gd name="T34" fmla="*/ 24 w 48"/>
                <a:gd name="T35" fmla="*/ 1851 h 80"/>
                <a:gd name="T36" fmla="*/ 24 w 48"/>
                <a:gd name="T37" fmla="*/ 2755 h 80"/>
                <a:gd name="T38" fmla="*/ 32 w 48"/>
                <a:gd name="T39" fmla="*/ 2755 h 80"/>
                <a:gd name="T40" fmla="*/ 40 w 48"/>
                <a:gd name="T41" fmla="*/ 2755 h 80"/>
                <a:gd name="T42" fmla="*/ 32 w 48"/>
                <a:gd name="T43" fmla="*/ 5813 h 80"/>
                <a:gd name="T44" fmla="*/ 48 w 48"/>
                <a:gd name="T45" fmla="*/ 5813 h 80"/>
                <a:gd name="T46" fmla="*/ 48 w 48"/>
                <a:gd name="T47" fmla="*/ 6626 h 80"/>
                <a:gd name="T48" fmla="*/ 48 w 48"/>
                <a:gd name="T49" fmla="*/ 7537 h 80"/>
                <a:gd name="T50" fmla="*/ 32 w 48"/>
                <a:gd name="T51" fmla="*/ 8555 h 80"/>
                <a:gd name="T52" fmla="*/ 32 w 48"/>
                <a:gd name="T53" fmla="*/ 9409 h 80"/>
                <a:gd name="T54" fmla="*/ 24 w 48"/>
                <a:gd name="T55" fmla="*/ 9409 h 8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48"/>
                <a:gd name="T85" fmla="*/ 0 h 80"/>
                <a:gd name="T86" fmla="*/ 48 w 48"/>
                <a:gd name="T87" fmla="*/ 80 h 80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48" h="80">
                  <a:moveTo>
                    <a:pt x="24" y="80"/>
                  </a:moveTo>
                  <a:lnTo>
                    <a:pt x="24" y="72"/>
                  </a:lnTo>
                  <a:lnTo>
                    <a:pt x="24" y="64"/>
                  </a:lnTo>
                  <a:lnTo>
                    <a:pt x="16" y="72"/>
                  </a:lnTo>
                  <a:lnTo>
                    <a:pt x="8" y="64"/>
                  </a:lnTo>
                  <a:lnTo>
                    <a:pt x="8" y="48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8" y="24"/>
                  </a:lnTo>
                  <a:lnTo>
                    <a:pt x="0" y="24"/>
                  </a:lnTo>
                  <a:lnTo>
                    <a:pt x="0" y="8"/>
                  </a:lnTo>
                  <a:lnTo>
                    <a:pt x="8" y="8"/>
                  </a:lnTo>
                  <a:lnTo>
                    <a:pt x="8" y="0"/>
                  </a:lnTo>
                  <a:lnTo>
                    <a:pt x="32" y="0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24" y="16"/>
                  </a:lnTo>
                  <a:lnTo>
                    <a:pt x="24" y="24"/>
                  </a:lnTo>
                  <a:lnTo>
                    <a:pt x="32" y="24"/>
                  </a:lnTo>
                  <a:lnTo>
                    <a:pt x="40" y="24"/>
                  </a:lnTo>
                  <a:lnTo>
                    <a:pt x="32" y="48"/>
                  </a:lnTo>
                  <a:lnTo>
                    <a:pt x="48" y="48"/>
                  </a:lnTo>
                  <a:lnTo>
                    <a:pt x="48" y="56"/>
                  </a:lnTo>
                  <a:lnTo>
                    <a:pt x="48" y="64"/>
                  </a:lnTo>
                  <a:lnTo>
                    <a:pt x="32" y="72"/>
                  </a:lnTo>
                  <a:lnTo>
                    <a:pt x="32" y="80"/>
                  </a:lnTo>
                  <a:lnTo>
                    <a:pt x="24" y="8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70" name="Freeform 159"/>
            <p:cNvSpPr>
              <a:spLocks/>
            </p:cNvSpPr>
            <p:nvPr/>
          </p:nvSpPr>
          <p:spPr bwMode="auto">
            <a:xfrm>
              <a:off x="3005" y="1307"/>
              <a:ext cx="149" cy="246"/>
            </a:xfrm>
            <a:custGeom>
              <a:avLst/>
              <a:gdLst>
                <a:gd name="T0" fmla="*/ 64 w 152"/>
                <a:gd name="T1" fmla="*/ 25644 h 216"/>
                <a:gd name="T2" fmla="*/ 61 w 152"/>
                <a:gd name="T3" fmla="*/ 25644 h 216"/>
                <a:gd name="T4" fmla="*/ 57 w 152"/>
                <a:gd name="T5" fmla="*/ 24634 h 216"/>
                <a:gd name="T6" fmla="*/ 57 w 152"/>
                <a:gd name="T7" fmla="*/ 23577 h 216"/>
                <a:gd name="T8" fmla="*/ 53 w 152"/>
                <a:gd name="T9" fmla="*/ 23577 h 216"/>
                <a:gd name="T10" fmla="*/ 49 w 152"/>
                <a:gd name="T11" fmla="*/ 24634 h 216"/>
                <a:gd name="T12" fmla="*/ 27 w 152"/>
                <a:gd name="T13" fmla="*/ 26469 h 216"/>
                <a:gd name="T14" fmla="*/ 25 w 152"/>
                <a:gd name="T15" fmla="*/ 25644 h 216"/>
                <a:gd name="T16" fmla="*/ 24 w 152"/>
                <a:gd name="T17" fmla="*/ 25644 h 216"/>
                <a:gd name="T18" fmla="*/ 24 w 152"/>
                <a:gd name="T19" fmla="*/ 24634 h 216"/>
                <a:gd name="T20" fmla="*/ 25 w 152"/>
                <a:gd name="T21" fmla="*/ 23577 h 216"/>
                <a:gd name="T22" fmla="*/ 24 w 152"/>
                <a:gd name="T23" fmla="*/ 22683 h 216"/>
                <a:gd name="T24" fmla="*/ 24 w 152"/>
                <a:gd name="T25" fmla="*/ 20650 h 216"/>
                <a:gd name="T26" fmla="*/ 24 w 152"/>
                <a:gd name="T27" fmla="*/ 18599 h 216"/>
                <a:gd name="T28" fmla="*/ 25 w 152"/>
                <a:gd name="T29" fmla="*/ 18599 h 216"/>
                <a:gd name="T30" fmla="*/ 25 w 152"/>
                <a:gd name="T31" fmla="*/ 18599 h 216"/>
                <a:gd name="T32" fmla="*/ 27 w 152"/>
                <a:gd name="T33" fmla="*/ 15696 h 216"/>
                <a:gd name="T34" fmla="*/ 35 w 152"/>
                <a:gd name="T35" fmla="*/ 13782 h 216"/>
                <a:gd name="T36" fmla="*/ 27 w 152"/>
                <a:gd name="T37" fmla="*/ 13782 h 216"/>
                <a:gd name="T38" fmla="*/ 25 w 152"/>
                <a:gd name="T39" fmla="*/ 11752 h 216"/>
                <a:gd name="T40" fmla="*/ 25 w 152"/>
                <a:gd name="T41" fmla="*/ 11752 h 216"/>
                <a:gd name="T42" fmla="*/ 25 w 152"/>
                <a:gd name="T43" fmla="*/ 9808 h 216"/>
                <a:gd name="T44" fmla="*/ 25 w 152"/>
                <a:gd name="T45" fmla="*/ 6895 h 216"/>
                <a:gd name="T46" fmla="*/ 0 w 152"/>
                <a:gd name="T47" fmla="*/ 2901 h 216"/>
                <a:gd name="T48" fmla="*/ 8 w 152"/>
                <a:gd name="T49" fmla="*/ 2901 h 216"/>
                <a:gd name="T50" fmla="*/ 25 w 152"/>
                <a:gd name="T51" fmla="*/ 4054 h 216"/>
                <a:gd name="T52" fmla="*/ 25 w 152"/>
                <a:gd name="T53" fmla="*/ 2901 h 216"/>
                <a:gd name="T54" fmla="*/ 35 w 152"/>
                <a:gd name="T55" fmla="*/ 969 h 216"/>
                <a:gd name="T56" fmla="*/ 49 w 152"/>
                <a:gd name="T57" fmla="*/ 0 h 216"/>
                <a:gd name="T58" fmla="*/ 49 w 152"/>
                <a:gd name="T59" fmla="*/ 1963 h 216"/>
                <a:gd name="T60" fmla="*/ 49 w 152"/>
                <a:gd name="T61" fmla="*/ 4054 h 216"/>
                <a:gd name="T62" fmla="*/ 49 w 152"/>
                <a:gd name="T63" fmla="*/ 6895 h 216"/>
                <a:gd name="T64" fmla="*/ 53 w 152"/>
                <a:gd name="T65" fmla="*/ 7853 h 216"/>
                <a:gd name="T66" fmla="*/ 61 w 152"/>
                <a:gd name="T67" fmla="*/ 9808 h 216"/>
                <a:gd name="T68" fmla="*/ 61 w 152"/>
                <a:gd name="T69" fmla="*/ 11752 h 216"/>
                <a:gd name="T70" fmla="*/ 64 w 152"/>
                <a:gd name="T71" fmla="*/ 13782 h 216"/>
                <a:gd name="T72" fmla="*/ 64 w 152"/>
                <a:gd name="T73" fmla="*/ 15696 h 216"/>
                <a:gd name="T74" fmla="*/ 70 w 152"/>
                <a:gd name="T75" fmla="*/ 18599 h 216"/>
                <a:gd name="T76" fmla="*/ 72 w 152"/>
                <a:gd name="T77" fmla="*/ 20650 h 216"/>
                <a:gd name="T78" fmla="*/ 70 w 152"/>
                <a:gd name="T79" fmla="*/ 23577 h 216"/>
                <a:gd name="T80" fmla="*/ 61 w 152"/>
                <a:gd name="T81" fmla="*/ 24634 h 216"/>
                <a:gd name="T82" fmla="*/ 64 w 152"/>
                <a:gd name="T83" fmla="*/ 25644 h 21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52"/>
                <a:gd name="T127" fmla="*/ 0 h 216"/>
                <a:gd name="T128" fmla="*/ 152 w 152"/>
                <a:gd name="T129" fmla="*/ 216 h 21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52" h="216">
                  <a:moveTo>
                    <a:pt x="128" y="208"/>
                  </a:moveTo>
                  <a:lnTo>
                    <a:pt x="120" y="208"/>
                  </a:lnTo>
                  <a:lnTo>
                    <a:pt x="112" y="200"/>
                  </a:lnTo>
                  <a:lnTo>
                    <a:pt x="112" y="192"/>
                  </a:lnTo>
                  <a:lnTo>
                    <a:pt x="104" y="192"/>
                  </a:lnTo>
                  <a:lnTo>
                    <a:pt x="96" y="200"/>
                  </a:lnTo>
                  <a:lnTo>
                    <a:pt x="64" y="216"/>
                  </a:lnTo>
                  <a:lnTo>
                    <a:pt x="48" y="208"/>
                  </a:lnTo>
                  <a:lnTo>
                    <a:pt x="24" y="208"/>
                  </a:lnTo>
                  <a:lnTo>
                    <a:pt x="24" y="200"/>
                  </a:lnTo>
                  <a:lnTo>
                    <a:pt x="32" y="192"/>
                  </a:lnTo>
                  <a:lnTo>
                    <a:pt x="24" y="184"/>
                  </a:lnTo>
                  <a:lnTo>
                    <a:pt x="24" y="168"/>
                  </a:lnTo>
                  <a:lnTo>
                    <a:pt x="24" y="152"/>
                  </a:lnTo>
                  <a:lnTo>
                    <a:pt x="40" y="152"/>
                  </a:lnTo>
                  <a:lnTo>
                    <a:pt x="64" y="128"/>
                  </a:lnTo>
                  <a:lnTo>
                    <a:pt x="72" y="112"/>
                  </a:lnTo>
                  <a:lnTo>
                    <a:pt x="64" y="112"/>
                  </a:lnTo>
                  <a:lnTo>
                    <a:pt x="48" y="96"/>
                  </a:lnTo>
                  <a:lnTo>
                    <a:pt x="48" y="80"/>
                  </a:lnTo>
                  <a:lnTo>
                    <a:pt x="32" y="56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40" y="32"/>
                  </a:lnTo>
                  <a:lnTo>
                    <a:pt x="48" y="24"/>
                  </a:lnTo>
                  <a:lnTo>
                    <a:pt x="72" y="8"/>
                  </a:lnTo>
                  <a:lnTo>
                    <a:pt x="96" y="0"/>
                  </a:lnTo>
                  <a:lnTo>
                    <a:pt x="96" y="16"/>
                  </a:lnTo>
                  <a:lnTo>
                    <a:pt x="96" y="32"/>
                  </a:lnTo>
                  <a:lnTo>
                    <a:pt x="96" y="56"/>
                  </a:lnTo>
                  <a:lnTo>
                    <a:pt x="104" y="64"/>
                  </a:lnTo>
                  <a:lnTo>
                    <a:pt x="120" y="80"/>
                  </a:lnTo>
                  <a:lnTo>
                    <a:pt x="120" y="96"/>
                  </a:lnTo>
                  <a:lnTo>
                    <a:pt x="128" y="112"/>
                  </a:lnTo>
                  <a:lnTo>
                    <a:pt x="128" y="128"/>
                  </a:lnTo>
                  <a:lnTo>
                    <a:pt x="144" y="152"/>
                  </a:lnTo>
                  <a:lnTo>
                    <a:pt x="152" y="168"/>
                  </a:lnTo>
                  <a:lnTo>
                    <a:pt x="144" y="192"/>
                  </a:lnTo>
                  <a:lnTo>
                    <a:pt x="120" y="200"/>
                  </a:lnTo>
                  <a:lnTo>
                    <a:pt x="128" y="20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71" name="Freeform 160"/>
            <p:cNvSpPr>
              <a:spLocks/>
            </p:cNvSpPr>
            <p:nvPr/>
          </p:nvSpPr>
          <p:spPr bwMode="auto">
            <a:xfrm>
              <a:off x="2918" y="1352"/>
              <a:ext cx="134" cy="302"/>
            </a:xfrm>
            <a:custGeom>
              <a:avLst/>
              <a:gdLst>
                <a:gd name="T0" fmla="*/ 81 w 136"/>
                <a:gd name="T1" fmla="*/ 8163 h 264"/>
                <a:gd name="T2" fmla="*/ 69 w 136"/>
                <a:gd name="T3" fmla="*/ 10501 h 264"/>
                <a:gd name="T4" fmla="*/ 69 w 136"/>
                <a:gd name="T5" fmla="*/ 13979 h 264"/>
                <a:gd name="T6" fmla="*/ 65 w 136"/>
                <a:gd name="T7" fmla="*/ 16077 h 264"/>
                <a:gd name="T8" fmla="*/ 51 w 136"/>
                <a:gd name="T9" fmla="*/ 18391 h 264"/>
                <a:gd name="T10" fmla="*/ 35 w 136"/>
                <a:gd name="T11" fmla="*/ 18391 h 264"/>
                <a:gd name="T12" fmla="*/ 34 w 136"/>
                <a:gd name="T13" fmla="*/ 22071 h 264"/>
                <a:gd name="T14" fmla="*/ 34 w 136"/>
                <a:gd name="T15" fmla="*/ 23081 h 264"/>
                <a:gd name="T16" fmla="*/ 43 w 136"/>
                <a:gd name="T17" fmla="*/ 26656 h 264"/>
                <a:gd name="T18" fmla="*/ 43 w 136"/>
                <a:gd name="T19" fmla="*/ 27831 h 264"/>
                <a:gd name="T20" fmla="*/ 34 w 136"/>
                <a:gd name="T21" fmla="*/ 27831 h 264"/>
                <a:gd name="T22" fmla="*/ 34 w 136"/>
                <a:gd name="T23" fmla="*/ 27831 h 264"/>
                <a:gd name="T24" fmla="*/ 34 w 136"/>
                <a:gd name="T25" fmla="*/ 27831 h 264"/>
                <a:gd name="T26" fmla="*/ 34 w 136"/>
                <a:gd name="T27" fmla="*/ 28908 h 264"/>
                <a:gd name="T28" fmla="*/ 34 w 136"/>
                <a:gd name="T29" fmla="*/ 30119 h 264"/>
                <a:gd name="T30" fmla="*/ 34 w 136"/>
                <a:gd name="T31" fmla="*/ 31326 h 264"/>
                <a:gd name="T32" fmla="*/ 34 w 136"/>
                <a:gd name="T33" fmla="*/ 33519 h 264"/>
                <a:gd name="T34" fmla="*/ 34 w 136"/>
                <a:gd name="T35" fmla="*/ 34882 h 264"/>
                <a:gd name="T36" fmla="*/ 32 w 136"/>
                <a:gd name="T37" fmla="*/ 36025 h 264"/>
                <a:gd name="T38" fmla="*/ 32 w 136"/>
                <a:gd name="T39" fmla="*/ 38177 h 264"/>
                <a:gd name="T40" fmla="*/ 16 w 136"/>
                <a:gd name="T41" fmla="*/ 38177 h 264"/>
                <a:gd name="T42" fmla="*/ 8 w 136"/>
                <a:gd name="T43" fmla="*/ 36025 h 264"/>
                <a:gd name="T44" fmla="*/ 8 w 136"/>
                <a:gd name="T45" fmla="*/ 33519 h 264"/>
                <a:gd name="T46" fmla="*/ 0 w 136"/>
                <a:gd name="T47" fmla="*/ 32335 h 264"/>
                <a:gd name="T48" fmla="*/ 0 w 136"/>
                <a:gd name="T49" fmla="*/ 30119 h 264"/>
                <a:gd name="T50" fmla="*/ 0 w 136"/>
                <a:gd name="T51" fmla="*/ 27831 h 264"/>
                <a:gd name="T52" fmla="*/ 8 w 136"/>
                <a:gd name="T53" fmla="*/ 25466 h 264"/>
                <a:gd name="T54" fmla="*/ 8 w 136"/>
                <a:gd name="T55" fmla="*/ 20926 h 264"/>
                <a:gd name="T56" fmla="*/ 8 w 136"/>
                <a:gd name="T57" fmla="*/ 16077 h 264"/>
                <a:gd name="T58" fmla="*/ 8 w 136"/>
                <a:gd name="T59" fmla="*/ 15037 h 264"/>
                <a:gd name="T60" fmla="*/ 34 w 136"/>
                <a:gd name="T61" fmla="*/ 11646 h 264"/>
                <a:gd name="T62" fmla="*/ 34 w 136"/>
                <a:gd name="T63" fmla="*/ 9338 h 264"/>
                <a:gd name="T64" fmla="*/ 34 w 136"/>
                <a:gd name="T65" fmla="*/ 4686 h 264"/>
                <a:gd name="T66" fmla="*/ 34 w 136"/>
                <a:gd name="T67" fmla="*/ 2318 h 264"/>
                <a:gd name="T68" fmla="*/ 51 w 136"/>
                <a:gd name="T69" fmla="*/ 1086 h 264"/>
                <a:gd name="T70" fmla="*/ 59 w 136"/>
                <a:gd name="T71" fmla="*/ 0 h 264"/>
                <a:gd name="T72" fmla="*/ 69 w 136"/>
                <a:gd name="T73" fmla="*/ 0 h 264"/>
                <a:gd name="T74" fmla="*/ 73 w 136"/>
                <a:gd name="T75" fmla="*/ 2318 h 264"/>
                <a:gd name="T76" fmla="*/ 81 w 136"/>
                <a:gd name="T77" fmla="*/ 5945 h 264"/>
                <a:gd name="T78" fmla="*/ 81 w 136"/>
                <a:gd name="T79" fmla="*/ 5945 h 264"/>
                <a:gd name="T80" fmla="*/ 81 w 136"/>
                <a:gd name="T81" fmla="*/ 8163 h 26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36"/>
                <a:gd name="T124" fmla="*/ 0 h 264"/>
                <a:gd name="T125" fmla="*/ 136 w 136"/>
                <a:gd name="T126" fmla="*/ 264 h 26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36" h="264">
                  <a:moveTo>
                    <a:pt x="136" y="56"/>
                  </a:moveTo>
                  <a:lnTo>
                    <a:pt x="112" y="72"/>
                  </a:lnTo>
                  <a:lnTo>
                    <a:pt x="112" y="96"/>
                  </a:lnTo>
                  <a:lnTo>
                    <a:pt x="104" y="112"/>
                  </a:lnTo>
                  <a:lnTo>
                    <a:pt x="88" y="128"/>
                  </a:lnTo>
                  <a:lnTo>
                    <a:pt x="72" y="128"/>
                  </a:lnTo>
                  <a:lnTo>
                    <a:pt x="56" y="152"/>
                  </a:lnTo>
                  <a:lnTo>
                    <a:pt x="56" y="160"/>
                  </a:lnTo>
                  <a:lnTo>
                    <a:pt x="80" y="184"/>
                  </a:lnTo>
                  <a:lnTo>
                    <a:pt x="80" y="192"/>
                  </a:lnTo>
                  <a:lnTo>
                    <a:pt x="64" y="192"/>
                  </a:lnTo>
                  <a:lnTo>
                    <a:pt x="56" y="192"/>
                  </a:lnTo>
                  <a:lnTo>
                    <a:pt x="56" y="200"/>
                  </a:lnTo>
                  <a:lnTo>
                    <a:pt x="56" y="208"/>
                  </a:lnTo>
                  <a:lnTo>
                    <a:pt x="56" y="216"/>
                  </a:lnTo>
                  <a:lnTo>
                    <a:pt x="56" y="232"/>
                  </a:lnTo>
                  <a:lnTo>
                    <a:pt x="56" y="240"/>
                  </a:lnTo>
                  <a:lnTo>
                    <a:pt x="32" y="248"/>
                  </a:lnTo>
                  <a:lnTo>
                    <a:pt x="32" y="264"/>
                  </a:lnTo>
                  <a:lnTo>
                    <a:pt x="16" y="264"/>
                  </a:lnTo>
                  <a:lnTo>
                    <a:pt x="8" y="248"/>
                  </a:lnTo>
                  <a:lnTo>
                    <a:pt x="8" y="232"/>
                  </a:lnTo>
                  <a:lnTo>
                    <a:pt x="0" y="224"/>
                  </a:lnTo>
                  <a:lnTo>
                    <a:pt x="0" y="208"/>
                  </a:lnTo>
                  <a:lnTo>
                    <a:pt x="0" y="192"/>
                  </a:lnTo>
                  <a:lnTo>
                    <a:pt x="8" y="176"/>
                  </a:lnTo>
                  <a:lnTo>
                    <a:pt x="8" y="144"/>
                  </a:lnTo>
                  <a:lnTo>
                    <a:pt x="8" y="112"/>
                  </a:lnTo>
                  <a:lnTo>
                    <a:pt x="8" y="104"/>
                  </a:lnTo>
                  <a:lnTo>
                    <a:pt x="40" y="80"/>
                  </a:lnTo>
                  <a:lnTo>
                    <a:pt x="40" y="64"/>
                  </a:lnTo>
                  <a:lnTo>
                    <a:pt x="56" y="32"/>
                  </a:lnTo>
                  <a:lnTo>
                    <a:pt x="64" y="16"/>
                  </a:lnTo>
                  <a:lnTo>
                    <a:pt x="88" y="8"/>
                  </a:lnTo>
                  <a:lnTo>
                    <a:pt x="96" y="0"/>
                  </a:lnTo>
                  <a:lnTo>
                    <a:pt x="112" y="0"/>
                  </a:lnTo>
                  <a:lnTo>
                    <a:pt x="120" y="16"/>
                  </a:lnTo>
                  <a:lnTo>
                    <a:pt x="136" y="40"/>
                  </a:lnTo>
                  <a:lnTo>
                    <a:pt x="136" y="5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72" name="Freeform 161"/>
            <p:cNvSpPr>
              <a:spLocks/>
            </p:cNvSpPr>
            <p:nvPr/>
          </p:nvSpPr>
          <p:spPr bwMode="auto">
            <a:xfrm>
              <a:off x="2848" y="1288"/>
              <a:ext cx="267" cy="311"/>
            </a:xfrm>
            <a:custGeom>
              <a:avLst/>
              <a:gdLst>
                <a:gd name="T0" fmla="*/ 122 w 272"/>
                <a:gd name="T1" fmla="*/ 0 h 272"/>
                <a:gd name="T2" fmla="*/ 114 w 272"/>
                <a:gd name="T3" fmla="*/ 0 h 272"/>
                <a:gd name="T4" fmla="*/ 106 w 272"/>
                <a:gd name="T5" fmla="*/ 1074 h 272"/>
                <a:gd name="T6" fmla="*/ 94 w 272"/>
                <a:gd name="T7" fmla="*/ 2268 h 272"/>
                <a:gd name="T8" fmla="*/ 79 w 272"/>
                <a:gd name="T9" fmla="*/ 3390 h 272"/>
                <a:gd name="T10" fmla="*/ 67 w 272"/>
                <a:gd name="T11" fmla="*/ 8013 h 272"/>
                <a:gd name="T12" fmla="*/ 63 w 272"/>
                <a:gd name="T13" fmla="*/ 9162 h 272"/>
                <a:gd name="T14" fmla="*/ 59 w 272"/>
                <a:gd name="T15" fmla="*/ 11323 h 272"/>
                <a:gd name="T16" fmla="*/ 47 w 272"/>
                <a:gd name="T17" fmla="*/ 13697 h 272"/>
                <a:gd name="T18" fmla="*/ 35 w 272"/>
                <a:gd name="T19" fmla="*/ 18118 h 272"/>
                <a:gd name="T20" fmla="*/ 27 w 272"/>
                <a:gd name="T21" fmla="*/ 23998 h 272"/>
                <a:gd name="T22" fmla="*/ 27 w 272"/>
                <a:gd name="T23" fmla="*/ 23998 h 272"/>
                <a:gd name="T24" fmla="*/ 27 w 272"/>
                <a:gd name="T25" fmla="*/ 24993 h 272"/>
                <a:gd name="T26" fmla="*/ 0 w 272"/>
                <a:gd name="T27" fmla="*/ 28481 h 272"/>
                <a:gd name="T28" fmla="*/ 16 w 272"/>
                <a:gd name="T29" fmla="*/ 29624 h 272"/>
                <a:gd name="T30" fmla="*/ 16 w 272"/>
                <a:gd name="T31" fmla="*/ 31869 h 272"/>
                <a:gd name="T32" fmla="*/ 0 w 272"/>
                <a:gd name="T33" fmla="*/ 32985 h 272"/>
                <a:gd name="T34" fmla="*/ 0 w 272"/>
                <a:gd name="T35" fmla="*/ 35400 h 272"/>
                <a:gd name="T36" fmla="*/ 0 w 272"/>
                <a:gd name="T37" fmla="*/ 37425 h 272"/>
                <a:gd name="T38" fmla="*/ 27 w 272"/>
                <a:gd name="T39" fmla="*/ 38729 h 272"/>
                <a:gd name="T40" fmla="*/ 35 w 272"/>
                <a:gd name="T41" fmla="*/ 35400 h 272"/>
                <a:gd name="T42" fmla="*/ 43 w 272"/>
                <a:gd name="T43" fmla="*/ 28481 h 272"/>
                <a:gd name="T44" fmla="*/ 43 w 272"/>
                <a:gd name="T45" fmla="*/ 23998 h 272"/>
                <a:gd name="T46" fmla="*/ 55 w 272"/>
                <a:gd name="T47" fmla="*/ 20475 h 272"/>
                <a:gd name="T48" fmla="*/ 59 w 272"/>
                <a:gd name="T49" fmla="*/ 18118 h 272"/>
                <a:gd name="T50" fmla="*/ 71 w 272"/>
                <a:gd name="T51" fmla="*/ 10141 h 272"/>
                <a:gd name="T52" fmla="*/ 94 w 272"/>
                <a:gd name="T53" fmla="*/ 8013 h 272"/>
                <a:gd name="T54" fmla="*/ 83 w 272"/>
                <a:gd name="T55" fmla="*/ 5794 h 272"/>
                <a:gd name="T56" fmla="*/ 106 w 272"/>
                <a:gd name="T57" fmla="*/ 6784 h 272"/>
                <a:gd name="T58" fmla="*/ 118 w 272"/>
                <a:gd name="T59" fmla="*/ 3390 h 272"/>
                <a:gd name="T60" fmla="*/ 129 w 272"/>
                <a:gd name="T61" fmla="*/ 2268 h 272"/>
                <a:gd name="T62" fmla="*/ 132 w 272"/>
                <a:gd name="T63" fmla="*/ 0 h 27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72"/>
                <a:gd name="T97" fmla="*/ 0 h 272"/>
                <a:gd name="T98" fmla="*/ 272 w 272"/>
                <a:gd name="T99" fmla="*/ 272 h 27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72" h="272">
                  <a:moveTo>
                    <a:pt x="264" y="0"/>
                  </a:moveTo>
                  <a:lnTo>
                    <a:pt x="240" y="0"/>
                  </a:lnTo>
                  <a:lnTo>
                    <a:pt x="232" y="16"/>
                  </a:lnTo>
                  <a:lnTo>
                    <a:pt x="224" y="0"/>
                  </a:lnTo>
                  <a:lnTo>
                    <a:pt x="208" y="0"/>
                  </a:lnTo>
                  <a:lnTo>
                    <a:pt x="208" y="8"/>
                  </a:lnTo>
                  <a:lnTo>
                    <a:pt x="200" y="8"/>
                  </a:lnTo>
                  <a:lnTo>
                    <a:pt x="184" y="16"/>
                  </a:lnTo>
                  <a:lnTo>
                    <a:pt x="184" y="24"/>
                  </a:lnTo>
                  <a:lnTo>
                    <a:pt x="160" y="24"/>
                  </a:lnTo>
                  <a:lnTo>
                    <a:pt x="144" y="32"/>
                  </a:lnTo>
                  <a:lnTo>
                    <a:pt x="128" y="56"/>
                  </a:lnTo>
                  <a:lnTo>
                    <a:pt x="120" y="64"/>
                  </a:lnTo>
                  <a:lnTo>
                    <a:pt x="120" y="80"/>
                  </a:lnTo>
                  <a:lnTo>
                    <a:pt x="112" y="80"/>
                  </a:lnTo>
                  <a:lnTo>
                    <a:pt x="104" y="80"/>
                  </a:lnTo>
                  <a:lnTo>
                    <a:pt x="88" y="96"/>
                  </a:lnTo>
                  <a:lnTo>
                    <a:pt x="88" y="104"/>
                  </a:lnTo>
                  <a:lnTo>
                    <a:pt x="72" y="128"/>
                  </a:lnTo>
                  <a:lnTo>
                    <a:pt x="48" y="160"/>
                  </a:lnTo>
                  <a:lnTo>
                    <a:pt x="48" y="168"/>
                  </a:lnTo>
                  <a:lnTo>
                    <a:pt x="64" y="168"/>
                  </a:lnTo>
                  <a:lnTo>
                    <a:pt x="56" y="168"/>
                  </a:lnTo>
                  <a:lnTo>
                    <a:pt x="40" y="168"/>
                  </a:lnTo>
                  <a:lnTo>
                    <a:pt x="40" y="176"/>
                  </a:lnTo>
                  <a:lnTo>
                    <a:pt x="8" y="192"/>
                  </a:lnTo>
                  <a:lnTo>
                    <a:pt x="0" y="200"/>
                  </a:lnTo>
                  <a:lnTo>
                    <a:pt x="0" y="216"/>
                  </a:lnTo>
                  <a:lnTo>
                    <a:pt x="16" y="208"/>
                  </a:lnTo>
                  <a:lnTo>
                    <a:pt x="24" y="208"/>
                  </a:lnTo>
                  <a:lnTo>
                    <a:pt x="16" y="224"/>
                  </a:lnTo>
                  <a:lnTo>
                    <a:pt x="0" y="224"/>
                  </a:lnTo>
                  <a:lnTo>
                    <a:pt x="0" y="232"/>
                  </a:lnTo>
                  <a:lnTo>
                    <a:pt x="0" y="240"/>
                  </a:lnTo>
                  <a:lnTo>
                    <a:pt x="0" y="248"/>
                  </a:lnTo>
                  <a:lnTo>
                    <a:pt x="0" y="256"/>
                  </a:lnTo>
                  <a:lnTo>
                    <a:pt x="0" y="264"/>
                  </a:lnTo>
                  <a:lnTo>
                    <a:pt x="8" y="272"/>
                  </a:lnTo>
                  <a:lnTo>
                    <a:pt x="40" y="272"/>
                  </a:lnTo>
                  <a:lnTo>
                    <a:pt x="56" y="256"/>
                  </a:lnTo>
                  <a:lnTo>
                    <a:pt x="72" y="248"/>
                  </a:lnTo>
                  <a:lnTo>
                    <a:pt x="80" y="232"/>
                  </a:lnTo>
                  <a:lnTo>
                    <a:pt x="80" y="200"/>
                  </a:lnTo>
                  <a:lnTo>
                    <a:pt x="80" y="192"/>
                  </a:lnTo>
                  <a:lnTo>
                    <a:pt x="80" y="168"/>
                  </a:lnTo>
                  <a:lnTo>
                    <a:pt x="88" y="152"/>
                  </a:lnTo>
                  <a:lnTo>
                    <a:pt x="104" y="144"/>
                  </a:lnTo>
                  <a:lnTo>
                    <a:pt x="112" y="128"/>
                  </a:lnTo>
                  <a:lnTo>
                    <a:pt x="128" y="104"/>
                  </a:lnTo>
                  <a:lnTo>
                    <a:pt x="136" y="72"/>
                  </a:lnTo>
                  <a:lnTo>
                    <a:pt x="152" y="64"/>
                  </a:lnTo>
                  <a:lnTo>
                    <a:pt x="184" y="56"/>
                  </a:lnTo>
                  <a:lnTo>
                    <a:pt x="160" y="40"/>
                  </a:lnTo>
                  <a:lnTo>
                    <a:pt x="168" y="40"/>
                  </a:lnTo>
                  <a:lnTo>
                    <a:pt x="200" y="48"/>
                  </a:lnTo>
                  <a:lnTo>
                    <a:pt x="208" y="48"/>
                  </a:lnTo>
                  <a:lnTo>
                    <a:pt x="232" y="32"/>
                  </a:lnTo>
                  <a:lnTo>
                    <a:pt x="232" y="24"/>
                  </a:lnTo>
                  <a:lnTo>
                    <a:pt x="256" y="16"/>
                  </a:lnTo>
                  <a:lnTo>
                    <a:pt x="272" y="16"/>
                  </a:lnTo>
                  <a:lnTo>
                    <a:pt x="264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73" name="Freeform 162"/>
            <p:cNvSpPr>
              <a:spLocks/>
            </p:cNvSpPr>
            <p:nvPr/>
          </p:nvSpPr>
          <p:spPr bwMode="auto">
            <a:xfrm>
              <a:off x="2918" y="1654"/>
              <a:ext cx="16" cy="9"/>
            </a:xfrm>
            <a:custGeom>
              <a:avLst/>
              <a:gdLst>
                <a:gd name="T0" fmla="*/ 8 w 16"/>
                <a:gd name="T1" fmla="*/ 0 h 8"/>
                <a:gd name="T2" fmla="*/ 0 w 16"/>
                <a:gd name="T3" fmla="*/ 579 h 8"/>
                <a:gd name="T4" fmla="*/ 8 w 16"/>
                <a:gd name="T5" fmla="*/ 579 h 8"/>
                <a:gd name="T6" fmla="*/ 16 w 16"/>
                <a:gd name="T7" fmla="*/ 579 h 8"/>
                <a:gd name="T8" fmla="*/ 8 w 16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"/>
                <a:gd name="T16" fmla="*/ 0 h 8"/>
                <a:gd name="T17" fmla="*/ 16 w 16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" h="8">
                  <a:moveTo>
                    <a:pt x="8" y="0"/>
                  </a:moveTo>
                  <a:lnTo>
                    <a:pt x="0" y="8"/>
                  </a:lnTo>
                  <a:lnTo>
                    <a:pt x="8" y="8"/>
                  </a:lnTo>
                  <a:lnTo>
                    <a:pt x="16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74" name="Freeform 163"/>
            <p:cNvSpPr>
              <a:spLocks/>
            </p:cNvSpPr>
            <p:nvPr/>
          </p:nvSpPr>
          <p:spPr bwMode="auto">
            <a:xfrm>
              <a:off x="2918" y="1654"/>
              <a:ext cx="16" cy="9"/>
            </a:xfrm>
            <a:custGeom>
              <a:avLst/>
              <a:gdLst>
                <a:gd name="T0" fmla="*/ 8 w 16"/>
                <a:gd name="T1" fmla="*/ 0 h 8"/>
                <a:gd name="T2" fmla="*/ 0 w 16"/>
                <a:gd name="T3" fmla="*/ 579 h 8"/>
                <a:gd name="T4" fmla="*/ 8 w 16"/>
                <a:gd name="T5" fmla="*/ 579 h 8"/>
                <a:gd name="T6" fmla="*/ 16 w 16"/>
                <a:gd name="T7" fmla="*/ 579 h 8"/>
                <a:gd name="T8" fmla="*/ 8 w 16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"/>
                <a:gd name="T16" fmla="*/ 0 h 8"/>
                <a:gd name="T17" fmla="*/ 16 w 16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" h="8">
                  <a:moveTo>
                    <a:pt x="8" y="0"/>
                  </a:moveTo>
                  <a:lnTo>
                    <a:pt x="0" y="8"/>
                  </a:lnTo>
                  <a:lnTo>
                    <a:pt x="8" y="8"/>
                  </a:lnTo>
                  <a:lnTo>
                    <a:pt x="16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75" name="Freeform 164"/>
            <p:cNvSpPr>
              <a:spLocks/>
            </p:cNvSpPr>
            <p:nvPr/>
          </p:nvSpPr>
          <p:spPr bwMode="auto">
            <a:xfrm>
              <a:off x="2840" y="1763"/>
              <a:ext cx="8" cy="18"/>
            </a:xfrm>
            <a:custGeom>
              <a:avLst/>
              <a:gdLst>
                <a:gd name="T0" fmla="*/ 8 w 8"/>
                <a:gd name="T1" fmla="*/ 0 h 16"/>
                <a:gd name="T2" fmla="*/ 8 w 8"/>
                <a:gd name="T3" fmla="*/ 0 h 16"/>
                <a:gd name="T4" fmla="*/ 0 w 8"/>
                <a:gd name="T5" fmla="*/ 579 h 16"/>
                <a:gd name="T6" fmla="*/ 8 w 8"/>
                <a:gd name="T7" fmla="*/ 1174 h 16"/>
                <a:gd name="T8" fmla="*/ 8 w 8"/>
                <a:gd name="T9" fmla="*/ 1174 h 16"/>
                <a:gd name="T10" fmla="*/ 8 w 8"/>
                <a:gd name="T11" fmla="*/ 0 h 16"/>
                <a:gd name="T12" fmla="*/ 8 w 8"/>
                <a:gd name="T13" fmla="*/ 0 h 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16"/>
                <a:gd name="T23" fmla="*/ 8 w 8"/>
                <a:gd name="T24" fmla="*/ 16 h 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16">
                  <a:moveTo>
                    <a:pt x="8" y="0"/>
                  </a:moveTo>
                  <a:lnTo>
                    <a:pt x="8" y="0"/>
                  </a:lnTo>
                  <a:lnTo>
                    <a:pt x="0" y="8"/>
                  </a:lnTo>
                  <a:lnTo>
                    <a:pt x="8" y="16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76" name="Freeform 165"/>
            <p:cNvSpPr>
              <a:spLocks/>
            </p:cNvSpPr>
            <p:nvPr/>
          </p:nvSpPr>
          <p:spPr bwMode="auto">
            <a:xfrm>
              <a:off x="2801" y="1736"/>
              <a:ext cx="47" cy="36"/>
            </a:xfrm>
            <a:custGeom>
              <a:avLst/>
              <a:gdLst>
                <a:gd name="T0" fmla="*/ 24 w 48"/>
                <a:gd name="T1" fmla="*/ 0 h 32"/>
                <a:gd name="T2" fmla="*/ 24 w 48"/>
                <a:gd name="T3" fmla="*/ 579 h 32"/>
                <a:gd name="T4" fmla="*/ 24 w 48"/>
                <a:gd name="T5" fmla="*/ 1174 h 32"/>
                <a:gd name="T6" fmla="*/ 24 w 48"/>
                <a:gd name="T7" fmla="*/ 1876 h 32"/>
                <a:gd name="T8" fmla="*/ 24 w 48"/>
                <a:gd name="T9" fmla="*/ 1876 h 32"/>
                <a:gd name="T10" fmla="*/ 24 w 48"/>
                <a:gd name="T11" fmla="*/ 2447 h 32"/>
                <a:gd name="T12" fmla="*/ 0 w 48"/>
                <a:gd name="T13" fmla="*/ 579 h 32"/>
                <a:gd name="T14" fmla="*/ 0 w 48"/>
                <a:gd name="T15" fmla="*/ 579 h 32"/>
                <a:gd name="T16" fmla="*/ 0 w 48"/>
                <a:gd name="T17" fmla="*/ 579 h 32"/>
                <a:gd name="T18" fmla="*/ 8 w 48"/>
                <a:gd name="T19" fmla="*/ 579 h 32"/>
                <a:gd name="T20" fmla="*/ 16 w 48"/>
                <a:gd name="T21" fmla="*/ 0 h 32"/>
                <a:gd name="T22" fmla="*/ 24 w 48"/>
                <a:gd name="T23" fmla="*/ 0 h 3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8"/>
                <a:gd name="T37" fmla="*/ 0 h 32"/>
                <a:gd name="T38" fmla="*/ 48 w 48"/>
                <a:gd name="T39" fmla="*/ 32 h 3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8" h="32">
                  <a:moveTo>
                    <a:pt x="24" y="0"/>
                  </a:moveTo>
                  <a:lnTo>
                    <a:pt x="48" y="8"/>
                  </a:lnTo>
                  <a:lnTo>
                    <a:pt x="48" y="16"/>
                  </a:lnTo>
                  <a:lnTo>
                    <a:pt x="48" y="24"/>
                  </a:lnTo>
                  <a:lnTo>
                    <a:pt x="40" y="32"/>
                  </a:lnTo>
                  <a:lnTo>
                    <a:pt x="0" y="8"/>
                  </a:lnTo>
                  <a:lnTo>
                    <a:pt x="8" y="8"/>
                  </a:lnTo>
                  <a:lnTo>
                    <a:pt x="16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77" name="Freeform 166"/>
            <p:cNvSpPr>
              <a:spLocks/>
            </p:cNvSpPr>
            <p:nvPr/>
          </p:nvSpPr>
          <p:spPr bwMode="auto">
            <a:xfrm>
              <a:off x="2824" y="1699"/>
              <a:ext cx="47" cy="46"/>
            </a:xfrm>
            <a:custGeom>
              <a:avLst/>
              <a:gdLst>
                <a:gd name="T0" fmla="*/ 0 w 48"/>
                <a:gd name="T1" fmla="*/ 5675 h 40"/>
                <a:gd name="T2" fmla="*/ 0 w 48"/>
                <a:gd name="T3" fmla="*/ 5675 h 40"/>
                <a:gd name="T4" fmla="*/ 24 w 48"/>
                <a:gd name="T5" fmla="*/ 7035 h 40"/>
                <a:gd name="T6" fmla="*/ 24 w 48"/>
                <a:gd name="T7" fmla="*/ 7035 h 40"/>
                <a:gd name="T8" fmla="*/ 24 w 48"/>
                <a:gd name="T9" fmla="*/ 7035 h 40"/>
                <a:gd name="T10" fmla="*/ 24 w 48"/>
                <a:gd name="T11" fmla="*/ 7035 h 40"/>
                <a:gd name="T12" fmla="*/ 24 w 48"/>
                <a:gd name="T13" fmla="*/ 5675 h 40"/>
                <a:gd name="T14" fmla="*/ 24 w 48"/>
                <a:gd name="T15" fmla="*/ 4291 h 40"/>
                <a:gd name="T16" fmla="*/ 24 w 48"/>
                <a:gd name="T17" fmla="*/ 1403 h 40"/>
                <a:gd name="T18" fmla="*/ 24 w 48"/>
                <a:gd name="T19" fmla="*/ 1403 h 40"/>
                <a:gd name="T20" fmla="*/ 24 w 48"/>
                <a:gd name="T21" fmla="*/ 1403 h 40"/>
                <a:gd name="T22" fmla="*/ 24 w 48"/>
                <a:gd name="T23" fmla="*/ 0 h 40"/>
                <a:gd name="T24" fmla="*/ 24 w 48"/>
                <a:gd name="T25" fmla="*/ 1403 h 40"/>
                <a:gd name="T26" fmla="*/ 24 w 48"/>
                <a:gd name="T27" fmla="*/ 2821 h 40"/>
                <a:gd name="T28" fmla="*/ 8 w 48"/>
                <a:gd name="T29" fmla="*/ 4291 h 40"/>
                <a:gd name="T30" fmla="*/ 0 w 48"/>
                <a:gd name="T31" fmla="*/ 4291 h 40"/>
                <a:gd name="T32" fmla="*/ 0 w 48"/>
                <a:gd name="T33" fmla="*/ 5675 h 4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8"/>
                <a:gd name="T52" fmla="*/ 0 h 40"/>
                <a:gd name="T53" fmla="*/ 48 w 48"/>
                <a:gd name="T54" fmla="*/ 40 h 4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8" h="40">
                  <a:moveTo>
                    <a:pt x="0" y="32"/>
                  </a:moveTo>
                  <a:lnTo>
                    <a:pt x="0" y="32"/>
                  </a:lnTo>
                  <a:lnTo>
                    <a:pt x="24" y="40"/>
                  </a:lnTo>
                  <a:lnTo>
                    <a:pt x="32" y="40"/>
                  </a:lnTo>
                  <a:lnTo>
                    <a:pt x="40" y="40"/>
                  </a:lnTo>
                  <a:lnTo>
                    <a:pt x="40" y="32"/>
                  </a:lnTo>
                  <a:lnTo>
                    <a:pt x="32" y="24"/>
                  </a:lnTo>
                  <a:lnTo>
                    <a:pt x="48" y="8"/>
                  </a:lnTo>
                  <a:lnTo>
                    <a:pt x="40" y="8"/>
                  </a:lnTo>
                  <a:lnTo>
                    <a:pt x="48" y="0"/>
                  </a:lnTo>
                  <a:lnTo>
                    <a:pt x="24" y="8"/>
                  </a:lnTo>
                  <a:lnTo>
                    <a:pt x="24" y="16"/>
                  </a:lnTo>
                  <a:lnTo>
                    <a:pt x="8" y="24"/>
                  </a:lnTo>
                  <a:lnTo>
                    <a:pt x="0" y="24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78" name="Freeform 167"/>
            <p:cNvSpPr>
              <a:spLocks/>
            </p:cNvSpPr>
            <p:nvPr/>
          </p:nvSpPr>
          <p:spPr bwMode="auto">
            <a:xfrm>
              <a:off x="2447" y="1352"/>
              <a:ext cx="126" cy="92"/>
            </a:xfrm>
            <a:custGeom>
              <a:avLst/>
              <a:gdLst>
                <a:gd name="T0" fmla="*/ 32 w 128"/>
                <a:gd name="T1" fmla="*/ 2821 h 80"/>
                <a:gd name="T2" fmla="*/ 32 w 128"/>
                <a:gd name="T3" fmla="*/ 4291 h 80"/>
                <a:gd name="T4" fmla="*/ 32 w 128"/>
                <a:gd name="T5" fmla="*/ 4291 h 80"/>
                <a:gd name="T6" fmla="*/ 32 w 128"/>
                <a:gd name="T7" fmla="*/ 2821 h 80"/>
                <a:gd name="T8" fmla="*/ 24 w 128"/>
                <a:gd name="T9" fmla="*/ 0 h 80"/>
                <a:gd name="T10" fmla="*/ 16 w 128"/>
                <a:gd name="T11" fmla="*/ 0 h 80"/>
                <a:gd name="T12" fmla="*/ 16 w 128"/>
                <a:gd name="T13" fmla="*/ 1403 h 80"/>
                <a:gd name="T14" fmla="*/ 16 w 128"/>
                <a:gd name="T15" fmla="*/ 2821 h 80"/>
                <a:gd name="T16" fmla="*/ 8 w 128"/>
                <a:gd name="T17" fmla="*/ 2821 h 80"/>
                <a:gd name="T18" fmla="*/ 0 w 128"/>
                <a:gd name="T19" fmla="*/ 2821 h 80"/>
                <a:gd name="T20" fmla="*/ 0 w 128"/>
                <a:gd name="T21" fmla="*/ 4291 h 80"/>
                <a:gd name="T22" fmla="*/ 8 w 128"/>
                <a:gd name="T23" fmla="*/ 4291 h 80"/>
                <a:gd name="T24" fmla="*/ 24 w 128"/>
                <a:gd name="T25" fmla="*/ 5675 h 80"/>
                <a:gd name="T26" fmla="*/ 32 w 128"/>
                <a:gd name="T27" fmla="*/ 7035 h 80"/>
                <a:gd name="T28" fmla="*/ 32 w 128"/>
                <a:gd name="T29" fmla="*/ 7035 h 80"/>
                <a:gd name="T30" fmla="*/ 24 w 128"/>
                <a:gd name="T31" fmla="*/ 7035 h 80"/>
                <a:gd name="T32" fmla="*/ 8 w 128"/>
                <a:gd name="T33" fmla="*/ 7035 h 80"/>
                <a:gd name="T34" fmla="*/ 8 w 128"/>
                <a:gd name="T35" fmla="*/ 8316 h 80"/>
                <a:gd name="T36" fmla="*/ 24 w 128"/>
                <a:gd name="T37" fmla="*/ 9926 h 80"/>
                <a:gd name="T38" fmla="*/ 32 w 128"/>
                <a:gd name="T39" fmla="*/ 9926 h 80"/>
                <a:gd name="T40" fmla="*/ 32 w 128"/>
                <a:gd name="T41" fmla="*/ 11415 h 80"/>
                <a:gd name="T42" fmla="*/ 24 w 128"/>
                <a:gd name="T43" fmla="*/ 12647 h 80"/>
                <a:gd name="T44" fmla="*/ 32 w 128"/>
                <a:gd name="T45" fmla="*/ 12647 h 80"/>
                <a:gd name="T46" fmla="*/ 32 w 128"/>
                <a:gd name="T47" fmla="*/ 14110 h 80"/>
                <a:gd name="T48" fmla="*/ 32 w 128"/>
                <a:gd name="T49" fmla="*/ 12647 h 80"/>
                <a:gd name="T50" fmla="*/ 35 w 128"/>
                <a:gd name="T51" fmla="*/ 12647 h 80"/>
                <a:gd name="T52" fmla="*/ 51 w 128"/>
                <a:gd name="T53" fmla="*/ 12647 h 80"/>
                <a:gd name="T54" fmla="*/ 62 w 128"/>
                <a:gd name="T55" fmla="*/ 11415 h 80"/>
                <a:gd name="T56" fmla="*/ 62 w 128"/>
                <a:gd name="T57" fmla="*/ 9926 h 80"/>
                <a:gd name="T58" fmla="*/ 66 w 128"/>
                <a:gd name="T59" fmla="*/ 9926 h 80"/>
                <a:gd name="T60" fmla="*/ 70 w 128"/>
                <a:gd name="T61" fmla="*/ 8316 h 80"/>
                <a:gd name="T62" fmla="*/ 74 w 128"/>
                <a:gd name="T63" fmla="*/ 7035 h 80"/>
                <a:gd name="T64" fmla="*/ 74 w 128"/>
                <a:gd name="T65" fmla="*/ 7035 h 80"/>
                <a:gd name="T66" fmla="*/ 70 w 128"/>
                <a:gd name="T67" fmla="*/ 5675 h 80"/>
                <a:gd name="T68" fmla="*/ 70 w 128"/>
                <a:gd name="T69" fmla="*/ 4291 h 80"/>
                <a:gd name="T70" fmla="*/ 62 w 128"/>
                <a:gd name="T71" fmla="*/ 4291 h 80"/>
                <a:gd name="T72" fmla="*/ 66 w 128"/>
                <a:gd name="T73" fmla="*/ 2821 h 80"/>
                <a:gd name="T74" fmla="*/ 66 w 128"/>
                <a:gd name="T75" fmla="*/ 1403 h 80"/>
                <a:gd name="T76" fmla="*/ 62 w 128"/>
                <a:gd name="T77" fmla="*/ 1403 h 80"/>
                <a:gd name="T78" fmla="*/ 58 w 128"/>
                <a:gd name="T79" fmla="*/ 2821 h 80"/>
                <a:gd name="T80" fmla="*/ 51 w 128"/>
                <a:gd name="T81" fmla="*/ 2821 h 80"/>
                <a:gd name="T82" fmla="*/ 43 w 128"/>
                <a:gd name="T83" fmla="*/ 1403 h 80"/>
                <a:gd name="T84" fmla="*/ 43 w 128"/>
                <a:gd name="T85" fmla="*/ 2821 h 80"/>
                <a:gd name="T86" fmla="*/ 35 w 128"/>
                <a:gd name="T87" fmla="*/ 2821 h 80"/>
                <a:gd name="T88" fmla="*/ 32 w 128"/>
                <a:gd name="T89" fmla="*/ 2821 h 80"/>
                <a:gd name="T90" fmla="*/ 32 w 128"/>
                <a:gd name="T91" fmla="*/ 1403 h 80"/>
                <a:gd name="T92" fmla="*/ 32 w 128"/>
                <a:gd name="T93" fmla="*/ 2821 h 80"/>
                <a:gd name="T94" fmla="*/ 32 w 128"/>
                <a:gd name="T95" fmla="*/ 2821 h 80"/>
                <a:gd name="T96" fmla="*/ 32 w 128"/>
                <a:gd name="T97" fmla="*/ 2821 h 8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28"/>
                <a:gd name="T148" fmla="*/ 0 h 80"/>
                <a:gd name="T149" fmla="*/ 128 w 128"/>
                <a:gd name="T150" fmla="*/ 80 h 8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28" h="80">
                  <a:moveTo>
                    <a:pt x="48" y="16"/>
                  </a:moveTo>
                  <a:lnTo>
                    <a:pt x="48" y="24"/>
                  </a:lnTo>
                  <a:lnTo>
                    <a:pt x="32" y="24"/>
                  </a:lnTo>
                  <a:lnTo>
                    <a:pt x="32" y="16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16" y="8"/>
                  </a:lnTo>
                  <a:lnTo>
                    <a:pt x="16" y="16"/>
                  </a:lnTo>
                  <a:lnTo>
                    <a:pt x="8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24" y="32"/>
                  </a:lnTo>
                  <a:lnTo>
                    <a:pt x="32" y="40"/>
                  </a:lnTo>
                  <a:lnTo>
                    <a:pt x="24" y="40"/>
                  </a:lnTo>
                  <a:lnTo>
                    <a:pt x="8" y="40"/>
                  </a:lnTo>
                  <a:lnTo>
                    <a:pt x="8" y="48"/>
                  </a:lnTo>
                  <a:lnTo>
                    <a:pt x="24" y="56"/>
                  </a:lnTo>
                  <a:lnTo>
                    <a:pt x="32" y="56"/>
                  </a:lnTo>
                  <a:lnTo>
                    <a:pt x="32" y="64"/>
                  </a:lnTo>
                  <a:lnTo>
                    <a:pt x="24" y="72"/>
                  </a:lnTo>
                  <a:lnTo>
                    <a:pt x="32" y="72"/>
                  </a:lnTo>
                  <a:lnTo>
                    <a:pt x="48" y="80"/>
                  </a:lnTo>
                  <a:lnTo>
                    <a:pt x="56" y="72"/>
                  </a:lnTo>
                  <a:lnTo>
                    <a:pt x="72" y="72"/>
                  </a:lnTo>
                  <a:lnTo>
                    <a:pt x="88" y="72"/>
                  </a:lnTo>
                  <a:lnTo>
                    <a:pt x="104" y="64"/>
                  </a:lnTo>
                  <a:lnTo>
                    <a:pt x="104" y="56"/>
                  </a:lnTo>
                  <a:lnTo>
                    <a:pt x="112" y="56"/>
                  </a:lnTo>
                  <a:lnTo>
                    <a:pt x="120" y="48"/>
                  </a:lnTo>
                  <a:lnTo>
                    <a:pt x="128" y="40"/>
                  </a:lnTo>
                  <a:lnTo>
                    <a:pt x="120" y="32"/>
                  </a:lnTo>
                  <a:lnTo>
                    <a:pt x="120" y="24"/>
                  </a:lnTo>
                  <a:lnTo>
                    <a:pt x="104" y="24"/>
                  </a:lnTo>
                  <a:lnTo>
                    <a:pt x="112" y="16"/>
                  </a:lnTo>
                  <a:lnTo>
                    <a:pt x="112" y="8"/>
                  </a:lnTo>
                  <a:lnTo>
                    <a:pt x="104" y="8"/>
                  </a:lnTo>
                  <a:lnTo>
                    <a:pt x="96" y="16"/>
                  </a:lnTo>
                  <a:lnTo>
                    <a:pt x="88" y="16"/>
                  </a:lnTo>
                  <a:lnTo>
                    <a:pt x="80" y="8"/>
                  </a:lnTo>
                  <a:lnTo>
                    <a:pt x="80" y="16"/>
                  </a:lnTo>
                  <a:lnTo>
                    <a:pt x="72" y="16"/>
                  </a:lnTo>
                  <a:lnTo>
                    <a:pt x="64" y="16"/>
                  </a:lnTo>
                  <a:lnTo>
                    <a:pt x="56" y="8"/>
                  </a:lnTo>
                  <a:lnTo>
                    <a:pt x="56" y="16"/>
                  </a:lnTo>
                  <a:lnTo>
                    <a:pt x="48" y="1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79" name="Freeform 168"/>
            <p:cNvSpPr>
              <a:spLocks/>
            </p:cNvSpPr>
            <p:nvPr/>
          </p:nvSpPr>
          <p:spPr bwMode="auto">
            <a:xfrm>
              <a:off x="2148" y="795"/>
              <a:ext cx="377" cy="639"/>
            </a:xfrm>
            <a:custGeom>
              <a:avLst/>
              <a:gdLst>
                <a:gd name="T0" fmla="*/ 72 w 384"/>
                <a:gd name="T1" fmla="*/ 7369 h 560"/>
                <a:gd name="T2" fmla="*/ 56 w 384"/>
                <a:gd name="T3" fmla="*/ 9470 h 560"/>
                <a:gd name="T4" fmla="*/ 35 w 384"/>
                <a:gd name="T5" fmla="*/ 12715 h 560"/>
                <a:gd name="T6" fmla="*/ 27 w 384"/>
                <a:gd name="T7" fmla="*/ 15854 h 560"/>
                <a:gd name="T8" fmla="*/ 27 w 384"/>
                <a:gd name="T9" fmla="*/ 19954 h 560"/>
                <a:gd name="T10" fmla="*/ 27 w 384"/>
                <a:gd name="T11" fmla="*/ 23201 h 560"/>
                <a:gd name="T12" fmla="*/ 0 w 384"/>
                <a:gd name="T13" fmla="*/ 26447 h 560"/>
                <a:gd name="T14" fmla="*/ 27 w 384"/>
                <a:gd name="T15" fmla="*/ 29601 h 560"/>
                <a:gd name="T16" fmla="*/ 8 w 384"/>
                <a:gd name="T17" fmla="*/ 32784 h 560"/>
                <a:gd name="T18" fmla="*/ 27 w 384"/>
                <a:gd name="T19" fmla="*/ 33777 h 560"/>
                <a:gd name="T20" fmla="*/ 43 w 384"/>
                <a:gd name="T21" fmla="*/ 34780 h 560"/>
                <a:gd name="T22" fmla="*/ 60 w 384"/>
                <a:gd name="T23" fmla="*/ 40170 h 560"/>
                <a:gd name="T24" fmla="*/ 64 w 384"/>
                <a:gd name="T25" fmla="*/ 44293 h 560"/>
                <a:gd name="T26" fmla="*/ 72 w 384"/>
                <a:gd name="T27" fmla="*/ 47488 h 560"/>
                <a:gd name="T28" fmla="*/ 60 w 384"/>
                <a:gd name="T29" fmla="*/ 50794 h 560"/>
                <a:gd name="T30" fmla="*/ 60 w 384"/>
                <a:gd name="T31" fmla="*/ 54811 h 560"/>
                <a:gd name="T32" fmla="*/ 56 w 384"/>
                <a:gd name="T33" fmla="*/ 58020 h 560"/>
                <a:gd name="T34" fmla="*/ 60 w 384"/>
                <a:gd name="T35" fmla="*/ 62419 h 560"/>
                <a:gd name="T36" fmla="*/ 64 w 384"/>
                <a:gd name="T37" fmla="*/ 67513 h 560"/>
                <a:gd name="T38" fmla="*/ 68 w 384"/>
                <a:gd name="T39" fmla="*/ 71951 h 560"/>
                <a:gd name="T40" fmla="*/ 80 w 384"/>
                <a:gd name="T41" fmla="*/ 73887 h 560"/>
                <a:gd name="T42" fmla="*/ 83 w 384"/>
                <a:gd name="T43" fmla="*/ 73887 h 560"/>
                <a:gd name="T44" fmla="*/ 103 w 384"/>
                <a:gd name="T45" fmla="*/ 70698 h 560"/>
                <a:gd name="T46" fmla="*/ 111 w 384"/>
                <a:gd name="T47" fmla="*/ 63420 h 560"/>
                <a:gd name="T48" fmla="*/ 119 w 384"/>
                <a:gd name="T49" fmla="*/ 57059 h 560"/>
                <a:gd name="T50" fmla="*/ 141 w 384"/>
                <a:gd name="T51" fmla="*/ 54811 h 560"/>
                <a:gd name="T52" fmla="*/ 151 w 384"/>
                <a:gd name="T53" fmla="*/ 51710 h 560"/>
                <a:gd name="T54" fmla="*/ 171 w 384"/>
                <a:gd name="T55" fmla="*/ 47488 h 560"/>
                <a:gd name="T56" fmla="*/ 175 w 384"/>
                <a:gd name="T57" fmla="*/ 46499 h 560"/>
                <a:gd name="T58" fmla="*/ 183 w 384"/>
                <a:gd name="T59" fmla="*/ 43220 h 560"/>
                <a:gd name="T60" fmla="*/ 171 w 384"/>
                <a:gd name="T61" fmla="*/ 43220 h 560"/>
                <a:gd name="T62" fmla="*/ 171 w 384"/>
                <a:gd name="T63" fmla="*/ 40170 h 560"/>
                <a:gd name="T64" fmla="*/ 183 w 384"/>
                <a:gd name="T65" fmla="*/ 40170 h 560"/>
                <a:gd name="T66" fmla="*/ 194 w 384"/>
                <a:gd name="T67" fmla="*/ 40170 h 560"/>
                <a:gd name="T68" fmla="*/ 183 w 384"/>
                <a:gd name="T69" fmla="*/ 36892 h 560"/>
                <a:gd name="T70" fmla="*/ 175 w 384"/>
                <a:gd name="T71" fmla="*/ 34780 h 560"/>
                <a:gd name="T72" fmla="*/ 179 w 384"/>
                <a:gd name="T73" fmla="*/ 31658 h 560"/>
                <a:gd name="T74" fmla="*/ 183 w 384"/>
                <a:gd name="T75" fmla="*/ 29601 h 560"/>
                <a:gd name="T76" fmla="*/ 175 w 384"/>
                <a:gd name="T77" fmla="*/ 23201 h 560"/>
                <a:gd name="T78" fmla="*/ 171 w 384"/>
                <a:gd name="T79" fmla="*/ 19954 h 560"/>
                <a:gd name="T80" fmla="*/ 167 w 384"/>
                <a:gd name="T81" fmla="*/ 17895 h 560"/>
                <a:gd name="T82" fmla="*/ 179 w 384"/>
                <a:gd name="T83" fmla="*/ 14915 h 560"/>
                <a:gd name="T84" fmla="*/ 179 w 384"/>
                <a:gd name="T85" fmla="*/ 11487 h 560"/>
                <a:gd name="T86" fmla="*/ 163 w 384"/>
                <a:gd name="T87" fmla="*/ 11487 h 560"/>
                <a:gd name="T88" fmla="*/ 141 w 384"/>
                <a:gd name="T89" fmla="*/ 12715 h 560"/>
                <a:gd name="T90" fmla="*/ 151 w 384"/>
                <a:gd name="T91" fmla="*/ 10556 h 560"/>
                <a:gd name="T92" fmla="*/ 151 w 384"/>
                <a:gd name="T93" fmla="*/ 9470 h 560"/>
                <a:gd name="T94" fmla="*/ 133 w 384"/>
                <a:gd name="T95" fmla="*/ 9470 h 560"/>
                <a:gd name="T96" fmla="*/ 136 w 384"/>
                <a:gd name="T97" fmla="*/ 7369 h 560"/>
                <a:gd name="T98" fmla="*/ 130 w 384"/>
                <a:gd name="T99" fmla="*/ 7369 h 560"/>
                <a:gd name="T100" fmla="*/ 159 w 384"/>
                <a:gd name="T101" fmla="*/ 5200 h 560"/>
                <a:gd name="T102" fmla="*/ 163 w 384"/>
                <a:gd name="T103" fmla="*/ 3067 h 560"/>
                <a:gd name="T104" fmla="*/ 141 w 384"/>
                <a:gd name="T105" fmla="*/ 0 h 560"/>
                <a:gd name="T106" fmla="*/ 119 w 384"/>
                <a:gd name="T107" fmla="*/ 0 h 560"/>
                <a:gd name="T108" fmla="*/ 115 w 384"/>
                <a:gd name="T109" fmla="*/ 2065 h 560"/>
                <a:gd name="T110" fmla="*/ 103 w 384"/>
                <a:gd name="T111" fmla="*/ 3067 h 560"/>
                <a:gd name="T112" fmla="*/ 94 w 384"/>
                <a:gd name="T113" fmla="*/ 4290 h 560"/>
                <a:gd name="T114" fmla="*/ 89 w 384"/>
                <a:gd name="T115" fmla="*/ 7369 h 560"/>
                <a:gd name="T116" fmla="*/ 83 w 384"/>
                <a:gd name="T117" fmla="*/ 6374 h 560"/>
                <a:gd name="T118" fmla="*/ 83 w 384"/>
                <a:gd name="T119" fmla="*/ 8409 h 56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384"/>
                <a:gd name="T181" fmla="*/ 0 h 560"/>
                <a:gd name="T182" fmla="*/ 384 w 384"/>
                <a:gd name="T183" fmla="*/ 560 h 56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384" h="560">
                  <a:moveTo>
                    <a:pt x="168" y="64"/>
                  </a:moveTo>
                  <a:lnTo>
                    <a:pt x="136" y="56"/>
                  </a:lnTo>
                  <a:lnTo>
                    <a:pt x="112" y="72"/>
                  </a:lnTo>
                  <a:lnTo>
                    <a:pt x="104" y="72"/>
                  </a:lnTo>
                  <a:lnTo>
                    <a:pt x="80" y="80"/>
                  </a:lnTo>
                  <a:lnTo>
                    <a:pt x="72" y="96"/>
                  </a:lnTo>
                  <a:lnTo>
                    <a:pt x="80" y="112"/>
                  </a:lnTo>
                  <a:lnTo>
                    <a:pt x="56" y="120"/>
                  </a:lnTo>
                  <a:lnTo>
                    <a:pt x="40" y="136"/>
                  </a:lnTo>
                  <a:lnTo>
                    <a:pt x="56" y="152"/>
                  </a:lnTo>
                  <a:lnTo>
                    <a:pt x="56" y="160"/>
                  </a:lnTo>
                  <a:lnTo>
                    <a:pt x="32" y="176"/>
                  </a:lnTo>
                  <a:lnTo>
                    <a:pt x="0" y="192"/>
                  </a:lnTo>
                  <a:lnTo>
                    <a:pt x="0" y="200"/>
                  </a:lnTo>
                  <a:lnTo>
                    <a:pt x="24" y="216"/>
                  </a:lnTo>
                  <a:lnTo>
                    <a:pt x="32" y="224"/>
                  </a:lnTo>
                  <a:lnTo>
                    <a:pt x="8" y="232"/>
                  </a:lnTo>
                  <a:lnTo>
                    <a:pt x="8" y="248"/>
                  </a:lnTo>
                  <a:lnTo>
                    <a:pt x="16" y="256"/>
                  </a:lnTo>
                  <a:lnTo>
                    <a:pt x="56" y="256"/>
                  </a:lnTo>
                  <a:lnTo>
                    <a:pt x="64" y="256"/>
                  </a:lnTo>
                  <a:lnTo>
                    <a:pt x="80" y="264"/>
                  </a:lnTo>
                  <a:lnTo>
                    <a:pt x="88" y="272"/>
                  </a:lnTo>
                  <a:lnTo>
                    <a:pt x="112" y="304"/>
                  </a:lnTo>
                  <a:lnTo>
                    <a:pt x="112" y="320"/>
                  </a:lnTo>
                  <a:lnTo>
                    <a:pt x="120" y="336"/>
                  </a:lnTo>
                  <a:lnTo>
                    <a:pt x="120" y="352"/>
                  </a:lnTo>
                  <a:lnTo>
                    <a:pt x="136" y="360"/>
                  </a:lnTo>
                  <a:lnTo>
                    <a:pt x="128" y="384"/>
                  </a:lnTo>
                  <a:lnTo>
                    <a:pt x="112" y="384"/>
                  </a:lnTo>
                  <a:lnTo>
                    <a:pt x="112" y="400"/>
                  </a:lnTo>
                  <a:lnTo>
                    <a:pt x="112" y="416"/>
                  </a:lnTo>
                  <a:lnTo>
                    <a:pt x="96" y="424"/>
                  </a:lnTo>
                  <a:lnTo>
                    <a:pt x="104" y="440"/>
                  </a:lnTo>
                  <a:lnTo>
                    <a:pt x="112" y="456"/>
                  </a:lnTo>
                  <a:lnTo>
                    <a:pt x="112" y="472"/>
                  </a:lnTo>
                  <a:lnTo>
                    <a:pt x="112" y="496"/>
                  </a:lnTo>
                  <a:lnTo>
                    <a:pt x="120" y="512"/>
                  </a:lnTo>
                  <a:lnTo>
                    <a:pt x="136" y="528"/>
                  </a:lnTo>
                  <a:lnTo>
                    <a:pt x="128" y="544"/>
                  </a:lnTo>
                  <a:lnTo>
                    <a:pt x="136" y="552"/>
                  </a:lnTo>
                  <a:lnTo>
                    <a:pt x="160" y="560"/>
                  </a:lnTo>
                  <a:lnTo>
                    <a:pt x="168" y="560"/>
                  </a:lnTo>
                  <a:lnTo>
                    <a:pt x="184" y="552"/>
                  </a:lnTo>
                  <a:lnTo>
                    <a:pt x="200" y="536"/>
                  </a:lnTo>
                  <a:lnTo>
                    <a:pt x="200" y="512"/>
                  </a:lnTo>
                  <a:lnTo>
                    <a:pt x="216" y="480"/>
                  </a:lnTo>
                  <a:lnTo>
                    <a:pt x="224" y="456"/>
                  </a:lnTo>
                  <a:lnTo>
                    <a:pt x="232" y="432"/>
                  </a:lnTo>
                  <a:lnTo>
                    <a:pt x="256" y="432"/>
                  </a:lnTo>
                  <a:lnTo>
                    <a:pt x="280" y="416"/>
                  </a:lnTo>
                  <a:lnTo>
                    <a:pt x="288" y="408"/>
                  </a:lnTo>
                  <a:lnTo>
                    <a:pt x="296" y="392"/>
                  </a:lnTo>
                  <a:lnTo>
                    <a:pt x="312" y="376"/>
                  </a:lnTo>
                  <a:lnTo>
                    <a:pt x="336" y="360"/>
                  </a:lnTo>
                  <a:lnTo>
                    <a:pt x="344" y="352"/>
                  </a:lnTo>
                  <a:lnTo>
                    <a:pt x="368" y="336"/>
                  </a:lnTo>
                  <a:lnTo>
                    <a:pt x="360" y="328"/>
                  </a:lnTo>
                  <a:lnTo>
                    <a:pt x="344" y="328"/>
                  </a:lnTo>
                  <a:lnTo>
                    <a:pt x="336" y="328"/>
                  </a:lnTo>
                  <a:lnTo>
                    <a:pt x="336" y="312"/>
                  </a:lnTo>
                  <a:lnTo>
                    <a:pt x="336" y="304"/>
                  </a:lnTo>
                  <a:lnTo>
                    <a:pt x="344" y="296"/>
                  </a:lnTo>
                  <a:lnTo>
                    <a:pt x="360" y="304"/>
                  </a:lnTo>
                  <a:lnTo>
                    <a:pt x="376" y="304"/>
                  </a:lnTo>
                  <a:lnTo>
                    <a:pt x="384" y="304"/>
                  </a:lnTo>
                  <a:lnTo>
                    <a:pt x="368" y="288"/>
                  </a:lnTo>
                  <a:lnTo>
                    <a:pt x="360" y="280"/>
                  </a:lnTo>
                  <a:lnTo>
                    <a:pt x="344" y="272"/>
                  </a:lnTo>
                  <a:lnTo>
                    <a:pt x="344" y="264"/>
                  </a:lnTo>
                  <a:lnTo>
                    <a:pt x="360" y="256"/>
                  </a:lnTo>
                  <a:lnTo>
                    <a:pt x="352" y="240"/>
                  </a:lnTo>
                  <a:lnTo>
                    <a:pt x="360" y="232"/>
                  </a:lnTo>
                  <a:lnTo>
                    <a:pt x="360" y="224"/>
                  </a:lnTo>
                  <a:lnTo>
                    <a:pt x="360" y="200"/>
                  </a:lnTo>
                  <a:lnTo>
                    <a:pt x="344" y="176"/>
                  </a:lnTo>
                  <a:lnTo>
                    <a:pt x="336" y="160"/>
                  </a:lnTo>
                  <a:lnTo>
                    <a:pt x="336" y="152"/>
                  </a:lnTo>
                  <a:lnTo>
                    <a:pt x="336" y="144"/>
                  </a:lnTo>
                  <a:lnTo>
                    <a:pt x="328" y="136"/>
                  </a:lnTo>
                  <a:lnTo>
                    <a:pt x="336" y="128"/>
                  </a:lnTo>
                  <a:lnTo>
                    <a:pt x="352" y="112"/>
                  </a:lnTo>
                  <a:lnTo>
                    <a:pt x="360" y="104"/>
                  </a:lnTo>
                  <a:lnTo>
                    <a:pt x="352" y="88"/>
                  </a:lnTo>
                  <a:lnTo>
                    <a:pt x="344" y="72"/>
                  </a:lnTo>
                  <a:lnTo>
                    <a:pt x="320" y="88"/>
                  </a:lnTo>
                  <a:lnTo>
                    <a:pt x="296" y="88"/>
                  </a:lnTo>
                  <a:lnTo>
                    <a:pt x="280" y="96"/>
                  </a:lnTo>
                  <a:lnTo>
                    <a:pt x="280" y="88"/>
                  </a:lnTo>
                  <a:lnTo>
                    <a:pt x="296" y="80"/>
                  </a:lnTo>
                  <a:lnTo>
                    <a:pt x="304" y="72"/>
                  </a:lnTo>
                  <a:lnTo>
                    <a:pt x="296" y="72"/>
                  </a:lnTo>
                  <a:lnTo>
                    <a:pt x="280" y="72"/>
                  </a:lnTo>
                  <a:lnTo>
                    <a:pt x="264" y="72"/>
                  </a:lnTo>
                  <a:lnTo>
                    <a:pt x="272" y="56"/>
                  </a:lnTo>
                  <a:lnTo>
                    <a:pt x="256" y="56"/>
                  </a:lnTo>
                  <a:lnTo>
                    <a:pt x="280" y="48"/>
                  </a:lnTo>
                  <a:lnTo>
                    <a:pt x="312" y="40"/>
                  </a:lnTo>
                  <a:lnTo>
                    <a:pt x="328" y="32"/>
                  </a:lnTo>
                  <a:lnTo>
                    <a:pt x="320" y="24"/>
                  </a:lnTo>
                  <a:lnTo>
                    <a:pt x="312" y="16"/>
                  </a:lnTo>
                  <a:lnTo>
                    <a:pt x="280" y="0"/>
                  </a:lnTo>
                  <a:lnTo>
                    <a:pt x="256" y="0"/>
                  </a:lnTo>
                  <a:lnTo>
                    <a:pt x="232" y="0"/>
                  </a:lnTo>
                  <a:lnTo>
                    <a:pt x="224" y="8"/>
                  </a:lnTo>
                  <a:lnTo>
                    <a:pt x="224" y="16"/>
                  </a:lnTo>
                  <a:lnTo>
                    <a:pt x="224" y="24"/>
                  </a:lnTo>
                  <a:lnTo>
                    <a:pt x="200" y="24"/>
                  </a:lnTo>
                  <a:lnTo>
                    <a:pt x="192" y="24"/>
                  </a:lnTo>
                  <a:lnTo>
                    <a:pt x="184" y="32"/>
                  </a:lnTo>
                  <a:lnTo>
                    <a:pt x="184" y="48"/>
                  </a:lnTo>
                  <a:lnTo>
                    <a:pt x="176" y="56"/>
                  </a:lnTo>
                  <a:lnTo>
                    <a:pt x="168" y="40"/>
                  </a:lnTo>
                  <a:lnTo>
                    <a:pt x="168" y="48"/>
                  </a:lnTo>
                  <a:lnTo>
                    <a:pt x="168" y="56"/>
                  </a:lnTo>
                  <a:lnTo>
                    <a:pt x="168" y="6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80" name="Freeform 169"/>
            <p:cNvSpPr>
              <a:spLocks/>
            </p:cNvSpPr>
            <p:nvPr/>
          </p:nvSpPr>
          <p:spPr bwMode="auto">
            <a:xfrm>
              <a:off x="4050" y="2558"/>
              <a:ext cx="149" cy="164"/>
            </a:xfrm>
            <a:custGeom>
              <a:avLst/>
              <a:gdLst>
                <a:gd name="T0" fmla="*/ 35 w 152"/>
                <a:gd name="T1" fmla="*/ 2901 h 144"/>
                <a:gd name="T2" fmla="*/ 27 w 152"/>
                <a:gd name="T3" fmla="*/ 1963 h 144"/>
                <a:gd name="T4" fmla="*/ 25 w 152"/>
                <a:gd name="T5" fmla="*/ 1963 h 144"/>
                <a:gd name="T6" fmla="*/ 25 w 152"/>
                <a:gd name="T7" fmla="*/ 0 h 144"/>
                <a:gd name="T8" fmla="*/ 25 w 152"/>
                <a:gd name="T9" fmla="*/ 0 h 144"/>
                <a:gd name="T10" fmla="*/ 16 w 152"/>
                <a:gd name="T11" fmla="*/ 928 h 144"/>
                <a:gd name="T12" fmla="*/ 16 w 152"/>
                <a:gd name="T13" fmla="*/ 0 h 144"/>
                <a:gd name="T14" fmla="*/ 0 w 152"/>
                <a:gd name="T15" fmla="*/ 0 h 144"/>
                <a:gd name="T16" fmla="*/ 16 w 152"/>
                <a:gd name="T17" fmla="*/ 928 h 144"/>
                <a:gd name="T18" fmla="*/ 24 w 152"/>
                <a:gd name="T19" fmla="*/ 2901 h 144"/>
                <a:gd name="T20" fmla="*/ 25 w 152"/>
                <a:gd name="T21" fmla="*/ 3879 h 144"/>
                <a:gd name="T22" fmla="*/ 25 w 152"/>
                <a:gd name="T23" fmla="*/ 6895 h 144"/>
                <a:gd name="T24" fmla="*/ 27 w 152"/>
                <a:gd name="T25" fmla="*/ 7853 h 144"/>
                <a:gd name="T26" fmla="*/ 27 w 152"/>
                <a:gd name="T27" fmla="*/ 8851 h 144"/>
                <a:gd name="T28" fmla="*/ 27 w 152"/>
                <a:gd name="T29" fmla="*/ 11752 h 144"/>
                <a:gd name="T30" fmla="*/ 35 w 152"/>
                <a:gd name="T31" fmla="*/ 12707 h 144"/>
                <a:gd name="T32" fmla="*/ 45 w 152"/>
                <a:gd name="T33" fmla="*/ 13782 h 144"/>
                <a:gd name="T34" fmla="*/ 53 w 152"/>
                <a:gd name="T35" fmla="*/ 14847 h 144"/>
                <a:gd name="T36" fmla="*/ 57 w 152"/>
                <a:gd name="T37" fmla="*/ 16775 h 144"/>
                <a:gd name="T38" fmla="*/ 61 w 152"/>
                <a:gd name="T39" fmla="*/ 17792 h 144"/>
                <a:gd name="T40" fmla="*/ 70 w 152"/>
                <a:gd name="T41" fmla="*/ 17792 h 144"/>
                <a:gd name="T42" fmla="*/ 72 w 152"/>
                <a:gd name="T43" fmla="*/ 15696 h 144"/>
                <a:gd name="T44" fmla="*/ 72 w 152"/>
                <a:gd name="T45" fmla="*/ 14847 h 144"/>
                <a:gd name="T46" fmla="*/ 70 w 152"/>
                <a:gd name="T47" fmla="*/ 12707 h 144"/>
                <a:gd name="T48" fmla="*/ 67 w 152"/>
                <a:gd name="T49" fmla="*/ 11752 h 144"/>
                <a:gd name="T50" fmla="*/ 64 w 152"/>
                <a:gd name="T51" fmla="*/ 10802 h 144"/>
                <a:gd name="T52" fmla="*/ 61 w 152"/>
                <a:gd name="T53" fmla="*/ 9796 h 144"/>
                <a:gd name="T54" fmla="*/ 53 w 152"/>
                <a:gd name="T55" fmla="*/ 8851 h 144"/>
                <a:gd name="T56" fmla="*/ 49 w 152"/>
                <a:gd name="T57" fmla="*/ 7853 h 144"/>
                <a:gd name="T58" fmla="*/ 45 w 152"/>
                <a:gd name="T59" fmla="*/ 5992 h 144"/>
                <a:gd name="T60" fmla="*/ 35 w 152"/>
                <a:gd name="T61" fmla="*/ 5992 h 144"/>
                <a:gd name="T62" fmla="*/ 35 w 152"/>
                <a:gd name="T63" fmla="*/ 4881 h 144"/>
                <a:gd name="T64" fmla="*/ 35 w 152"/>
                <a:gd name="T65" fmla="*/ 3879 h 144"/>
                <a:gd name="T66" fmla="*/ 35 w 152"/>
                <a:gd name="T67" fmla="*/ 2901 h 14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52"/>
                <a:gd name="T103" fmla="*/ 0 h 144"/>
                <a:gd name="T104" fmla="*/ 152 w 152"/>
                <a:gd name="T105" fmla="*/ 144 h 14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52" h="144">
                  <a:moveTo>
                    <a:pt x="72" y="24"/>
                  </a:moveTo>
                  <a:lnTo>
                    <a:pt x="64" y="16"/>
                  </a:lnTo>
                  <a:lnTo>
                    <a:pt x="48" y="16"/>
                  </a:lnTo>
                  <a:lnTo>
                    <a:pt x="48" y="0"/>
                  </a:lnTo>
                  <a:lnTo>
                    <a:pt x="32" y="0"/>
                  </a:lnTo>
                  <a:lnTo>
                    <a:pt x="16" y="8"/>
                  </a:lnTo>
                  <a:lnTo>
                    <a:pt x="16" y="0"/>
                  </a:lnTo>
                  <a:lnTo>
                    <a:pt x="0" y="0"/>
                  </a:lnTo>
                  <a:lnTo>
                    <a:pt x="16" y="8"/>
                  </a:lnTo>
                  <a:lnTo>
                    <a:pt x="24" y="24"/>
                  </a:lnTo>
                  <a:lnTo>
                    <a:pt x="40" y="32"/>
                  </a:lnTo>
                  <a:lnTo>
                    <a:pt x="48" y="56"/>
                  </a:lnTo>
                  <a:lnTo>
                    <a:pt x="64" y="64"/>
                  </a:lnTo>
                  <a:lnTo>
                    <a:pt x="64" y="72"/>
                  </a:lnTo>
                  <a:lnTo>
                    <a:pt x="64" y="96"/>
                  </a:lnTo>
                  <a:lnTo>
                    <a:pt x="72" y="104"/>
                  </a:lnTo>
                  <a:lnTo>
                    <a:pt x="88" y="112"/>
                  </a:lnTo>
                  <a:lnTo>
                    <a:pt x="104" y="120"/>
                  </a:lnTo>
                  <a:lnTo>
                    <a:pt x="112" y="136"/>
                  </a:lnTo>
                  <a:lnTo>
                    <a:pt x="120" y="144"/>
                  </a:lnTo>
                  <a:lnTo>
                    <a:pt x="144" y="144"/>
                  </a:lnTo>
                  <a:lnTo>
                    <a:pt x="152" y="128"/>
                  </a:lnTo>
                  <a:lnTo>
                    <a:pt x="152" y="120"/>
                  </a:lnTo>
                  <a:lnTo>
                    <a:pt x="144" y="104"/>
                  </a:lnTo>
                  <a:lnTo>
                    <a:pt x="136" y="96"/>
                  </a:lnTo>
                  <a:lnTo>
                    <a:pt x="128" y="88"/>
                  </a:lnTo>
                  <a:lnTo>
                    <a:pt x="120" y="80"/>
                  </a:lnTo>
                  <a:lnTo>
                    <a:pt x="104" y="72"/>
                  </a:lnTo>
                  <a:lnTo>
                    <a:pt x="96" y="64"/>
                  </a:lnTo>
                  <a:lnTo>
                    <a:pt x="88" y="48"/>
                  </a:lnTo>
                  <a:lnTo>
                    <a:pt x="72" y="48"/>
                  </a:lnTo>
                  <a:lnTo>
                    <a:pt x="72" y="40"/>
                  </a:lnTo>
                  <a:lnTo>
                    <a:pt x="72" y="32"/>
                  </a:lnTo>
                  <a:lnTo>
                    <a:pt x="72" y="2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81" name="Freeform 170"/>
            <p:cNvSpPr>
              <a:spLocks/>
            </p:cNvSpPr>
            <p:nvPr/>
          </p:nvSpPr>
          <p:spPr bwMode="auto">
            <a:xfrm>
              <a:off x="4191" y="2722"/>
              <a:ext cx="118" cy="28"/>
            </a:xfrm>
            <a:custGeom>
              <a:avLst/>
              <a:gdLst>
                <a:gd name="T0" fmla="*/ 30 w 120"/>
                <a:gd name="T1" fmla="*/ 4906 h 24"/>
                <a:gd name="T2" fmla="*/ 16 w 120"/>
                <a:gd name="T3" fmla="*/ 4906 h 24"/>
                <a:gd name="T4" fmla="*/ 0 w 120"/>
                <a:gd name="T5" fmla="*/ 4906 h 24"/>
                <a:gd name="T6" fmla="*/ 0 w 120"/>
                <a:gd name="T7" fmla="*/ 4906 h 24"/>
                <a:gd name="T8" fmla="*/ 0 w 120"/>
                <a:gd name="T9" fmla="*/ 0 h 24"/>
                <a:gd name="T10" fmla="*/ 16 w 120"/>
                <a:gd name="T11" fmla="*/ 0 h 24"/>
                <a:gd name="T12" fmla="*/ 30 w 120"/>
                <a:gd name="T13" fmla="*/ 2282 h 24"/>
                <a:gd name="T14" fmla="*/ 30 w 120"/>
                <a:gd name="T15" fmla="*/ 2282 h 24"/>
                <a:gd name="T16" fmla="*/ 30 w 120"/>
                <a:gd name="T17" fmla="*/ 0 h 24"/>
                <a:gd name="T18" fmla="*/ 30 w 120"/>
                <a:gd name="T19" fmla="*/ 0 h 24"/>
                <a:gd name="T20" fmla="*/ 43 w 120"/>
                <a:gd name="T21" fmla="*/ 0 h 24"/>
                <a:gd name="T22" fmla="*/ 56 w 120"/>
                <a:gd name="T23" fmla="*/ 2282 h 24"/>
                <a:gd name="T24" fmla="*/ 60 w 120"/>
                <a:gd name="T25" fmla="*/ 2282 h 24"/>
                <a:gd name="T26" fmla="*/ 64 w 120"/>
                <a:gd name="T27" fmla="*/ 4906 h 24"/>
                <a:gd name="T28" fmla="*/ 68 w 120"/>
                <a:gd name="T29" fmla="*/ 4906 h 24"/>
                <a:gd name="T30" fmla="*/ 51 w 120"/>
                <a:gd name="T31" fmla="*/ 7327 h 24"/>
                <a:gd name="T32" fmla="*/ 43 w 120"/>
                <a:gd name="T33" fmla="*/ 7327 h 24"/>
                <a:gd name="T34" fmla="*/ 30 w 120"/>
                <a:gd name="T35" fmla="*/ 4906 h 24"/>
                <a:gd name="T36" fmla="*/ 30 w 120"/>
                <a:gd name="T37" fmla="*/ 4906 h 24"/>
                <a:gd name="T38" fmla="*/ 30 w 120"/>
                <a:gd name="T39" fmla="*/ 4906 h 24"/>
                <a:gd name="T40" fmla="*/ 30 w 120"/>
                <a:gd name="T41" fmla="*/ 2282 h 24"/>
                <a:gd name="T42" fmla="*/ 30 w 120"/>
                <a:gd name="T43" fmla="*/ 4906 h 2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20"/>
                <a:gd name="T67" fmla="*/ 0 h 24"/>
                <a:gd name="T68" fmla="*/ 120 w 120"/>
                <a:gd name="T69" fmla="*/ 24 h 2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20" h="24">
                  <a:moveTo>
                    <a:pt x="32" y="16"/>
                  </a:moveTo>
                  <a:lnTo>
                    <a:pt x="16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2" y="8"/>
                  </a:lnTo>
                  <a:lnTo>
                    <a:pt x="40" y="8"/>
                  </a:lnTo>
                  <a:lnTo>
                    <a:pt x="48" y="0"/>
                  </a:lnTo>
                  <a:lnTo>
                    <a:pt x="64" y="0"/>
                  </a:lnTo>
                  <a:lnTo>
                    <a:pt x="80" y="0"/>
                  </a:lnTo>
                  <a:lnTo>
                    <a:pt x="96" y="8"/>
                  </a:lnTo>
                  <a:lnTo>
                    <a:pt x="104" y="8"/>
                  </a:lnTo>
                  <a:lnTo>
                    <a:pt x="112" y="16"/>
                  </a:lnTo>
                  <a:lnTo>
                    <a:pt x="120" y="16"/>
                  </a:lnTo>
                  <a:lnTo>
                    <a:pt x="88" y="24"/>
                  </a:lnTo>
                  <a:lnTo>
                    <a:pt x="80" y="24"/>
                  </a:lnTo>
                  <a:lnTo>
                    <a:pt x="64" y="16"/>
                  </a:lnTo>
                  <a:lnTo>
                    <a:pt x="48" y="16"/>
                  </a:lnTo>
                  <a:lnTo>
                    <a:pt x="40" y="16"/>
                  </a:lnTo>
                  <a:lnTo>
                    <a:pt x="32" y="8"/>
                  </a:lnTo>
                  <a:lnTo>
                    <a:pt x="32" y="1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82" name="Freeform 171"/>
            <p:cNvSpPr>
              <a:spLocks/>
            </p:cNvSpPr>
            <p:nvPr/>
          </p:nvSpPr>
          <p:spPr bwMode="auto">
            <a:xfrm>
              <a:off x="4364" y="2731"/>
              <a:ext cx="40" cy="9"/>
            </a:xfrm>
            <a:custGeom>
              <a:avLst/>
              <a:gdLst>
                <a:gd name="T0" fmla="*/ 8 w 40"/>
                <a:gd name="T1" fmla="*/ 579 h 8"/>
                <a:gd name="T2" fmla="*/ 0 w 40"/>
                <a:gd name="T3" fmla="*/ 0 h 8"/>
                <a:gd name="T4" fmla="*/ 8 w 40"/>
                <a:gd name="T5" fmla="*/ 0 h 8"/>
                <a:gd name="T6" fmla="*/ 24 w 40"/>
                <a:gd name="T7" fmla="*/ 0 h 8"/>
                <a:gd name="T8" fmla="*/ 32 w 40"/>
                <a:gd name="T9" fmla="*/ 0 h 8"/>
                <a:gd name="T10" fmla="*/ 40 w 40"/>
                <a:gd name="T11" fmla="*/ 579 h 8"/>
                <a:gd name="T12" fmla="*/ 24 w 40"/>
                <a:gd name="T13" fmla="*/ 579 h 8"/>
                <a:gd name="T14" fmla="*/ 8 w 40"/>
                <a:gd name="T15" fmla="*/ 0 h 8"/>
                <a:gd name="T16" fmla="*/ 8 w 40"/>
                <a:gd name="T17" fmla="*/ 579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0"/>
                <a:gd name="T28" fmla="*/ 0 h 8"/>
                <a:gd name="T29" fmla="*/ 40 w 40"/>
                <a:gd name="T30" fmla="*/ 8 h 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0" h="8">
                  <a:moveTo>
                    <a:pt x="8" y="8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24" y="0"/>
                  </a:lnTo>
                  <a:lnTo>
                    <a:pt x="32" y="0"/>
                  </a:lnTo>
                  <a:lnTo>
                    <a:pt x="40" y="8"/>
                  </a:lnTo>
                  <a:lnTo>
                    <a:pt x="24" y="8"/>
                  </a:lnTo>
                  <a:lnTo>
                    <a:pt x="8" y="0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83" name="Freeform 172"/>
            <p:cNvSpPr>
              <a:spLocks/>
            </p:cNvSpPr>
            <p:nvPr/>
          </p:nvSpPr>
          <p:spPr bwMode="auto">
            <a:xfrm>
              <a:off x="4356" y="2750"/>
              <a:ext cx="24" cy="9"/>
            </a:xfrm>
            <a:custGeom>
              <a:avLst/>
              <a:gdLst>
                <a:gd name="T0" fmla="*/ 0 w 24"/>
                <a:gd name="T1" fmla="*/ 0 h 8"/>
                <a:gd name="T2" fmla="*/ 8 w 24"/>
                <a:gd name="T3" fmla="*/ 0 h 8"/>
                <a:gd name="T4" fmla="*/ 24 w 24"/>
                <a:gd name="T5" fmla="*/ 0 h 8"/>
                <a:gd name="T6" fmla="*/ 24 w 24"/>
                <a:gd name="T7" fmla="*/ 579 h 8"/>
                <a:gd name="T8" fmla="*/ 16 w 24"/>
                <a:gd name="T9" fmla="*/ 579 h 8"/>
                <a:gd name="T10" fmla="*/ 8 w 24"/>
                <a:gd name="T11" fmla="*/ 0 h 8"/>
                <a:gd name="T12" fmla="*/ 8 w 24"/>
                <a:gd name="T13" fmla="*/ 0 h 8"/>
                <a:gd name="T14" fmla="*/ 0 w 24"/>
                <a:gd name="T15" fmla="*/ 0 h 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"/>
                <a:gd name="T25" fmla="*/ 0 h 8"/>
                <a:gd name="T26" fmla="*/ 24 w 24"/>
                <a:gd name="T27" fmla="*/ 8 h 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" h="8">
                  <a:moveTo>
                    <a:pt x="0" y="0"/>
                  </a:moveTo>
                  <a:lnTo>
                    <a:pt x="8" y="0"/>
                  </a:lnTo>
                  <a:lnTo>
                    <a:pt x="24" y="0"/>
                  </a:lnTo>
                  <a:lnTo>
                    <a:pt x="24" y="8"/>
                  </a:lnTo>
                  <a:lnTo>
                    <a:pt x="16" y="8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84" name="Freeform 173"/>
            <p:cNvSpPr>
              <a:spLocks/>
            </p:cNvSpPr>
            <p:nvPr/>
          </p:nvSpPr>
          <p:spPr bwMode="auto">
            <a:xfrm>
              <a:off x="4419" y="2704"/>
              <a:ext cx="47" cy="36"/>
            </a:xfrm>
            <a:custGeom>
              <a:avLst/>
              <a:gdLst>
                <a:gd name="T0" fmla="*/ 0 w 48"/>
                <a:gd name="T1" fmla="*/ 2447 h 32"/>
                <a:gd name="T2" fmla="*/ 8 w 48"/>
                <a:gd name="T3" fmla="*/ 1876 h 32"/>
                <a:gd name="T4" fmla="*/ 24 w 48"/>
                <a:gd name="T5" fmla="*/ 1174 h 32"/>
                <a:gd name="T6" fmla="*/ 24 w 48"/>
                <a:gd name="T7" fmla="*/ 1174 h 32"/>
                <a:gd name="T8" fmla="*/ 24 w 48"/>
                <a:gd name="T9" fmla="*/ 0 h 32"/>
                <a:gd name="T10" fmla="*/ 24 w 48"/>
                <a:gd name="T11" fmla="*/ 1174 h 32"/>
                <a:gd name="T12" fmla="*/ 24 w 48"/>
                <a:gd name="T13" fmla="*/ 1174 h 32"/>
                <a:gd name="T14" fmla="*/ 16 w 48"/>
                <a:gd name="T15" fmla="*/ 2447 h 32"/>
                <a:gd name="T16" fmla="*/ 0 w 48"/>
                <a:gd name="T17" fmla="*/ 2447 h 3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8"/>
                <a:gd name="T28" fmla="*/ 0 h 32"/>
                <a:gd name="T29" fmla="*/ 48 w 48"/>
                <a:gd name="T30" fmla="*/ 32 h 3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8" h="32">
                  <a:moveTo>
                    <a:pt x="0" y="32"/>
                  </a:moveTo>
                  <a:lnTo>
                    <a:pt x="8" y="24"/>
                  </a:lnTo>
                  <a:lnTo>
                    <a:pt x="24" y="16"/>
                  </a:lnTo>
                  <a:lnTo>
                    <a:pt x="48" y="0"/>
                  </a:lnTo>
                  <a:lnTo>
                    <a:pt x="40" y="16"/>
                  </a:lnTo>
                  <a:lnTo>
                    <a:pt x="24" y="16"/>
                  </a:lnTo>
                  <a:lnTo>
                    <a:pt x="16" y="32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85" name="Freeform 174"/>
            <p:cNvSpPr>
              <a:spLocks/>
            </p:cNvSpPr>
            <p:nvPr/>
          </p:nvSpPr>
          <p:spPr bwMode="auto">
            <a:xfrm>
              <a:off x="4246" y="2549"/>
              <a:ext cx="118" cy="137"/>
            </a:xfrm>
            <a:custGeom>
              <a:avLst/>
              <a:gdLst>
                <a:gd name="T0" fmla="*/ 30 w 120"/>
                <a:gd name="T1" fmla="*/ 15099 h 120"/>
                <a:gd name="T2" fmla="*/ 30 w 120"/>
                <a:gd name="T3" fmla="*/ 15099 h 120"/>
                <a:gd name="T4" fmla="*/ 24 w 120"/>
                <a:gd name="T5" fmla="*/ 16164 h 120"/>
                <a:gd name="T6" fmla="*/ 24 w 120"/>
                <a:gd name="T7" fmla="*/ 16164 h 120"/>
                <a:gd name="T8" fmla="*/ 8 w 120"/>
                <a:gd name="T9" fmla="*/ 15099 h 120"/>
                <a:gd name="T10" fmla="*/ 8 w 120"/>
                <a:gd name="T11" fmla="*/ 15099 h 120"/>
                <a:gd name="T12" fmla="*/ 8 w 120"/>
                <a:gd name="T13" fmla="*/ 12888 h 120"/>
                <a:gd name="T14" fmla="*/ 0 w 120"/>
                <a:gd name="T15" fmla="*/ 12888 h 120"/>
                <a:gd name="T16" fmla="*/ 0 w 120"/>
                <a:gd name="T17" fmla="*/ 10817 h 120"/>
                <a:gd name="T18" fmla="*/ 0 w 120"/>
                <a:gd name="T19" fmla="*/ 9685 h 120"/>
                <a:gd name="T20" fmla="*/ 0 w 120"/>
                <a:gd name="T21" fmla="*/ 7511 h 120"/>
                <a:gd name="T22" fmla="*/ 8 w 120"/>
                <a:gd name="T23" fmla="*/ 6508 h 120"/>
                <a:gd name="T24" fmla="*/ 24 w 120"/>
                <a:gd name="T25" fmla="*/ 7511 h 120"/>
                <a:gd name="T26" fmla="*/ 24 w 120"/>
                <a:gd name="T27" fmla="*/ 7511 h 120"/>
                <a:gd name="T28" fmla="*/ 30 w 120"/>
                <a:gd name="T29" fmla="*/ 7511 h 120"/>
                <a:gd name="T30" fmla="*/ 30 w 120"/>
                <a:gd name="T31" fmla="*/ 5577 h 120"/>
                <a:gd name="T32" fmla="*/ 30 w 120"/>
                <a:gd name="T33" fmla="*/ 5577 h 120"/>
                <a:gd name="T34" fmla="*/ 35 w 120"/>
                <a:gd name="T35" fmla="*/ 3283 h 120"/>
                <a:gd name="T36" fmla="*/ 35 w 120"/>
                <a:gd name="T37" fmla="*/ 2206 h 120"/>
                <a:gd name="T38" fmla="*/ 51 w 120"/>
                <a:gd name="T39" fmla="*/ 1029 h 120"/>
                <a:gd name="T40" fmla="*/ 56 w 120"/>
                <a:gd name="T41" fmla="*/ 0 h 120"/>
                <a:gd name="T42" fmla="*/ 56 w 120"/>
                <a:gd name="T43" fmla="*/ 0 h 120"/>
                <a:gd name="T44" fmla="*/ 60 w 120"/>
                <a:gd name="T45" fmla="*/ 0 h 120"/>
                <a:gd name="T46" fmla="*/ 60 w 120"/>
                <a:gd name="T47" fmla="*/ 2206 h 120"/>
                <a:gd name="T48" fmla="*/ 64 w 120"/>
                <a:gd name="T49" fmla="*/ 3283 h 120"/>
                <a:gd name="T50" fmla="*/ 68 w 120"/>
                <a:gd name="T51" fmla="*/ 3283 h 120"/>
                <a:gd name="T52" fmla="*/ 68 w 120"/>
                <a:gd name="T53" fmla="*/ 5577 h 120"/>
                <a:gd name="T54" fmla="*/ 60 w 120"/>
                <a:gd name="T55" fmla="*/ 6508 h 120"/>
                <a:gd name="T56" fmla="*/ 60 w 120"/>
                <a:gd name="T57" fmla="*/ 8575 h 120"/>
                <a:gd name="T58" fmla="*/ 56 w 120"/>
                <a:gd name="T59" fmla="*/ 9685 h 120"/>
                <a:gd name="T60" fmla="*/ 51 w 120"/>
                <a:gd name="T61" fmla="*/ 9685 h 120"/>
                <a:gd name="T62" fmla="*/ 51 w 120"/>
                <a:gd name="T63" fmla="*/ 12888 h 120"/>
                <a:gd name="T64" fmla="*/ 51 w 120"/>
                <a:gd name="T65" fmla="*/ 14098 h 120"/>
                <a:gd name="T66" fmla="*/ 43 w 120"/>
                <a:gd name="T67" fmla="*/ 15099 h 120"/>
                <a:gd name="T68" fmla="*/ 30 w 120"/>
                <a:gd name="T69" fmla="*/ 15099 h 12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0"/>
                <a:gd name="T106" fmla="*/ 0 h 120"/>
                <a:gd name="T107" fmla="*/ 120 w 120"/>
                <a:gd name="T108" fmla="*/ 120 h 12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0" h="120">
                  <a:moveTo>
                    <a:pt x="64" y="112"/>
                  </a:moveTo>
                  <a:lnTo>
                    <a:pt x="48" y="112"/>
                  </a:lnTo>
                  <a:lnTo>
                    <a:pt x="24" y="120"/>
                  </a:lnTo>
                  <a:lnTo>
                    <a:pt x="8" y="112"/>
                  </a:lnTo>
                  <a:lnTo>
                    <a:pt x="8" y="96"/>
                  </a:lnTo>
                  <a:lnTo>
                    <a:pt x="0" y="96"/>
                  </a:lnTo>
                  <a:lnTo>
                    <a:pt x="0" y="80"/>
                  </a:lnTo>
                  <a:lnTo>
                    <a:pt x="0" y="72"/>
                  </a:lnTo>
                  <a:lnTo>
                    <a:pt x="0" y="56"/>
                  </a:lnTo>
                  <a:lnTo>
                    <a:pt x="8" y="48"/>
                  </a:lnTo>
                  <a:lnTo>
                    <a:pt x="24" y="56"/>
                  </a:lnTo>
                  <a:lnTo>
                    <a:pt x="40" y="56"/>
                  </a:lnTo>
                  <a:lnTo>
                    <a:pt x="56" y="40"/>
                  </a:lnTo>
                  <a:lnTo>
                    <a:pt x="64" y="40"/>
                  </a:lnTo>
                  <a:lnTo>
                    <a:pt x="72" y="24"/>
                  </a:lnTo>
                  <a:lnTo>
                    <a:pt x="72" y="16"/>
                  </a:lnTo>
                  <a:lnTo>
                    <a:pt x="88" y="8"/>
                  </a:lnTo>
                  <a:lnTo>
                    <a:pt x="96" y="0"/>
                  </a:lnTo>
                  <a:lnTo>
                    <a:pt x="104" y="0"/>
                  </a:lnTo>
                  <a:lnTo>
                    <a:pt x="104" y="16"/>
                  </a:lnTo>
                  <a:lnTo>
                    <a:pt x="112" y="24"/>
                  </a:lnTo>
                  <a:lnTo>
                    <a:pt x="120" y="24"/>
                  </a:lnTo>
                  <a:lnTo>
                    <a:pt x="120" y="40"/>
                  </a:lnTo>
                  <a:lnTo>
                    <a:pt x="104" y="48"/>
                  </a:lnTo>
                  <a:lnTo>
                    <a:pt x="104" y="64"/>
                  </a:lnTo>
                  <a:lnTo>
                    <a:pt x="96" y="72"/>
                  </a:lnTo>
                  <a:lnTo>
                    <a:pt x="88" y="72"/>
                  </a:lnTo>
                  <a:lnTo>
                    <a:pt x="88" y="96"/>
                  </a:lnTo>
                  <a:lnTo>
                    <a:pt x="88" y="104"/>
                  </a:lnTo>
                  <a:lnTo>
                    <a:pt x="80" y="112"/>
                  </a:lnTo>
                  <a:lnTo>
                    <a:pt x="64" y="11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86" name="Freeform 175"/>
            <p:cNvSpPr>
              <a:spLocks/>
            </p:cNvSpPr>
            <p:nvPr/>
          </p:nvSpPr>
          <p:spPr bwMode="auto">
            <a:xfrm>
              <a:off x="4364" y="2430"/>
              <a:ext cx="24" cy="27"/>
            </a:xfrm>
            <a:custGeom>
              <a:avLst/>
              <a:gdLst>
                <a:gd name="T0" fmla="*/ 0 w 24"/>
                <a:gd name="T1" fmla="*/ 1880 h 24"/>
                <a:gd name="T2" fmla="*/ 8 w 24"/>
                <a:gd name="T3" fmla="*/ 1257 h 24"/>
                <a:gd name="T4" fmla="*/ 24 w 24"/>
                <a:gd name="T5" fmla="*/ 0 h 24"/>
                <a:gd name="T6" fmla="*/ 16 w 24"/>
                <a:gd name="T7" fmla="*/ 1257 h 24"/>
                <a:gd name="T8" fmla="*/ 8 w 24"/>
                <a:gd name="T9" fmla="*/ 1257 h 24"/>
                <a:gd name="T10" fmla="*/ 8 w 24"/>
                <a:gd name="T11" fmla="*/ 1880 h 24"/>
                <a:gd name="T12" fmla="*/ 0 w 24"/>
                <a:gd name="T13" fmla="*/ 1880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24"/>
                <a:gd name="T23" fmla="*/ 24 w 24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24">
                  <a:moveTo>
                    <a:pt x="0" y="24"/>
                  </a:moveTo>
                  <a:lnTo>
                    <a:pt x="8" y="16"/>
                  </a:lnTo>
                  <a:lnTo>
                    <a:pt x="24" y="0"/>
                  </a:lnTo>
                  <a:lnTo>
                    <a:pt x="16" y="16"/>
                  </a:lnTo>
                  <a:lnTo>
                    <a:pt x="8" y="16"/>
                  </a:lnTo>
                  <a:lnTo>
                    <a:pt x="8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87" name="Freeform 176"/>
            <p:cNvSpPr>
              <a:spLocks/>
            </p:cNvSpPr>
            <p:nvPr/>
          </p:nvSpPr>
          <p:spPr bwMode="auto">
            <a:xfrm>
              <a:off x="4372" y="2576"/>
              <a:ext cx="79" cy="119"/>
            </a:xfrm>
            <a:custGeom>
              <a:avLst/>
              <a:gdLst>
                <a:gd name="T0" fmla="*/ 32 w 80"/>
                <a:gd name="T1" fmla="*/ 10581 h 104"/>
                <a:gd name="T2" fmla="*/ 24 w 80"/>
                <a:gd name="T3" fmla="*/ 10581 h 104"/>
                <a:gd name="T4" fmla="*/ 24 w 80"/>
                <a:gd name="T5" fmla="*/ 11738 h 104"/>
                <a:gd name="T6" fmla="*/ 16 w 80"/>
                <a:gd name="T7" fmla="*/ 14105 h 104"/>
                <a:gd name="T8" fmla="*/ 16 w 80"/>
                <a:gd name="T9" fmla="*/ 15298 h 104"/>
                <a:gd name="T10" fmla="*/ 8 w 80"/>
                <a:gd name="T11" fmla="*/ 15298 h 104"/>
                <a:gd name="T12" fmla="*/ 0 w 80"/>
                <a:gd name="T13" fmla="*/ 12942 h 104"/>
                <a:gd name="T14" fmla="*/ 0 w 80"/>
                <a:gd name="T15" fmla="*/ 10581 h 104"/>
                <a:gd name="T16" fmla="*/ 0 w 80"/>
                <a:gd name="T17" fmla="*/ 9415 h 104"/>
                <a:gd name="T18" fmla="*/ 0 w 80"/>
                <a:gd name="T19" fmla="*/ 7062 h 104"/>
                <a:gd name="T20" fmla="*/ 16 w 80"/>
                <a:gd name="T21" fmla="*/ 3491 h 104"/>
                <a:gd name="T22" fmla="*/ 24 w 80"/>
                <a:gd name="T23" fmla="*/ 2330 h 104"/>
                <a:gd name="T24" fmla="*/ 32 w 80"/>
                <a:gd name="T25" fmla="*/ 1090 h 104"/>
                <a:gd name="T26" fmla="*/ 40 w 80"/>
                <a:gd name="T27" fmla="*/ 1090 h 104"/>
                <a:gd name="T28" fmla="*/ 40 w 80"/>
                <a:gd name="T29" fmla="*/ 0 h 104"/>
                <a:gd name="T30" fmla="*/ 43 w 80"/>
                <a:gd name="T31" fmla="*/ 0 h 104"/>
                <a:gd name="T32" fmla="*/ 40 w 80"/>
                <a:gd name="T33" fmla="*/ 2330 h 104"/>
                <a:gd name="T34" fmla="*/ 40 w 80"/>
                <a:gd name="T35" fmla="*/ 3491 h 104"/>
                <a:gd name="T36" fmla="*/ 40 w 80"/>
                <a:gd name="T37" fmla="*/ 4714 h 104"/>
                <a:gd name="T38" fmla="*/ 40 w 80"/>
                <a:gd name="T39" fmla="*/ 4714 h 104"/>
                <a:gd name="T40" fmla="*/ 40 w 80"/>
                <a:gd name="T41" fmla="*/ 4714 h 104"/>
                <a:gd name="T42" fmla="*/ 40 w 80"/>
                <a:gd name="T43" fmla="*/ 7062 h 104"/>
                <a:gd name="T44" fmla="*/ 40 w 80"/>
                <a:gd name="T45" fmla="*/ 7062 h 104"/>
                <a:gd name="T46" fmla="*/ 40 w 80"/>
                <a:gd name="T47" fmla="*/ 9415 h 104"/>
                <a:gd name="T48" fmla="*/ 40 w 80"/>
                <a:gd name="T49" fmla="*/ 10581 h 104"/>
                <a:gd name="T50" fmla="*/ 32 w 80"/>
                <a:gd name="T51" fmla="*/ 10581 h 10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80"/>
                <a:gd name="T79" fmla="*/ 0 h 104"/>
                <a:gd name="T80" fmla="*/ 80 w 80"/>
                <a:gd name="T81" fmla="*/ 104 h 104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80" h="104">
                  <a:moveTo>
                    <a:pt x="32" y="72"/>
                  </a:moveTo>
                  <a:lnTo>
                    <a:pt x="24" y="72"/>
                  </a:lnTo>
                  <a:lnTo>
                    <a:pt x="24" y="80"/>
                  </a:lnTo>
                  <a:lnTo>
                    <a:pt x="16" y="96"/>
                  </a:lnTo>
                  <a:lnTo>
                    <a:pt x="16" y="104"/>
                  </a:lnTo>
                  <a:lnTo>
                    <a:pt x="8" y="104"/>
                  </a:lnTo>
                  <a:lnTo>
                    <a:pt x="0" y="88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0" y="48"/>
                  </a:lnTo>
                  <a:lnTo>
                    <a:pt x="16" y="24"/>
                  </a:lnTo>
                  <a:lnTo>
                    <a:pt x="24" y="16"/>
                  </a:lnTo>
                  <a:lnTo>
                    <a:pt x="32" y="8"/>
                  </a:lnTo>
                  <a:lnTo>
                    <a:pt x="48" y="8"/>
                  </a:lnTo>
                  <a:lnTo>
                    <a:pt x="72" y="0"/>
                  </a:lnTo>
                  <a:lnTo>
                    <a:pt x="80" y="0"/>
                  </a:lnTo>
                  <a:lnTo>
                    <a:pt x="64" y="16"/>
                  </a:lnTo>
                  <a:lnTo>
                    <a:pt x="48" y="24"/>
                  </a:lnTo>
                  <a:lnTo>
                    <a:pt x="40" y="32"/>
                  </a:lnTo>
                  <a:lnTo>
                    <a:pt x="56" y="32"/>
                  </a:lnTo>
                  <a:lnTo>
                    <a:pt x="64" y="32"/>
                  </a:lnTo>
                  <a:lnTo>
                    <a:pt x="56" y="48"/>
                  </a:lnTo>
                  <a:lnTo>
                    <a:pt x="48" y="48"/>
                  </a:lnTo>
                  <a:lnTo>
                    <a:pt x="48" y="64"/>
                  </a:lnTo>
                  <a:lnTo>
                    <a:pt x="40" y="72"/>
                  </a:lnTo>
                  <a:lnTo>
                    <a:pt x="32" y="7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88" name="Rectangle 177"/>
            <p:cNvSpPr>
              <a:spLocks noChangeArrowheads="1"/>
            </p:cNvSpPr>
            <p:nvPr/>
          </p:nvSpPr>
          <p:spPr bwMode="auto">
            <a:xfrm>
              <a:off x="4466" y="2631"/>
              <a:ext cx="0" cy="0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78885" tIns="40074" rIns="80147" bIns="40074"/>
            <a:lstStyle/>
            <a:p>
              <a:pPr algn="ctr" defTabSz="80168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89" name="Freeform 178"/>
            <p:cNvSpPr>
              <a:spLocks/>
            </p:cNvSpPr>
            <p:nvPr/>
          </p:nvSpPr>
          <p:spPr bwMode="auto">
            <a:xfrm>
              <a:off x="4498" y="2613"/>
              <a:ext cx="23" cy="18"/>
            </a:xfrm>
            <a:custGeom>
              <a:avLst/>
              <a:gdLst>
                <a:gd name="T0" fmla="*/ 8 w 24"/>
                <a:gd name="T1" fmla="*/ 579 h 16"/>
                <a:gd name="T2" fmla="*/ 0 w 24"/>
                <a:gd name="T3" fmla="*/ 1174 h 16"/>
                <a:gd name="T4" fmla="*/ 8 w 24"/>
                <a:gd name="T5" fmla="*/ 1174 h 16"/>
                <a:gd name="T6" fmla="*/ 12 w 24"/>
                <a:gd name="T7" fmla="*/ 1174 h 16"/>
                <a:gd name="T8" fmla="*/ 12 w 24"/>
                <a:gd name="T9" fmla="*/ 579 h 16"/>
                <a:gd name="T10" fmla="*/ 12 w 24"/>
                <a:gd name="T11" fmla="*/ 0 h 16"/>
                <a:gd name="T12" fmla="*/ 8 w 24"/>
                <a:gd name="T13" fmla="*/ 0 h 16"/>
                <a:gd name="T14" fmla="*/ 8 w 24"/>
                <a:gd name="T15" fmla="*/ 579 h 1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"/>
                <a:gd name="T25" fmla="*/ 0 h 16"/>
                <a:gd name="T26" fmla="*/ 24 w 24"/>
                <a:gd name="T27" fmla="*/ 16 h 1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" h="16">
                  <a:moveTo>
                    <a:pt x="8" y="8"/>
                  </a:moveTo>
                  <a:lnTo>
                    <a:pt x="0" y="16"/>
                  </a:lnTo>
                  <a:lnTo>
                    <a:pt x="8" y="16"/>
                  </a:lnTo>
                  <a:lnTo>
                    <a:pt x="24" y="16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8" y="0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90" name="Freeform 179"/>
            <p:cNvSpPr>
              <a:spLocks/>
            </p:cNvSpPr>
            <p:nvPr/>
          </p:nvSpPr>
          <p:spPr bwMode="auto">
            <a:xfrm>
              <a:off x="4490" y="2530"/>
              <a:ext cx="8" cy="46"/>
            </a:xfrm>
            <a:custGeom>
              <a:avLst/>
              <a:gdLst>
                <a:gd name="T0" fmla="*/ 0 w 8"/>
                <a:gd name="T1" fmla="*/ 7035 h 40"/>
                <a:gd name="T2" fmla="*/ 8 w 8"/>
                <a:gd name="T3" fmla="*/ 5675 h 40"/>
                <a:gd name="T4" fmla="*/ 8 w 8"/>
                <a:gd name="T5" fmla="*/ 2821 h 40"/>
                <a:gd name="T6" fmla="*/ 8 w 8"/>
                <a:gd name="T7" fmla="*/ 1403 h 40"/>
                <a:gd name="T8" fmla="*/ 8 w 8"/>
                <a:gd name="T9" fmla="*/ 0 h 40"/>
                <a:gd name="T10" fmla="*/ 8 w 8"/>
                <a:gd name="T11" fmla="*/ 2821 h 40"/>
                <a:gd name="T12" fmla="*/ 0 w 8"/>
                <a:gd name="T13" fmla="*/ 4291 h 40"/>
                <a:gd name="T14" fmla="*/ 0 w 8"/>
                <a:gd name="T15" fmla="*/ 5675 h 40"/>
                <a:gd name="T16" fmla="*/ 0 w 8"/>
                <a:gd name="T17" fmla="*/ 7035 h 40"/>
                <a:gd name="T18" fmla="*/ 0 w 8"/>
                <a:gd name="T19" fmla="*/ 7035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"/>
                <a:gd name="T31" fmla="*/ 0 h 40"/>
                <a:gd name="T32" fmla="*/ 8 w 8"/>
                <a:gd name="T33" fmla="*/ 40 h 4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" h="40">
                  <a:moveTo>
                    <a:pt x="0" y="40"/>
                  </a:moveTo>
                  <a:lnTo>
                    <a:pt x="8" y="32"/>
                  </a:lnTo>
                  <a:lnTo>
                    <a:pt x="8" y="16"/>
                  </a:lnTo>
                  <a:lnTo>
                    <a:pt x="8" y="8"/>
                  </a:lnTo>
                  <a:lnTo>
                    <a:pt x="8" y="0"/>
                  </a:lnTo>
                  <a:lnTo>
                    <a:pt x="8" y="16"/>
                  </a:lnTo>
                  <a:lnTo>
                    <a:pt x="0" y="24"/>
                  </a:lnTo>
                  <a:lnTo>
                    <a:pt x="0" y="32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91" name="Freeform 180"/>
            <p:cNvSpPr>
              <a:spLocks/>
            </p:cNvSpPr>
            <p:nvPr/>
          </p:nvSpPr>
          <p:spPr bwMode="auto">
            <a:xfrm>
              <a:off x="4411" y="2448"/>
              <a:ext cx="63" cy="46"/>
            </a:xfrm>
            <a:custGeom>
              <a:avLst/>
              <a:gdLst>
                <a:gd name="T0" fmla="*/ 32 w 64"/>
                <a:gd name="T1" fmla="*/ 5675 h 40"/>
                <a:gd name="T2" fmla="*/ 24 w 64"/>
                <a:gd name="T3" fmla="*/ 4291 h 40"/>
                <a:gd name="T4" fmla="*/ 16 w 64"/>
                <a:gd name="T5" fmla="*/ 5675 h 40"/>
                <a:gd name="T6" fmla="*/ 8 w 64"/>
                <a:gd name="T7" fmla="*/ 7035 h 40"/>
                <a:gd name="T8" fmla="*/ 0 w 64"/>
                <a:gd name="T9" fmla="*/ 7035 h 40"/>
                <a:gd name="T10" fmla="*/ 8 w 64"/>
                <a:gd name="T11" fmla="*/ 2821 h 40"/>
                <a:gd name="T12" fmla="*/ 16 w 64"/>
                <a:gd name="T13" fmla="*/ 2821 h 40"/>
                <a:gd name="T14" fmla="*/ 24 w 64"/>
                <a:gd name="T15" fmla="*/ 1403 h 40"/>
                <a:gd name="T16" fmla="*/ 32 w 64"/>
                <a:gd name="T17" fmla="*/ 0 h 40"/>
                <a:gd name="T18" fmla="*/ 32 w 64"/>
                <a:gd name="T19" fmla="*/ 0 h 40"/>
                <a:gd name="T20" fmla="*/ 32 w 64"/>
                <a:gd name="T21" fmla="*/ 0 h 40"/>
                <a:gd name="T22" fmla="*/ 32 w 64"/>
                <a:gd name="T23" fmla="*/ 1403 h 40"/>
                <a:gd name="T24" fmla="*/ 32 w 64"/>
                <a:gd name="T25" fmla="*/ 2821 h 40"/>
                <a:gd name="T26" fmla="*/ 32 w 64"/>
                <a:gd name="T27" fmla="*/ 5675 h 40"/>
                <a:gd name="T28" fmla="*/ 32 w 64"/>
                <a:gd name="T29" fmla="*/ 7035 h 40"/>
                <a:gd name="T30" fmla="*/ 32 w 64"/>
                <a:gd name="T31" fmla="*/ 7035 h 40"/>
                <a:gd name="T32" fmla="*/ 32 w 64"/>
                <a:gd name="T33" fmla="*/ 4291 h 40"/>
                <a:gd name="T34" fmla="*/ 32 w 64"/>
                <a:gd name="T35" fmla="*/ 5675 h 4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64"/>
                <a:gd name="T55" fmla="*/ 0 h 40"/>
                <a:gd name="T56" fmla="*/ 64 w 64"/>
                <a:gd name="T57" fmla="*/ 40 h 4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64" h="40">
                  <a:moveTo>
                    <a:pt x="32" y="32"/>
                  </a:moveTo>
                  <a:lnTo>
                    <a:pt x="24" y="24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0" y="40"/>
                  </a:lnTo>
                  <a:lnTo>
                    <a:pt x="8" y="16"/>
                  </a:lnTo>
                  <a:lnTo>
                    <a:pt x="16" y="16"/>
                  </a:lnTo>
                  <a:lnTo>
                    <a:pt x="24" y="8"/>
                  </a:lnTo>
                  <a:lnTo>
                    <a:pt x="40" y="0"/>
                  </a:lnTo>
                  <a:lnTo>
                    <a:pt x="56" y="0"/>
                  </a:lnTo>
                  <a:lnTo>
                    <a:pt x="64" y="0"/>
                  </a:lnTo>
                  <a:lnTo>
                    <a:pt x="64" y="8"/>
                  </a:lnTo>
                  <a:lnTo>
                    <a:pt x="64" y="16"/>
                  </a:lnTo>
                  <a:lnTo>
                    <a:pt x="56" y="32"/>
                  </a:lnTo>
                  <a:lnTo>
                    <a:pt x="40" y="40"/>
                  </a:lnTo>
                  <a:lnTo>
                    <a:pt x="32" y="40"/>
                  </a:lnTo>
                  <a:lnTo>
                    <a:pt x="32" y="24"/>
                  </a:lnTo>
                  <a:lnTo>
                    <a:pt x="32" y="3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92" name="Freeform 181"/>
            <p:cNvSpPr>
              <a:spLocks/>
            </p:cNvSpPr>
            <p:nvPr/>
          </p:nvSpPr>
          <p:spPr bwMode="auto">
            <a:xfrm>
              <a:off x="4380" y="2302"/>
              <a:ext cx="39" cy="82"/>
            </a:xfrm>
            <a:custGeom>
              <a:avLst/>
              <a:gdLst>
                <a:gd name="T0" fmla="*/ 16 w 40"/>
                <a:gd name="T1" fmla="*/ 7853 h 72"/>
                <a:gd name="T2" fmla="*/ 16 w 40"/>
                <a:gd name="T3" fmla="*/ 6895 h 72"/>
                <a:gd name="T4" fmla="*/ 20 w 40"/>
                <a:gd name="T5" fmla="*/ 5992 h 72"/>
                <a:gd name="T6" fmla="*/ 20 w 40"/>
                <a:gd name="T7" fmla="*/ 4881 h 72"/>
                <a:gd name="T8" fmla="*/ 20 w 40"/>
                <a:gd name="T9" fmla="*/ 2901 h 72"/>
                <a:gd name="T10" fmla="*/ 20 w 40"/>
                <a:gd name="T11" fmla="*/ 1963 h 72"/>
                <a:gd name="T12" fmla="*/ 20 w 40"/>
                <a:gd name="T13" fmla="*/ 928 h 72"/>
                <a:gd name="T14" fmla="*/ 8 w 40"/>
                <a:gd name="T15" fmla="*/ 0 h 72"/>
                <a:gd name="T16" fmla="*/ 8 w 40"/>
                <a:gd name="T17" fmla="*/ 1963 h 72"/>
                <a:gd name="T18" fmla="*/ 8 w 40"/>
                <a:gd name="T19" fmla="*/ 2901 h 72"/>
                <a:gd name="T20" fmla="*/ 8 w 40"/>
                <a:gd name="T21" fmla="*/ 4881 h 72"/>
                <a:gd name="T22" fmla="*/ 0 w 40"/>
                <a:gd name="T23" fmla="*/ 7853 h 72"/>
                <a:gd name="T24" fmla="*/ 0 w 40"/>
                <a:gd name="T25" fmla="*/ 8851 h 72"/>
                <a:gd name="T26" fmla="*/ 8 w 40"/>
                <a:gd name="T27" fmla="*/ 8851 h 72"/>
                <a:gd name="T28" fmla="*/ 16 w 40"/>
                <a:gd name="T29" fmla="*/ 8851 h 72"/>
                <a:gd name="T30" fmla="*/ 16 w 40"/>
                <a:gd name="T31" fmla="*/ 7853 h 7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40"/>
                <a:gd name="T49" fmla="*/ 0 h 72"/>
                <a:gd name="T50" fmla="*/ 40 w 40"/>
                <a:gd name="T51" fmla="*/ 72 h 7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40" h="72">
                  <a:moveTo>
                    <a:pt x="16" y="64"/>
                  </a:moveTo>
                  <a:lnTo>
                    <a:pt x="16" y="56"/>
                  </a:lnTo>
                  <a:lnTo>
                    <a:pt x="24" y="48"/>
                  </a:lnTo>
                  <a:lnTo>
                    <a:pt x="32" y="40"/>
                  </a:lnTo>
                  <a:lnTo>
                    <a:pt x="32" y="24"/>
                  </a:lnTo>
                  <a:lnTo>
                    <a:pt x="40" y="16"/>
                  </a:lnTo>
                  <a:lnTo>
                    <a:pt x="24" y="8"/>
                  </a:lnTo>
                  <a:lnTo>
                    <a:pt x="8" y="0"/>
                  </a:lnTo>
                  <a:lnTo>
                    <a:pt x="8" y="16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64"/>
                  </a:lnTo>
                  <a:lnTo>
                    <a:pt x="0" y="72"/>
                  </a:lnTo>
                  <a:lnTo>
                    <a:pt x="8" y="72"/>
                  </a:lnTo>
                  <a:lnTo>
                    <a:pt x="16" y="72"/>
                  </a:lnTo>
                  <a:lnTo>
                    <a:pt x="16" y="6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93" name="Freeform 182"/>
            <p:cNvSpPr>
              <a:spLocks/>
            </p:cNvSpPr>
            <p:nvPr/>
          </p:nvSpPr>
          <p:spPr bwMode="auto">
            <a:xfrm>
              <a:off x="4419" y="2384"/>
              <a:ext cx="8" cy="19"/>
            </a:xfrm>
            <a:custGeom>
              <a:avLst/>
              <a:gdLst>
                <a:gd name="T0" fmla="*/ 8 w 8"/>
                <a:gd name="T1" fmla="*/ 4726 h 16"/>
                <a:gd name="T2" fmla="*/ 0 w 8"/>
                <a:gd name="T3" fmla="*/ 0 h 16"/>
                <a:gd name="T4" fmla="*/ 0 w 8"/>
                <a:gd name="T5" fmla="*/ 0 h 16"/>
                <a:gd name="T6" fmla="*/ 0 w 8"/>
                <a:gd name="T7" fmla="*/ 4726 h 16"/>
                <a:gd name="T8" fmla="*/ 0 w 8"/>
                <a:gd name="T9" fmla="*/ 9268 h 16"/>
                <a:gd name="T10" fmla="*/ 8 w 8"/>
                <a:gd name="T11" fmla="*/ 9268 h 16"/>
                <a:gd name="T12" fmla="*/ 8 w 8"/>
                <a:gd name="T13" fmla="*/ 4726 h 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16"/>
                <a:gd name="T23" fmla="*/ 8 w 8"/>
                <a:gd name="T24" fmla="*/ 16 h 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16">
                  <a:moveTo>
                    <a:pt x="8" y="8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8" y="16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94" name="Freeform 183"/>
            <p:cNvSpPr>
              <a:spLocks/>
            </p:cNvSpPr>
            <p:nvPr/>
          </p:nvSpPr>
          <p:spPr bwMode="auto">
            <a:xfrm>
              <a:off x="4419" y="2384"/>
              <a:ext cx="8" cy="19"/>
            </a:xfrm>
            <a:custGeom>
              <a:avLst/>
              <a:gdLst>
                <a:gd name="T0" fmla="*/ 8 w 8"/>
                <a:gd name="T1" fmla="*/ 4726 h 16"/>
                <a:gd name="T2" fmla="*/ 0 w 8"/>
                <a:gd name="T3" fmla="*/ 0 h 16"/>
                <a:gd name="T4" fmla="*/ 0 w 8"/>
                <a:gd name="T5" fmla="*/ 0 h 16"/>
                <a:gd name="T6" fmla="*/ 0 w 8"/>
                <a:gd name="T7" fmla="*/ 4726 h 16"/>
                <a:gd name="T8" fmla="*/ 0 w 8"/>
                <a:gd name="T9" fmla="*/ 9268 h 16"/>
                <a:gd name="T10" fmla="*/ 8 w 8"/>
                <a:gd name="T11" fmla="*/ 9268 h 16"/>
                <a:gd name="T12" fmla="*/ 8 w 8"/>
                <a:gd name="T13" fmla="*/ 4726 h 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16"/>
                <a:gd name="T23" fmla="*/ 8 w 8"/>
                <a:gd name="T24" fmla="*/ 16 h 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16">
                  <a:moveTo>
                    <a:pt x="8" y="8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8" y="16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95" name="Freeform 184"/>
            <p:cNvSpPr>
              <a:spLocks/>
            </p:cNvSpPr>
            <p:nvPr/>
          </p:nvSpPr>
          <p:spPr bwMode="auto">
            <a:xfrm>
              <a:off x="4443" y="2384"/>
              <a:ext cx="8" cy="19"/>
            </a:xfrm>
            <a:custGeom>
              <a:avLst/>
              <a:gdLst>
                <a:gd name="T0" fmla="*/ 8 w 8"/>
                <a:gd name="T1" fmla="*/ 0 h 16"/>
                <a:gd name="T2" fmla="*/ 0 w 8"/>
                <a:gd name="T3" fmla="*/ 0 h 16"/>
                <a:gd name="T4" fmla="*/ 0 w 8"/>
                <a:gd name="T5" fmla="*/ 9268 h 16"/>
                <a:gd name="T6" fmla="*/ 0 w 8"/>
                <a:gd name="T7" fmla="*/ 9268 h 16"/>
                <a:gd name="T8" fmla="*/ 0 w 8"/>
                <a:gd name="T9" fmla="*/ 4726 h 16"/>
                <a:gd name="T10" fmla="*/ 8 w 8"/>
                <a:gd name="T11" fmla="*/ 0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16"/>
                <a:gd name="T20" fmla="*/ 8 w 8"/>
                <a:gd name="T21" fmla="*/ 16 h 1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16">
                  <a:moveTo>
                    <a:pt x="8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96" name="Freeform 185"/>
            <p:cNvSpPr>
              <a:spLocks/>
            </p:cNvSpPr>
            <p:nvPr/>
          </p:nvSpPr>
          <p:spPr bwMode="auto">
            <a:xfrm>
              <a:off x="4820" y="2759"/>
              <a:ext cx="16" cy="36"/>
            </a:xfrm>
            <a:custGeom>
              <a:avLst/>
              <a:gdLst>
                <a:gd name="T0" fmla="*/ 16 w 16"/>
                <a:gd name="T1" fmla="*/ 1876 h 32"/>
                <a:gd name="T2" fmla="*/ 16 w 16"/>
                <a:gd name="T3" fmla="*/ 1174 h 32"/>
                <a:gd name="T4" fmla="*/ 8 w 16"/>
                <a:gd name="T5" fmla="*/ 1174 h 32"/>
                <a:gd name="T6" fmla="*/ 8 w 16"/>
                <a:gd name="T7" fmla="*/ 579 h 32"/>
                <a:gd name="T8" fmla="*/ 0 w 16"/>
                <a:gd name="T9" fmla="*/ 0 h 32"/>
                <a:gd name="T10" fmla="*/ 16 w 16"/>
                <a:gd name="T11" fmla="*/ 0 h 32"/>
                <a:gd name="T12" fmla="*/ 16 w 16"/>
                <a:gd name="T13" fmla="*/ 579 h 32"/>
                <a:gd name="T14" fmla="*/ 16 w 16"/>
                <a:gd name="T15" fmla="*/ 1174 h 32"/>
                <a:gd name="T16" fmla="*/ 16 w 16"/>
                <a:gd name="T17" fmla="*/ 1876 h 32"/>
                <a:gd name="T18" fmla="*/ 16 w 16"/>
                <a:gd name="T19" fmla="*/ 2447 h 32"/>
                <a:gd name="T20" fmla="*/ 16 w 16"/>
                <a:gd name="T21" fmla="*/ 1876 h 3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6"/>
                <a:gd name="T34" fmla="*/ 0 h 32"/>
                <a:gd name="T35" fmla="*/ 16 w 16"/>
                <a:gd name="T36" fmla="*/ 32 h 3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6" h="32">
                  <a:moveTo>
                    <a:pt x="16" y="24"/>
                  </a:moveTo>
                  <a:lnTo>
                    <a:pt x="16" y="16"/>
                  </a:lnTo>
                  <a:lnTo>
                    <a:pt x="8" y="16"/>
                  </a:lnTo>
                  <a:lnTo>
                    <a:pt x="8" y="8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8"/>
                  </a:lnTo>
                  <a:lnTo>
                    <a:pt x="16" y="16"/>
                  </a:lnTo>
                  <a:lnTo>
                    <a:pt x="16" y="24"/>
                  </a:lnTo>
                  <a:lnTo>
                    <a:pt x="16" y="32"/>
                  </a:lnTo>
                  <a:lnTo>
                    <a:pt x="16" y="2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97" name="Freeform 186"/>
            <p:cNvSpPr>
              <a:spLocks/>
            </p:cNvSpPr>
            <p:nvPr/>
          </p:nvSpPr>
          <p:spPr bwMode="auto">
            <a:xfrm>
              <a:off x="1708" y="2220"/>
              <a:ext cx="205" cy="100"/>
            </a:xfrm>
            <a:custGeom>
              <a:avLst/>
              <a:gdLst>
                <a:gd name="T0" fmla="*/ 0 w 208"/>
                <a:gd name="T1" fmla="*/ 2686 h 88"/>
                <a:gd name="T2" fmla="*/ 8 w 208"/>
                <a:gd name="T3" fmla="*/ 1809 h 88"/>
                <a:gd name="T4" fmla="*/ 34 w 208"/>
                <a:gd name="T5" fmla="*/ 0 h 88"/>
                <a:gd name="T6" fmla="*/ 79 w 208"/>
                <a:gd name="T7" fmla="*/ 2686 h 88"/>
                <a:gd name="T8" fmla="*/ 87 w 208"/>
                <a:gd name="T9" fmla="*/ 4478 h 88"/>
                <a:gd name="T10" fmla="*/ 111 w 208"/>
                <a:gd name="T11" fmla="*/ 6460 h 88"/>
                <a:gd name="T12" fmla="*/ 111 w 208"/>
                <a:gd name="T13" fmla="*/ 7341 h 88"/>
                <a:gd name="T14" fmla="*/ 122 w 208"/>
                <a:gd name="T15" fmla="*/ 8139 h 88"/>
                <a:gd name="T16" fmla="*/ 117 w 208"/>
                <a:gd name="T17" fmla="*/ 10088 h 88"/>
                <a:gd name="T18" fmla="*/ 83 w 208"/>
                <a:gd name="T19" fmla="*/ 9009 h 88"/>
                <a:gd name="T20" fmla="*/ 83 w 208"/>
                <a:gd name="T21" fmla="*/ 7341 h 88"/>
                <a:gd name="T22" fmla="*/ 75 w 208"/>
                <a:gd name="T23" fmla="*/ 4478 h 88"/>
                <a:gd name="T24" fmla="*/ 59 w 208"/>
                <a:gd name="T25" fmla="*/ 4478 h 88"/>
                <a:gd name="T26" fmla="*/ 34 w 208"/>
                <a:gd name="T27" fmla="*/ 2686 h 88"/>
                <a:gd name="T28" fmla="*/ 34 w 208"/>
                <a:gd name="T29" fmla="*/ 1809 h 88"/>
                <a:gd name="T30" fmla="*/ 24 w 208"/>
                <a:gd name="T31" fmla="*/ 2686 h 88"/>
                <a:gd name="T32" fmla="*/ 0 w 208"/>
                <a:gd name="T33" fmla="*/ 2686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08"/>
                <a:gd name="T52" fmla="*/ 0 h 88"/>
                <a:gd name="T53" fmla="*/ 208 w 208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08" h="88">
                  <a:moveTo>
                    <a:pt x="0" y="24"/>
                  </a:moveTo>
                  <a:lnTo>
                    <a:pt x="8" y="16"/>
                  </a:lnTo>
                  <a:lnTo>
                    <a:pt x="56" y="0"/>
                  </a:lnTo>
                  <a:lnTo>
                    <a:pt x="128" y="24"/>
                  </a:lnTo>
                  <a:lnTo>
                    <a:pt x="144" y="40"/>
                  </a:lnTo>
                  <a:lnTo>
                    <a:pt x="192" y="56"/>
                  </a:lnTo>
                  <a:lnTo>
                    <a:pt x="192" y="64"/>
                  </a:lnTo>
                  <a:lnTo>
                    <a:pt x="208" y="72"/>
                  </a:lnTo>
                  <a:lnTo>
                    <a:pt x="200" y="88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120" y="40"/>
                  </a:lnTo>
                  <a:lnTo>
                    <a:pt x="96" y="40"/>
                  </a:lnTo>
                  <a:lnTo>
                    <a:pt x="56" y="24"/>
                  </a:lnTo>
                  <a:lnTo>
                    <a:pt x="48" y="16"/>
                  </a:lnTo>
                  <a:lnTo>
                    <a:pt x="24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98" name="Freeform 187"/>
            <p:cNvSpPr>
              <a:spLocks/>
            </p:cNvSpPr>
            <p:nvPr/>
          </p:nvSpPr>
          <p:spPr bwMode="auto">
            <a:xfrm>
              <a:off x="2030" y="2366"/>
              <a:ext cx="48" cy="9"/>
            </a:xfrm>
            <a:custGeom>
              <a:avLst/>
              <a:gdLst>
                <a:gd name="T0" fmla="*/ 0 w 48"/>
                <a:gd name="T1" fmla="*/ 0 h 8"/>
                <a:gd name="T2" fmla="*/ 8 w 48"/>
                <a:gd name="T3" fmla="*/ 0 h 8"/>
                <a:gd name="T4" fmla="*/ 32 w 48"/>
                <a:gd name="T5" fmla="*/ 0 h 8"/>
                <a:gd name="T6" fmla="*/ 48 w 48"/>
                <a:gd name="T7" fmla="*/ 0 h 8"/>
                <a:gd name="T8" fmla="*/ 48 w 48"/>
                <a:gd name="T9" fmla="*/ 0 h 8"/>
                <a:gd name="T10" fmla="*/ 24 w 48"/>
                <a:gd name="T11" fmla="*/ 579 h 8"/>
                <a:gd name="T12" fmla="*/ 24 w 48"/>
                <a:gd name="T13" fmla="*/ 579 h 8"/>
                <a:gd name="T14" fmla="*/ 0 w 48"/>
                <a:gd name="T15" fmla="*/ 0 h 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8"/>
                <a:gd name="T25" fmla="*/ 0 h 8"/>
                <a:gd name="T26" fmla="*/ 48 w 48"/>
                <a:gd name="T27" fmla="*/ 8 h 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8" h="8">
                  <a:moveTo>
                    <a:pt x="0" y="0"/>
                  </a:moveTo>
                  <a:lnTo>
                    <a:pt x="8" y="0"/>
                  </a:lnTo>
                  <a:lnTo>
                    <a:pt x="32" y="0"/>
                  </a:lnTo>
                  <a:lnTo>
                    <a:pt x="48" y="0"/>
                  </a:lnTo>
                  <a:lnTo>
                    <a:pt x="24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199" name="Freeform 188"/>
            <p:cNvSpPr>
              <a:spLocks/>
            </p:cNvSpPr>
            <p:nvPr/>
          </p:nvSpPr>
          <p:spPr bwMode="auto">
            <a:xfrm>
              <a:off x="2030" y="2366"/>
              <a:ext cx="48" cy="9"/>
            </a:xfrm>
            <a:custGeom>
              <a:avLst/>
              <a:gdLst>
                <a:gd name="T0" fmla="*/ 0 w 48"/>
                <a:gd name="T1" fmla="*/ 0 h 8"/>
                <a:gd name="T2" fmla="*/ 8 w 48"/>
                <a:gd name="T3" fmla="*/ 0 h 8"/>
                <a:gd name="T4" fmla="*/ 32 w 48"/>
                <a:gd name="T5" fmla="*/ 0 h 8"/>
                <a:gd name="T6" fmla="*/ 48 w 48"/>
                <a:gd name="T7" fmla="*/ 0 h 8"/>
                <a:gd name="T8" fmla="*/ 48 w 48"/>
                <a:gd name="T9" fmla="*/ 0 h 8"/>
                <a:gd name="T10" fmla="*/ 24 w 48"/>
                <a:gd name="T11" fmla="*/ 579 h 8"/>
                <a:gd name="T12" fmla="*/ 24 w 48"/>
                <a:gd name="T13" fmla="*/ 579 h 8"/>
                <a:gd name="T14" fmla="*/ 0 w 48"/>
                <a:gd name="T15" fmla="*/ 0 h 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8"/>
                <a:gd name="T25" fmla="*/ 0 h 8"/>
                <a:gd name="T26" fmla="*/ 48 w 48"/>
                <a:gd name="T27" fmla="*/ 8 h 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8" h="8">
                  <a:moveTo>
                    <a:pt x="0" y="0"/>
                  </a:moveTo>
                  <a:lnTo>
                    <a:pt x="8" y="0"/>
                  </a:lnTo>
                  <a:lnTo>
                    <a:pt x="32" y="0"/>
                  </a:lnTo>
                  <a:lnTo>
                    <a:pt x="48" y="0"/>
                  </a:lnTo>
                  <a:lnTo>
                    <a:pt x="24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00" name="Freeform 189"/>
            <p:cNvSpPr>
              <a:spLocks/>
            </p:cNvSpPr>
            <p:nvPr/>
          </p:nvSpPr>
          <p:spPr bwMode="auto">
            <a:xfrm>
              <a:off x="1818" y="2339"/>
              <a:ext cx="47" cy="27"/>
            </a:xfrm>
            <a:custGeom>
              <a:avLst/>
              <a:gdLst>
                <a:gd name="T0" fmla="*/ 0 w 48"/>
                <a:gd name="T1" fmla="*/ 0 h 24"/>
                <a:gd name="T2" fmla="*/ 16 w 48"/>
                <a:gd name="T3" fmla="*/ 1257 h 24"/>
                <a:gd name="T4" fmla="*/ 24 w 48"/>
                <a:gd name="T5" fmla="*/ 1880 h 24"/>
                <a:gd name="T6" fmla="*/ 24 w 48"/>
                <a:gd name="T7" fmla="*/ 1257 h 24"/>
                <a:gd name="T8" fmla="*/ 24 w 48"/>
                <a:gd name="T9" fmla="*/ 620 h 24"/>
                <a:gd name="T10" fmla="*/ 24 w 48"/>
                <a:gd name="T11" fmla="*/ 620 h 24"/>
                <a:gd name="T12" fmla="*/ 24 w 48"/>
                <a:gd name="T13" fmla="*/ 620 h 24"/>
                <a:gd name="T14" fmla="*/ 16 w 48"/>
                <a:gd name="T15" fmla="*/ 0 h 24"/>
                <a:gd name="T16" fmla="*/ 0 w 48"/>
                <a:gd name="T17" fmla="*/ 0 h 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8"/>
                <a:gd name="T28" fmla="*/ 0 h 24"/>
                <a:gd name="T29" fmla="*/ 48 w 48"/>
                <a:gd name="T30" fmla="*/ 24 h 2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8" h="24">
                  <a:moveTo>
                    <a:pt x="0" y="0"/>
                  </a:moveTo>
                  <a:lnTo>
                    <a:pt x="16" y="16"/>
                  </a:lnTo>
                  <a:lnTo>
                    <a:pt x="32" y="24"/>
                  </a:lnTo>
                  <a:lnTo>
                    <a:pt x="48" y="16"/>
                  </a:lnTo>
                  <a:lnTo>
                    <a:pt x="48" y="8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01" name="Freeform 190"/>
            <p:cNvSpPr>
              <a:spLocks/>
            </p:cNvSpPr>
            <p:nvPr/>
          </p:nvSpPr>
          <p:spPr bwMode="auto">
            <a:xfrm>
              <a:off x="1732" y="2256"/>
              <a:ext cx="16" cy="10"/>
            </a:xfrm>
            <a:custGeom>
              <a:avLst/>
              <a:gdLst>
                <a:gd name="T0" fmla="*/ 8 w 16"/>
                <a:gd name="T1" fmla="*/ 0 h 8"/>
                <a:gd name="T2" fmla="*/ 0 w 16"/>
                <a:gd name="T3" fmla="*/ 0 h 8"/>
                <a:gd name="T4" fmla="*/ 0 w 16"/>
                <a:gd name="T5" fmla="*/ 29377 h 8"/>
                <a:gd name="T6" fmla="*/ 16 w 16"/>
                <a:gd name="T7" fmla="*/ 29377 h 8"/>
                <a:gd name="T8" fmla="*/ 8 w 16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"/>
                <a:gd name="T16" fmla="*/ 0 h 8"/>
                <a:gd name="T17" fmla="*/ 16 w 16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" h="8">
                  <a:moveTo>
                    <a:pt x="8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16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02" name="Freeform 191"/>
            <p:cNvSpPr>
              <a:spLocks/>
            </p:cNvSpPr>
            <p:nvPr/>
          </p:nvSpPr>
          <p:spPr bwMode="auto">
            <a:xfrm>
              <a:off x="1897" y="2329"/>
              <a:ext cx="71" cy="37"/>
            </a:xfrm>
            <a:custGeom>
              <a:avLst/>
              <a:gdLst>
                <a:gd name="T0" fmla="*/ 36 w 72"/>
                <a:gd name="T1" fmla="*/ 0 h 32"/>
                <a:gd name="T2" fmla="*/ 36 w 72"/>
                <a:gd name="T3" fmla="*/ 1679 h 32"/>
                <a:gd name="T4" fmla="*/ 36 w 72"/>
                <a:gd name="T5" fmla="*/ 3469 h 32"/>
                <a:gd name="T6" fmla="*/ 36 w 72"/>
                <a:gd name="T7" fmla="*/ 6979 h 32"/>
                <a:gd name="T8" fmla="*/ 36 w 72"/>
                <a:gd name="T9" fmla="*/ 6979 h 32"/>
                <a:gd name="T10" fmla="*/ 32 w 72"/>
                <a:gd name="T11" fmla="*/ 6979 h 32"/>
                <a:gd name="T12" fmla="*/ 16 w 72"/>
                <a:gd name="T13" fmla="*/ 6979 h 32"/>
                <a:gd name="T14" fmla="*/ 0 w 72"/>
                <a:gd name="T15" fmla="*/ 3469 h 32"/>
                <a:gd name="T16" fmla="*/ 16 w 72"/>
                <a:gd name="T17" fmla="*/ 1679 h 32"/>
                <a:gd name="T18" fmla="*/ 32 w 72"/>
                <a:gd name="T19" fmla="*/ 3469 h 32"/>
                <a:gd name="T20" fmla="*/ 36 w 72"/>
                <a:gd name="T21" fmla="*/ 1679 h 32"/>
                <a:gd name="T22" fmla="*/ 32 w 72"/>
                <a:gd name="T23" fmla="*/ 0 h 32"/>
                <a:gd name="T24" fmla="*/ 36 w 72"/>
                <a:gd name="T25" fmla="*/ 0 h 32"/>
                <a:gd name="T26" fmla="*/ 36 w 72"/>
                <a:gd name="T27" fmla="*/ 0 h 3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2"/>
                <a:gd name="T43" fmla="*/ 0 h 32"/>
                <a:gd name="T44" fmla="*/ 72 w 72"/>
                <a:gd name="T45" fmla="*/ 32 h 3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2" h="32">
                  <a:moveTo>
                    <a:pt x="56" y="0"/>
                  </a:moveTo>
                  <a:lnTo>
                    <a:pt x="72" y="8"/>
                  </a:lnTo>
                  <a:lnTo>
                    <a:pt x="64" y="16"/>
                  </a:lnTo>
                  <a:lnTo>
                    <a:pt x="72" y="32"/>
                  </a:lnTo>
                  <a:lnTo>
                    <a:pt x="56" y="32"/>
                  </a:lnTo>
                  <a:lnTo>
                    <a:pt x="32" y="32"/>
                  </a:lnTo>
                  <a:lnTo>
                    <a:pt x="16" y="32"/>
                  </a:lnTo>
                  <a:lnTo>
                    <a:pt x="0" y="16"/>
                  </a:lnTo>
                  <a:lnTo>
                    <a:pt x="16" y="8"/>
                  </a:lnTo>
                  <a:lnTo>
                    <a:pt x="32" y="16"/>
                  </a:lnTo>
                  <a:lnTo>
                    <a:pt x="40" y="8"/>
                  </a:lnTo>
                  <a:lnTo>
                    <a:pt x="32" y="0"/>
                  </a:lnTo>
                  <a:lnTo>
                    <a:pt x="48" y="0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03" name="Freeform 192"/>
            <p:cNvSpPr>
              <a:spLocks/>
            </p:cNvSpPr>
            <p:nvPr/>
          </p:nvSpPr>
          <p:spPr bwMode="auto">
            <a:xfrm>
              <a:off x="1952" y="2329"/>
              <a:ext cx="78" cy="37"/>
            </a:xfrm>
            <a:custGeom>
              <a:avLst/>
              <a:gdLst>
                <a:gd name="T0" fmla="*/ 0 w 80"/>
                <a:gd name="T1" fmla="*/ 0 h 32"/>
                <a:gd name="T2" fmla="*/ 16 w 80"/>
                <a:gd name="T3" fmla="*/ 0 h 32"/>
                <a:gd name="T4" fmla="*/ 20 w 80"/>
                <a:gd name="T5" fmla="*/ 0 h 32"/>
                <a:gd name="T6" fmla="*/ 20 w 80"/>
                <a:gd name="T7" fmla="*/ 3469 h 32"/>
                <a:gd name="T8" fmla="*/ 28 w 80"/>
                <a:gd name="T9" fmla="*/ 3469 h 32"/>
                <a:gd name="T10" fmla="*/ 32 w 80"/>
                <a:gd name="T11" fmla="*/ 6979 h 32"/>
                <a:gd name="T12" fmla="*/ 28 w 80"/>
                <a:gd name="T13" fmla="*/ 6979 h 32"/>
                <a:gd name="T14" fmla="*/ 20 w 80"/>
                <a:gd name="T15" fmla="*/ 5220 h 32"/>
                <a:gd name="T16" fmla="*/ 20 w 80"/>
                <a:gd name="T17" fmla="*/ 6979 h 32"/>
                <a:gd name="T18" fmla="*/ 20 w 80"/>
                <a:gd name="T19" fmla="*/ 6979 h 32"/>
                <a:gd name="T20" fmla="*/ 16 w 80"/>
                <a:gd name="T21" fmla="*/ 6979 h 32"/>
                <a:gd name="T22" fmla="*/ 8 w 80"/>
                <a:gd name="T23" fmla="*/ 3469 h 32"/>
                <a:gd name="T24" fmla="*/ 16 w 80"/>
                <a:gd name="T25" fmla="*/ 1679 h 32"/>
                <a:gd name="T26" fmla="*/ 0 w 80"/>
                <a:gd name="T27" fmla="*/ 0 h 3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80"/>
                <a:gd name="T43" fmla="*/ 0 h 32"/>
                <a:gd name="T44" fmla="*/ 80 w 80"/>
                <a:gd name="T45" fmla="*/ 32 h 3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80" h="32">
                  <a:moveTo>
                    <a:pt x="0" y="0"/>
                  </a:moveTo>
                  <a:lnTo>
                    <a:pt x="16" y="0"/>
                  </a:lnTo>
                  <a:lnTo>
                    <a:pt x="48" y="0"/>
                  </a:lnTo>
                  <a:lnTo>
                    <a:pt x="48" y="16"/>
                  </a:lnTo>
                  <a:lnTo>
                    <a:pt x="72" y="16"/>
                  </a:lnTo>
                  <a:lnTo>
                    <a:pt x="80" y="32"/>
                  </a:lnTo>
                  <a:lnTo>
                    <a:pt x="72" y="32"/>
                  </a:lnTo>
                  <a:lnTo>
                    <a:pt x="48" y="24"/>
                  </a:lnTo>
                  <a:lnTo>
                    <a:pt x="32" y="32"/>
                  </a:lnTo>
                  <a:lnTo>
                    <a:pt x="24" y="32"/>
                  </a:lnTo>
                  <a:lnTo>
                    <a:pt x="16" y="32"/>
                  </a:lnTo>
                  <a:lnTo>
                    <a:pt x="8" y="16"/>
                  </a:lnTo>
                  <a:lnTo>
                    <a:pt x="16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04" name="Freeform 193"/>
            <p:cNvSpPr>
              <a:spLocks/>
            </p:cNvSpPr>
            <p:nvPr/>
          </p:nvSpPr>
          <p:spPr bwMode="auto">
            <a:xfrm>
              <a:off x="1197" y="1809"/>
              <a:ext cx="456" cy="557"/>
            </a:xfrm>
            <a:custGeom>
              <a:avLst/>
              <a:gdLst>
                <a:gd name="T0" fmla="*/ 8 w 464"/>
                <a:gd name="T1" fmla="*/ 2122 h 488"/>
                <a:gd name="T2" fmla="*/ 24 w 464"/>
                <a:gd name="T3" fmla="*/ 13972 h 488"/>
                <a:gd name="T4" fmla="*/ 0 w 464"/>
                <a:gd name="T5" fmla="*/ 13972 h 488"/>
                <a:gd name="T6" fmla="*/ 16 w 464"/>
                <a:gd name="T7" fmla="*/ 19090 h 488"/>
                <a:gd name="T8" fmla="*/ 16 w 464"/>
                <a:gd name="T9" fmla="*/ 24630 h 488"/>
                <a:gd name="T10" fmla="*/ 29 w 464"/>
                <a:gd name="T11" fmla="*/ 28885 h 488"/>
                <a:gd name="T12" fmla="*/ 29 w 464"/>
                <a:gd name="T13" fmla="*/ 24630 h 488"/>
                <a:gd name="T14" fmla="*/ 29 w 464"/>
                <a:gd name="T15" fmla="*/ 15007 h 488"/>
                <a:gd name="T16" fmla="*/ 29 w 464"/>
                <a:gd name="T17" fmla="*/ 7437 h 488"/>
                <a:gd name="T18" fmla="*/ 29 w 464"/>
                <a:gd name="T19" fmla="*/ 9518 h 488"/>
                <a:gd name="T20" fmla="*/ 43 w 464"/>
                <a:gd name="T21" fmla="*/ 19090 h 488"/>
                <a:gd name="T22" fmla="*/ 43 w 464"/>
                <a:gd name="T23" fmla="*/ 23441 h 488"/>
                <a:gd name="T24" fmla="*/ 43 w 464"/>
                <a:gd name="T25" fmla="*/ 25533 h 488"/>
                <a:gd name="T26" fmla="*/ 66 w 464"/>
                <a:gd name="T27" fmla="*/ 37418 h 488"/>
                <a:gd name="T28" fmla="*/ 66 w 464"/>
                <a:gd name="T29" fmla="*/ 48042 h 488"/>
                <a:gd name="T30" fmla="*/ 97 w 464"/>
                <a:gd name="T31" fmla="*/ 54463 h 488"/>
                <a:gd name="T32" fmla="*/ 151 w 464"/>
                <a:gd name="T33" fmla="*/ 59639 h 488"/>
                <a:gd name="T34" fmla="*/ 170 w 464"/>
                <a:gd name="T35" fmla="*/ 65152 h 488"/>
                <a:gd name="T36" fmla="*/ 198 w 464"/>
                <a:gd name="T37" fmla="*/ 62844 h 488"/>
                <a:gd name="T38" fmla="*/ 201 w 464"/>
                <a:gd name="T39" fmla="*/ 58613 h 488"/>
                <a:gd name="T40" fmla="*/ 219 w 464"/>
                <a:gd name="T41" fmla="*/ 59639 h 488"/>
                <a:gd name="T42" fmla="*/ 233 w 464"/>
                <a:gd name="T43" fmla="*/ 59639 h 488"/>
                <a:gd name="T44" fmla="*/ 237 w 464"/>
                <a:gd name="T45" fmla="*/ 55579 h 488"/>
                <a:gd name="T46" fmla="*/ 245 w 464"/>
                <a:gd name="T47" fmla="*/ 52179 h 488"/>
                <a:gd name="T48" fmla="*/ 215 w 464"/>
                <a:gd name="T49" fmla="*/ 52179 h 488"/>
                <a:gd name="T50" fmla="*/ 198 w 464"/>
                <a:gd name="T51" fmla="*/ 57652 h 488"/>
                <a:gd name="T52" fmla="*/ 170 w 464"/>
                <a:gd name="T53" fmla="*/ 55579 h 488"/>
                <a:gd name="T54" fmla="*/ 139 w 464"/>
                <a:gd name="T55" fmla="*/ 51176 h 488"/>
                <a:gd name="T56" fmla="*/ 139 w 464"/>
                <a:gd name="T57" fmla="*/ 43802 h 488"/>
                <a:gd name="T58" fmla="*/ 151 w 464"/>
                <a:gd name="T59" fmla="*/ 38480 h 488"/>
                <a:gd name="T60" fmla="*/ 139 w 464"/>
                <a:gd name="T61" fmla="*/ 32088 h 488"/>
                <a:gd name="T62" fmla="*/ 111 w 464"/>
                <a:gd name="T63" fmla="*/ 24630 h 488"/>
                <a:gd name="T64" fmla="*/ 102 w 464"/>
                <a:gd name="T65" fmla="*/ 17129 h 488"/>
                <a:gd name="T66" fmla="*/ 78 w 464"/>
                <a:gd name="T67" fmla="*/ 12838 h 488"/>
                <a:gd name="T68" fmla="*/ 50 w 464"/>
                <a:gd name="T69" fmla="*/ 10725 h 488"/>
                <a:gd name="T70" fmla="*/ 8 w 464"/>
                <a:gd name="T71" fmla="*/ 0 h 48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64"/>
                <a:gd name="T109" fmla="*/ 0 h 488"/>
                <a:gd name="T110" fmla="*/ 464 w 464"/>
                <a:gd name="T111" fmla="*/ 488 h 488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64" h="488">
                  <a:moveTo>
                    <a:pt x="8" y="0"/>
                  </a:moveTo>
                  <a:lnTo>
                    <a:pt x="8" y="16"/>
                  </a:lnTo>
                  <a:lnTo>
                    <a:pt x="8" y="32"/>
                  </a:lnTo>
                  <a:lnTo>
                    <a:pt x="24" y="104"/>
                  </a:lnTo>
                  <a:lnTo>
                    <a:pt x="16" y="112"/>
                  </a:lnTo>
                  <a:lnTo>
                    <a:pt x="0" y="104"/>
                  </a:lnTo>
                  <a:lnTo>
                    <a:pt x="8" y="144"/>
                  </a:lnTo>
                  <a:lnTo>
                    <a:pt x="16" y="144"/>
                  </a:lnTo>
                  <a:lnTo>
                    <a:pt x="32" y="160"/>
                  </a:lnTo>
                  <a:lnTo>
                    <a:pt x="16" y="184"/>
                  </a:lnTo>
                  <a:lnTo>
                    <a:pt x="48" y="232"/>
                  </a:lnTo>
                  <a:lnTo>
                    <a:pt x="48" y="216"/>
                  </a:lnTo>
                  <a:lnTo>
                    <a:pt x="40" y="200"/>
                  </a:lnTo>
                  <a:lnTo>
                    <a:pt x="40" y="184"/>
                  </a:lnTo>
                  <a:lnTo>
                    <a:pt x="32" y="128"/>
                  </a:lnTo>
                  <a:lnTo>
                    <a:pt x="40" y="112"/>
                  </a:lnTo>
                  <a:lnTo>
                    <a:pt x="32" y="80"/>
                  </a:lnTo>
                  <a:lnTo>
                    <a:pt x="32" y="56"/>
                  </a:lnTo>
                  <a:lnTo>
                    <a:pt x="40" y="56"/>
                  </a:lnTo>
                  <a:lnTo>
                    <a:pt x="64" y="72"/>
                  </a:lnTo>
                  <a:lnTo>
                    <a:pt x="64" y="136"/>
                  </a:lnTo>
                  <a:lnTo>
                    <a:pt x="80" y="144"/>
                  </a:lnTo>
                  <a:lnTo>
                    <a:pt x="72" y="160"/>
                  </a:lnTo>
                  <a:lnTo>
                    <a:pt x="80" y="176"/>
                  </a:lnTo>
                  <a:lnTo>
                    <a:pt x="88" y="184"/>
                  </a:lnTo>
                  <a:lnTo>
                    <a:pt x="80" y="192"/>
                  </a:lnTo>
                  <a:lnTo>
                    <a:pt x="96" y="208"/>
                  </a:lnTo>
                  <a:lnTo>
                    <a:pt x="120" y="280"/>
                  </a:lnTo>
                  <a:lnTo>
                    <a:pt x="88" y="312"/>
                  </a:lnTo>
                  <a:lnTo>
                    <a:pt x="120" y="360"/>
                  </a:lnTo>
                  <a:lnTo>
                    <a:pt x="152" y="384"/>
                  </a:lnTo>
                  <a:lnTo>
                    <a:pt x="184" y="408"/>
                  </a:lnTo>
                  <a:lnTo>
                    <a:pt x="256" y="448"/>
                  </a:lnTo>
                  <a:lnTo>
                    <a:pt x="288" y="448"/>
                  </a:lnTo>
                  <a:lnTo>
                    <a:pt x="312" y="472"/>
                  </a:lnTo>
                  <a:lnTo>
                    <a:pt x="320" y="488"/>
                  </a:lnTo>
                  <a:lnTo>
                    <a:pt x="336" y="488"/>
                  </a:lnTo>
                  <a:lnTo>
                    <a:pt x="376" y="472"/>
                  </a:lnTo>
                  <a:lnTo>
                    <a:pt x="368" y="456"/>
                  </a:lnTo>
                  <a:lnTo>
                    <a:pt x="384" y="440"/>
                  </a:lnTo>
                  <a:lnTo>
                    <a:pt x="400" y="448"/>
                  </a:lnTo>
                  <a:lnTo>
                    <a:pt x="416" y="448"/>
                  </a:lnTo>
                  <a:lnTo>
                    <a:pt x="432" y="456"/>
                  </a:lnTo>
                  <a:lnTo>
                    <a:pt x="440" y="448"/>
                  </a:lnTo>
                  <a:lnTo>
                    <a:pt x="448" y="432"/>
                  </a:lnTo>
                  <a:lnTo>
                    <a:pt x="448" y="416"/>
                  </a:lnTo>
                  <a:lnTo>
                    <a:pt x="464" y="408"/>
                  </a:lnTo>
                  <a:lnTo>
                    <a:pt x="464" y="392"/>
                  </a:lnTo>
                  <a:lnTo>
                    <a:pt x="448" y="384"/>
                  </a:lnTo>
                  <a:lnTo>
                    <a:pt x="408" y="392"/>
                  </a:lnTo>
                  <a:lnTo>
                    <a:pt x="392" y="416"/>
                  </a:lnTo>
                  <a:lnTo>
                    <a:pt x="376" y="432"/>
                  </a:lnTo>
                  <a:lnTo>
                    <a:pt x="344" y="416"/>
                  </a:lnTo>
                  <a:lnTo>
                    <a:pt x="320" y="416"/>
                  </a:lnTo>
                  <a:lnTo>
                    <a:pt x="280" y="400"/>
                  </a:lnTo>
                  <a:lnTo>
                    <a:pt x="264" y="384"/>
                  </a:lnTo>
                  <a:lnTo>
                    <a:pt x="272" y="352"/>
                  </a:lnTo>
                  <a:lnTo>
                    <a:pt x="264" y="328"/>
                  </a:lnTo>
                  <a:lnTo>
                    <a:pt x="264" y="296"/>
                  </a:lnTo>
                  <a:lnTo>
                    <a:pt x="288" y="288"/>
                  </a:lnTo>
                  <a:lnTo>
                    <a:pt x="288" y="272"/>
                  </a:lnTo>
                  <a:lnTo>
                    <a:pt x="264" y="240"/>
                  </a:lnTo>
                  <a:lnTo>
                    <a:pt x="240" y="176"/>
                  </a:lnTo>
                  <a:lnTo>
                    <a:pt x="208" y="184"/>
                  </a:lnTo>
                  <a:lnTo>
                    <a:pt x="192" y="160"/>
                  </a:lnTo>
                  <a:lnTo>
                    <a:pt x="192" y="128"/>
                  </a:lnTo>
                  <a:lnTo>
                    <a:pt x="176" y="112"/>
                  </a:lnTo>
                  <a:lnTo>
                    <a:pt x="144" y="96"/>
                  </a:lnTo>
                  <a:lnTo>
                    <a:pt x="144" y="112"/>
                  </a:lnTo>
                  <a:lnTo>
                    <a:pt x="88" y="80"/>
                  </a:lnTo>
                  <a:lnTo>
                    <a:pt x="56" y="32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05" name="Freeform 194"/>
            <p:cNvSpPr>
              <a:spLocks/>
            </p:cNvSpPr>
            <p:nvPr/>
          </p:nvSpPr>
          <p:spPr bwMode="auto">
            <a:xfrm>
              <a:off x="1520" y="2311"/>
              <a:ext cx="86" cy="92"/>
            </a:xfrm>
            <a:custGeom>
              <a:avLst/>
              <a:gdLst>
                <a:gd name="T0" fmla="*/ 40 w 88"/>
                <a:gd name="T1" fmla="*/ 8316 h 80"/>
                <a:gd name="T2" fmla="*/ 40 w 88"/>
                <a:gd name="T3" fmla="*/ 8316 h 80"/>
                <a:gd name="T4" fmla="*/ 32 w 88"/>
                <a:gd name="T5" fmla="*/ 9926 h 80"/>
                <a:gd name="T6" fmla="*/ 27 w 88"/>
                <a:gd name="T7" fmla="*/ 11415 h 80"/>
                <a:gd name="T8" fmla="*/ 22 w 88"/>
                <a:gd name="T9" fmla="*/ 14110 h 80"/>
                <a:gd name="T10" fmla="*/ 16 w 88"/>
                <a:gd name="T11" fmla="*/ 12647 h 80"/>
                <a:gd name="T12" fmla="*/ 0 w 88"/>
                <a:gd name="T13" fmla="*/ 8316 h 80"/>
                <a:gd name="T14" fmla="*/ 8 w 88"/>
                <a:gd name="T15" fmla="*/ 8316 h 80"/>
                <a:gd name="T16" fmla="*/ 22 w 88"/>
                <a:gd name="T17" fmla="*/ 5675 h 80"/>
                <a:gd name="T18" fmla="*/ 22 w 88"/>
                <a:gd name="T19" fmla="*/ 2821 h 80"/>
                <a:gd name="T20" fmla="*/ 22 w 88"/>
                <a:gd name="T21" fmla="*/ 0 h 80"/>
                <a:gd name="T22" fmla="*/ 32 w 88"/>
                <a:gd name="T23" fmla="*/ 2821 h 80"/>
                <a:gd name="T24" fmla="*/ 40 w 88"/>
                <a:gd name="T25" fmla="*/ 2821 h 80"/>
                <a:gd name="T26" fmla="*/ 40 w 88"/>
                <a:gd name="T27" fmla="*/ 5675 h 80"/>
                <a:gd name="T28" fmla="*/ 32 w 88"/>
                <a:gd name="T29" fmla="*/ 7035 h 80"/>
                <a:gd name="T30" fmla="*/ 40 w 88"/>
                <a:gd name="T31" fmla="*/ 8316 h 8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8"/>
                <a:gd name="T49" fmla="*/ 0 h 80"/>
                <a:gd name="T50" fmla="*/ 88 w 88"/>
                <a:gd name="T51" fmla="*/ 80 h 8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8" h="80">
                  <a:moveTo>
                    <a:pt x="88" y="48"/>
                  </a:moveTo>
                  <a:lnTo>
                    <a:pt x="88" y="48"/>
                  </a:lnTo>
                  <a:lnTo>
                    <a:pt x="72" y="56"/>
                  </a:lnTo>
                  <a:lnTo>
                    <a:pt x="64" y="64"/>
                  </a:lnTo>
                  <a:lnTo>
                    <a:pt x="48" y="80"/>
                  </a:lnTo>
                  <a:lnTo>
                    <a:pt x="16" y="72"/>
                  </a:lnTo>
                  <a:lnTo>
                    <a:pt x="0" y="48"/>
                  </a:lnTo>
                  <a:lnTo>
                    <a:pt x="8" y="48"/>
                  </a:lnTo>
                  <a:lnTo>
                    <a:pt x="48" y="32"/>
                  </a:lnTo>
                  <a:lnTo>
                    <a:pt x="40" y="16"/>
                  </a:lnTo>
                  <a:lnTo>
                    <a:pt x="56" y="0"/>
                  </a:lnTo>
                  <a:lnTo>
                    <a:pt x="72" y="16"/>
                  </a:lnTo>
                  <a:lnTo>
                    <a:pt x="88" y="16"/>
                  </a:lnTo>
                  <a:lnTo>
                    <a:pt x="88" y="32"/>
                  </a:lnTo>
                  <a:lnTo>
                    <a:pt x="72" y="40"/>
                  </a:lnTo>
                  <a:lnTo>
                    <a:pt x="88" y="4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06" name="Freeform 195"/>
            <p:cNvSpPr>
              <a:spLocks/>
            </p:cNvSpPr>
            <p:nvPr/>
          </p:nvSpPr>
          <p:spPr bwMode="auto">
            <a:xfrm>
              <a:off x="1582" y="2366"/>
              <a:ext cx="111" cy="64"/>
            </a:xfrm>
            <a:custGeom>
              <a:avLst/>
              <a:gdLst>
                <a:gd name="T0" fmla="*/ 24 w 112"/>
                <a:gd name="T1" fmla="*/ 0 h 56"/>
                <a:gd name="T2" fmla="*/ 8 w 112"/>
                <a:gd name="T3" fmla="*/ 1055 h 56"/>
                <a:gd name="T4" fmla="*/ 0 w 112"/>
                <a:gd name="T5" fmla="*/ 2233 h 56"/>
                <a:gd name="T6" fmla="*/ 32 w 112"/>
                <a:gd name="T7" fmla="*/ 4493 h 56"/>
                <a:gd name="T8" fmla="*/ 32 w 112"/>
                <a:gd name="T9" fmla="*/ 7819 h 56"/>
                <a:gd name="T10" fmla="*/ 32 w 112"/>
                <a:gd name="T11" fmla="*/ 7819 h 56"/>
                <a:gd name="T12" fmla="*/ 56 w 112"/>
                <a:gd name="T13" fmla="*/ 7819 h 56"/>
                <a:gd name="T14" fmla="*/ 56 w 112"/>
                <a:gd name="T15" fmla="*/ 7819 h 56"/>
                <a:gd name="T16" fmla="*/ 75 w 112"/>
                <a:gd name="T17" fmla="*/ 4493 h 56"/>
                <a:gd name="T18" fmla="*/ 67 w 112"/>
                <a:gd name="T19" fmla="*/ 3334 h 56"/>
                <a:gd name="T20" fmla="*/ 32 w 112"/>
                <a:gd name="T21" fmla="*/ 2233 h 56"/>
                <a:gd name="T22" fmla="*/ 24 w 112"/>
                <a:gd name="T23" fmla="*/ 0 h 5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12"/>
                <a:gd name="T37" fmla="*/ 0 h 56"/>
                <a:gd name="T38" fmla="*/ 112 w 112"/>
                <a:gd name="T39" fmla="*/ 56 h 5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12" h="56">
                  <a:moveTo>
                    <a:pt x="24" y="0"/>
                  </a:moveTo>
                  <a:lnTo>
                    <a:pt x="8" y="8"/>
                  </a:lnTo>
                  <a:lnTo>
                    <a:pt x="0" y="16"/>
                  </a:lnTo>
                  <a:lnTo>
                    <a:pt x="32" y="32"/>
                  </a:lnTo>
                  <a:lnTo>
                    <a:pt x="32" y="56"/>
                  </a:lnTo>
                  <a:lnTo>
                    <a:pt x="64" y="56"/>
                  </a:lnTo>
                  <a:lnTo>
                    <a:pt x="72" y="56"/>
                  </a:lnTo>
                  <a:lnTo>
                    <a:pt x="112" y="32"/>
                  </a:lnTo>
                  <a:lnTo>
                    <a:pt x="104" y="24"/>
                  </a:lnTo>
                  <a:lnTo>
                    <a:pt x="32" y="16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07" name="Freeform 196"/>
            <p:cNvSpPr>
              <a:spLocks/>
            </p:cNvSpPr>
            <p:nvPr/>
          </p:nvSpPr>
          <p:spPr bwMode="auto">
            <a:xfrm>
              <a:off x="1567" y="2384"/>
              <a:ext cx="47" cy="46"/>
            </a:xfrm>
            <a:custGeom>
              <a:avLst/>
              <a:gdLst>
                <a:gd name="T0" fmla="*/ 16 w 48"/>
                <a:gd name="T1" fmla="*/ 0 h 40"/>
                <a:gd name="T2" fmla="*/ 24 w 48"/>
                <a:gd name="T3" fmla="*/ 2821 h 40"/>
                <a:gd name="T4" fmla="*/ 24 w 48"/>
                <a:gd name="T5" fmla="*/ 7035 h 40"/>
                <a:gd name="T6" fmla="*/ 24 w 48"/>
                <a:gd name="T7" fmla="*/ 5675 h 40"/>
                <a:gd name="T8" fmla="*/ 0 w 48"/>
                <a:gd name="T9" fmla="*/ 2821 h 40"/>
                <a:gd name="T10" fmla="*/ 16 w 48"/>
                <a:gd name="T11" fmla="*/ 0 h 4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8"/>
                <a:gd name="T19" fmla="*/ 0 h 40"/>
                <a:gd name="T20" fmla="*/ 48 w 48"/>
                <a:gd name="T21" fmla="*/ 40 h 4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8" h="40">
                  <a:moveTo>
                    <a:pt x="16" y="0"/>
                  </a:moveTo>
                  <a:lnTo>
                    <a:pt x="48" y="16"/>
                  </a:lnTo>
                  <a:lnTo>
                    <a:pt x="48" y="40"/>
                  </a:lnTo>
                  <a:lnTo>
                    <a:pt x="24" y="32"/>
                  </a:lnTo>
                  <a:lnTo>
                    <a:pt x="0" y="16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08" name="Freeform 197"/>
            <p:cNvSpPr>
              <a:spLocks/>
            </p:cNvSpPr>
            <p:nvPr/>
          </p:nvSpPr>
          <p:spPr bwMode="auto">
            <a:xfrm>
              <a:off x="1614" y="2403"/>
              <a:ext cx="102" cy="91"/>
            </a:xfrm>
            <a:custGeom>
              <a:avLst/>
              <a:gdLst>
                <a:gd name="T0" fmla="*/ 26 w 104"/>
                <a:gd name="T1" fmla="*/ 8555 h 80"/>
                <a:gd name="T2" fmla="*/ 26 w 104"/>
                <a:gd name="T3" fmla="*/ 9409 h 80"/>
                <a:gd name="T4" fmla="*/ 26 w 104"/>
                <a:gd name="T5" fmla="*/ 8555 h 80"/>
                <a:gd name="T6" fmla="*/ 27 w 104"/>
                <a:gd name="T7" fmla="*/ 8555 h 80"/>
                <a:gd name="T8" fmla="*/ 27 w 104"/>
                <a:gd name="T9" fmla="*/ 6626 h 80"/>
                <a:gd name="T10" fmla="*/ 54 w 104"/>
                <a:gd name="T11" fmla="*/ 2755 h 80"/>
                <a:gd name="T12" fmla="*/ 54 w 104"/>
                <a:gd name="T13" fmla="*/ 897 h 80"/>
                <a:gd name="T14" fmla="*/ 42 w 104"/>
                <a:gd name="T15" fmla="*/ 0 h 80"/>
                <a:gd name="T16" fmla="*/ 26 w 104"/>
                <a:gd name="T17" fmla="*/ 2755 h 80"/>
                <a:gd name="T18" fmla="*/ 26 w 104"/>
                <a:gd name="T19" fmla="*/ 2755 h 80"/>
                <a:gd name="T20" fmla="*/ 0 w 104"/>
                <a:gd name="T21" fmla="*/ 2755 h 80"/>
                <a:gd name="T22" fmla="*/ 24 w 104"/>
                <a:gd name="T23" fmla="*/ 6626 h 80"/>
                <a:gd name="T24" fmla="*/ 26 w 104"/>
                <a:gd name="T25" fmla="*/ 7537 h 80"/>
                <a:gd name="T26" fmla="*/ 26 w 104"/>
                <a:gd name="T27" fmla="*/ 8555 h 8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04"/>
                <a:gd name="T43" fmla="*/ 0 h 80"/>
                <a:gd name="T44" fmla="*/ 104 w 104"/>
                <a:gd name="T45" fmla="*/ 80 h 8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04" h="80">
                  <a:moveTo>
                    <a:pt x="32" y="72"/>
                  </a:moveTo>
                  <a:lnTo>
                    <a:pt x="48" y="80"/>
                  </a:lnTo>
                  <a:lnTo>
                    <a:pt x="56" y="72"/>
                  </a:lnTo>
                  <a:lnTo>
                    <a:pt x="64" y="72"/>
                  </a:lnTo>
                  <a:lnTo>
                    <a:pt x="64" y="56"/>
                  </a:lnTo>
                  <a:lnTo>
                    <a:pt x="104" y="24"/>
                  </a:lnTo>
                  <a:lnTo>
                    <a:pt x="104" y="8"/>
                  </a:lnTo>
                  <a:lnTo>
                    <a:pt x="80" y="0"/>
                  </a:lnTo>
                  <a:lnTo>
                    <a:pt x="40" y="24"/>
                  </a:lnTo>
                  <a:lnTo>
                    <a:pt x="32" y="24"/>
                  </a:lnTo>
                  <a:lnTo>
                    <a:pt x="0" y="24"/>
                  </a:lnTo>
                  <a:lnTo>
                    <a:pt x="24" y="56"/>
                  </a:lnTo>
                  <a:lnTo>
                    <a:pt x="32" y="64"/>
                  </a:lnTo>
                  <a:lnTo>
                    <a:pt x="32" y="7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09" name="Freeform 198"/>
            <p:cNvSpPr>
              <a:spLocks/>
            </p:cNvSpPr>
            <p:nvPr/>
          </p:nvSpPr>
          <p:spPr bwMode="auto">
            <a:xfrm>
              <a:off x="3736" y="1644"/>
              <a:ext cx="754" cy="649"/>
            </a:xfrm>
            <a:custGeom>
              <a:avLst/>
              <a:gdLst>
                <a:gd name="T0" fmla="*/ 27 w 768"/>
                <a:gd name="T1" fmla="*/ 47749 h 568"/>
                <a:gd name="T2" fmla="*/ 27 w 768"/>
                <a:gd name="T3" fmla="*/ 52097 h 568"/>
                <a:gd name="T4" fmla="*/ 48 w 768"/>
                <a:gd name="T5" fmla="*/ 57639 h 568"/>
                <a:gd name="T6" fmla="*/ 80 w 768"/>
                <a:gd name="T7" fmla="*/ 63295 h 568"/>
                <a:gd name="T8" fmla="*/ 107 w 768"/>
                <a:gd name="T9" fmla="*/ 64384 h 568"/>
                <a:gd name="T10" fmla="*/ 146 w 768"/>
                <a:gd name="T11" fmla="*/ 62079 h 568"/>
                <a:gd name="T12" fmla="*/ 175 w 768"/>
                <a:gd name="T13" fmla="*/ 64384 h 568"/>
                <a:gd name="T14" fmla="*/ 190 w 768"/>
                <a:gd name="T15" fmla="*/ 72093 h 568"/>
                <a:gd name="T16" fmla="*/ 211 w 768"/>
                <a:gd name="T17" fmla="*/ 76601 h 568"/>
                <a:gd name="T18" fmla="*/ 235 w 768"/>
                <a:gd name="T19" fmla="*/ 75479 h 568"/>
                <a:gd name="T20" fmla="*/ 251 w 768"/>
                <a:gd name="T21" fmla="*/ 78800 h 568"/>
                <a:gd name="T22" fmla="*/ 276 w 768"/>
                <a:gd name="T23" fmla="*/ 76601 h 568"/>
                <a:gd name="T24" fmla="*/ 300 w 768"/>
                <a:gd name="T25" fmla="*/ 73090 h 568"/>
                <a:gd name="T26" fmla="*/ 325 w 768"/>
                <a:gd name="T27" fmla="*/ 66510 h 568"/>
                <a:gd name="T28" fmla="*/ 329 w 768"/>
                <a:gd name="T29" fmla="*/ 59932 h 568"/>
                <a:gd name="T30" fmla="*/ 320 w 768"/>
                <a:gd name="T31" fmla="*/ 56567 h 568"/>
                <a:gd name="T32" fmla="*/ 325 w 768"/>
                <a:gd name="T33" fmla="*/ 52097 h 568"/>
                <a:gd name="T34" fmla="*/ 303 w 768"/>
                <a:gd name="T35" fmla="*/ 46771 h 568"/>
                <a:gd name="T36" fmla="*/ 308 w 768"/>
                <a:gd name="T37" fmla="*/ 41036 h 568"/>
                <a:gd name="T38" fmla="*/ 288 w 768"/>
                <a:gd name="T39" fmla="*/ 39904 h 568"/>
                <a:gd name="T40" fmla="*/ 312 w 768"/>
                <a:gd name="T41" fmla="*/ 34373 h 568"/>
                <a:gd name="T42" fmla="*/ 312 w 768"/>
                <a:gd name="T43" fmla="*/ 37773 h 568"/>
                <a:gd name="T44" fmla="*/ 341 w 768"/>
                <a:gd name="T45" fmla="*/ 33286 h 568"/>
                <a:gd name="T46" fmla="*/ 356 w 768"/>
                <a:gd name="T47" fmla="*/ 28933 h 568"/>
                <a:gd name="T48" fmla="*/ 369 w 768"/>
                <a:gd name="T49" fmla="*/ 24518 h 568"/>
                <a:gd name="T50" fmla="*/ 389 w 768"/>
                <a:gd name="T51" fmla="*/ 16635 h 568"/>
                <a:gd name="T52" fmla="*/ 352 w 768"/>
                <a:gd name="T53" fmla="*/ 13432 h 568"/>
                <a:gd name="T54" fmla="*/ 332 w 768"/>
                <a:gd name="T55" fmla="*/ 11032 h 568"/>
                <a:gd name="T56" fmla="*/ 303 w 768"/>
                <a:gd name="T57" fmla="*/ 0 h 568"/>
                <a:gd name="T58" fmla="*/ 280 w 768"/>
                <a:gd name="T59" fmla="*/ 5664 h 568"/>
                <a:gd name="T60" fmla="*/ 265 w 768"/>
                <a:gd name="T61" fmla="*/ 12128 h 568"/>
                <a:gd name="T62" fmla="*/ 280 w 768"/>
                <a:gd name="T63" fmla="*/ 15546 h 568"/>
                <a:gd name="T64" fmla="*/ 285 w 768"/>
                <a:gd name="T65" fmla="*/ 20037 h 568"/>
                <a:gd name="T66" fmla="*/ 238 w 768"/>
                <a:gd name="T67" fmla="*/ 25496 h 568"/>
                <a:gd name="T68" fmla="*/ 198 w 768"/>
                <a:gd name="T69" fmla="*/ 33286 h 568"/>
                <a:gd name="T70" fmla="*/ 167 w 768"/>
                <a:gd name="T71" fmla="*/ 31112 h 568"/>
                <a:gd name="T72" fmla="*/ 115 w 768"/>
                <a:gd name="T73" fmla="*/ 27877 h 568"/>
                <a:gd name="T74" fmla="*/ 94 w 768"/>
                <a:gd name="T75" fmla="*/ 20037 h 568"/>
                <a:gd name="T76" fmla="*/ 72 w 768"/>
                <a:gd name="T77" fmla="*/ 20037 h 568"/>
                <a:gd name="T78" fmla="*/ 56 w 768"/>
                <a:gd name="T79" fmla="*/ 26654 h 568"/>
                <a:gd name="T80" fmla="*/ 48 w 768"/>
                <a:gd name="T81" fmla="*/ 32113 h 568"/>
                <a:gd name="T82" fmla="*/ 27 w 768"/>
                <a:gd name="T83" fmla="*/ 36622 h 56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768"/>
                <a:gd name="T127" fmla="*/ 0 h 568"/>
                <a:gd name="T128" fmla="*/ 768 w 768"/>
                <a:gd name="T129" fmla="*/ 568 h 568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768" h="568">
                  <a:moveTo>
                    <a:pt x="16" y="312"/>
                  </a:moveTo>
                  <a:lnTo>
                    <a:pt x="32" y="344"/>
                  </a:lnTo>
                  <a:lnTo>
                    <a:pt x="56" y="344"/>
                  </a:lnTo>
                  <a:lnTo>
                    <a:pt x="80" y="336"/>
                  </a:lnTo>
                  <a:lnTo>
                    <a:pt x="80" y="352"/>
                  </a:lnTo>
                  <a:lnTo>
                    <a:pt x="64" y="376"/>
                  </a:lnTo>
                  <a:lnTo>
                    <a:pt x="64" y="392"/>
                  </a:lnTo>
                  <a:lnTo>
                    <a:pt x="72" y="416"/>
                  </a:lnTo>
                  <a:lnTo>
                    <a:pt x="88" y="416"/>
                  </a:lnTo>
                  <a:lnTo>
                    <a:pt x="96" y="424"/>
                  </a:lnTo>
                  <a:lnTo>
                    <a:pt x="128" y="432"/>
                  </a:lnTo>
                  <a:lnTo>
                    <a:pt x="160" y="456"/>
                  </a:lnTo>
                  <a:lnTo>
                    <a:pt x="184" y="448"/>
                  </a:lnTo>
                  <a:lnTo>
                    <a:pt x="184" y="464"/>
                  </a:lnTo>
                  <a:lnTo>
                    <a:pt x="208" y="464"/>
                  </a:lnTo>
                  <a:lnTo>
                    <a:pt x="240" y="464"/>
                  </a:lnTo>
                  <a:lnTo>
                    <a:pt x="264" y="456"/>
                  </a:lnTo>
                  <a:lnTo>
                    <a:pt x="288" y="448"/>
                  </a:lnTo>
                  <a:lnTo>
                    <a:pt x="312" y="448"/>
                  </a:lnTo>
                  <a:lnTo>
                    <a:pt x="312" y="456"/>
                  </a:lnTo>
                  <a:lnTo>
                    <a:pt x="344" y="464"/>
                  </a:lnTo>
                  <a:lnTo>
                    <a:pt x="360" y="488"/>
                  </a:lnTo>
                  <a:lnTo>
                    <a:pt x="360" y="504"/>
                  </a:lnTo>
                  <a:lnTo>
                    <a:pt x="376" y="520"/>
                  </a:lnTo>
                  <a:lnTo>
                    <a:pt x="392" y="528"/>
                  </a:lnTo>
                  <a:lnTo>
                    <a:pt x="400" y="544"/>
                  </a:lnTo>
                  <a:lnTo>
                    <a:pt x="416" y="552"/>
                  </a:lnTo>
                  <a:lnTo>
                    <a:pt x="440" y="536"/>
                  </a:lnTo>
                  <a:lnTo>
                    <a:pt x="456" y="536"/>
                  </a:lnTo>
                  <a:lnTo>
                    <a:pt x="464" y="544"/>
                  </a:lnTo>
                  <a:lnTo>
                    <a:pt x="472" y="560"/>
                  </a:lnTo>
                  <a:lnTo>
                    <a:pt x="488" y="552"/>
                  </a:lnTo>
                  <a:lnTo>
                    <a:pt x="496" y="568"/>
                  </a:lnTo>
                  <a:lnTo>
                    <a:pt x="520" y="568"/>
                  </a:lnTo>
                  <a:lnTo>
                    <a:pt x="520" y="560"/>
                  </a:lnTo>
                  <a:lnTo>
                    <a:pt x="544" y="552"/>
                  </a:lnTo>
                  <a:lnTo>
                    <a:pt x="552" y="536"/>
                  </a:lnTo>
                  <a:lnTo>
                    <a:pt x="568" y="544"/>
                  </a:lnTo>
                  <a:lnTo>
                    <a:pt x="592" y="528"/>
                  </a:lnTo>
                  <a:lnTo>
                    <a:pt x="624" y="488"/>
                  </a:lnTo>
                  <a:lnTo>
                    <a:pt x="640" y="480"/>
                  </a:lnTo>
                  <a:lnTo>
                    <a:pt x="640" y="456"/>
                  </a:lnTo>
                  <a:lnTo>
                    <a:pt x="648" y="432"/>
                  </a:lnTo>
                  <a:lnTo>
                    <a:pt x="640" y="432"/>
                  </a:lnTo>
                  <a:lnTo>
                    <a:pt x="624" y="416"/>
                  </a:lnTo>
                  <a:lnTo>
                    <a:pt x="632" y="408"/>
                  </a:lnTo>
                  <a:lnTo>
                    <a:pt x="616" y="400"/>
                  </a:lnTo>
                  <a:lnTo>
                    <a:pt x="640" y="400"/>
                  </a:lnTo>
                  <a:lnTo>
                    <a:pt x="640" y="376"/>
                  </a:lnTo>
                  <a:lnTo>
                    <a:pt x="616" y="360"/>
                  </a:lnTo>
                  <a:lnTo>
                    <a:pt x="600" y="344"/>
                  </a:lnTo>
                  <a:lnTo>
                    <a:pt x="600" y="336"/>
                  </a:lnTo>
                  <a:lnTo>
                    <a:pt x="632" y="312"/>
                  </a:lnTo>
                  <a:lnTo>
                    <a:pt x="616" y="304"/>
                  </a:lnTo>
                  <a:lnTo>
                    <a:pt x="608" y="296"/>
                  </a:lnTo>
                  <a:lnTo>
                    <a:pt x="600" y="312"/>
                  </a:lnTo>
                  <a:lnTo>
                    <a:pt x="584" y="304"/>
                  </a:lnTo>
                  <a:lnTo>
                    <a:pt x="568" y="288"/>
                  </a:lnTo>
                  <a:lnTo>
                    <a:pt x="568" y="280"/>
                  </a:lnTo>
                  <a:lnTo>
                    <a:pt x="600" y="264"/>
                  </a:lnTo>
                  <a:lnTo>
                    <a:pt x="616" y="248"/>
                  </a:lnTo>
                  <a:lnTo>
                    <a:pt x="616" y="256"/>
                  </a:lnTo>
                  <a:lnTo>
                    <a:pt x="616" y="264"/>
                  </a:lnTo>
                  <a:lnTo>
                    <a:pt x="616" y="272"/>
                  </a:lnTo>
                  <a:lnTo>
                    <a:pt x="640" y="264"/>
                  </a:lnTo>
                  <a:lnTo>
                    <a:pt x="656" y="256"/>
                  </a:lnTo>
                  <a:lnTo>
                    <a:pt x="672" y="240"/>
                  </a:lnTo>
                  <a:lnTo>
                    <a:pt x="680" y="232"/>
                  </a:lnTo>
                  <a:lnTo>
                    <a:pt x="696" y="216"/>
                  </a:lnTo>
                  <a:lnTo>
                    <a:pt x="704" y="208"/>
                  </a:lnTo>
                  <a:lnTo>
                    <a:pt x="720" y="192"/>
                  </a:lnTo>
                  <a:lnTo>
                    <a:pt x="720" y="184"/>
                  </a:lnTo>
                  <a:lnTo>
                    <a:pt x="728" y="176"/>
                  </a:lnTo>
                  <a:lnTo>
                    <a:pt x="728" y="152"/>
                  </a:lnTo>
                  <a:lnTo>
                    <a:pt x="744" y="160"/>
                  </a:lnTo>
                  <a:lnTo>
                    <a:pt x="768" y="120"/>
                  </a:lnTo>
                  <a:lnTo>
                    <a:pt x="752" y="88"/>
                  </a:lnTo>
                  <a:lnTo>
                    <a:pt x="728" y="104"/>
                  </a:lnTo>
                  <a:lnTo>
                    <a:pt x="696" y="96"/>
                  </a:lnTo>
                  <a:lnTo>
                    <a:pt x="696" y="88"/>
                  </a:lnTo>
                  <a:lnTo>
                    <a:pt x="680" y="80"/>
                  </a:lnTo>
                  <a:lnTo>
                    <a:pt x="656" y="80"/>
                  </a:lnTo>
                  <a:lnTo>
                    <a:pt x="624" y="48"/>
                  </a:lnTo>
                  <a:lnTo>
                    <a:pt x="616" y="16"/>
                  </a:lnTo>
                  <a:lnTo>
                    <a:pt x="600" y="0"/>
                  </a:lnTo>
                  <a:lnTo>
                    <a:pt x="544" y="16"/>
                  </a:lnTo>
                  <a:lnTo>
                    <a:pt x="560" y="24"/>
                  </a:lnTo>
                  <a:lnTo>
                    <a:pt x="552" y="40"/>
                  </a:lnTo>
                  <a:lnTo>
                    <a:pt x="552" y="72"/>
                  </a:lnTo>
                  <a:lnTo>
                    <a:pt x="520" y="88"/>
                  </a:lnTo>
                  <a:lnTo>
                    <a:pt x="520" y="120"/>
                  </a:lnTo>
                  <a:lnTo>
                    <a:pt x="544" y="120"/>
                  </a:lnTo>
                  <a:lnTo>
                    <a:pt x="552" y="112"/>
                  </a:lnTo>
                  <a:lnTo>
                    <a:pt x="560" y="128"/>
                  </a:lnTo>
                  <a:lnTo>
                    <a:pt x="560" y="136"/>
                  </a:lnTo>
                  <a:lnTo>
                    <a:pt x="560" y="144"/>
                  </a:lnTo>
                  <a:lnTo>
                    <a:pt x="544" y="144"/>
                  </a:lnTo>
                  <a:lnTo>
                    <a:pt x="520" y="176"/>
                  </a:lnTo>
                  <a:lnTo>
                    <a:pt x="472" y="184"/>
                  </a:lnTo>
                  <a:lnTo>
                    <a:pt x="472" y="208"/>
                  </a:lnTo>
                  <a:lnTo>
                    <a:pt x="448" y="224"/>
                  </a:lnTo>
                  <a:lnTo>
                    <a:pt x="392" y="240"/>
                  </a:lnTo>
                  <a:lnTo>
                    <a:pt x="392" y="248"/>
                  </a:lnTo>
                  <a:lnTo>
                    <a:pt x="336" y="232"/>
                  </a:lnTo>
                  <a:lnTo>
                    <a:pt x="328" y="224"/>
                  </a:lnTo>
                  <a:lnTo>
                    <a:pt x="288" y="224"/>
                  </a:lnTo>
                  <a:lnTo>
                    <a:pt x="256" y="200"/>
                  </a:lnTo>
                  <a:lnTo>
                    <a:pt x="224" y="200"/>
                  </a:lnTo>
                  <a:lnTo>
                    <a:pt x="200" y="184"/>
                  </a:lnTo>
                  <a:lnTo>
                    <a:pt x="200" y="160"/>
                  </a:lnTo>
                  <a:lnTo>
                    <a:pt x="184" y="144"/>
                  </a:lnTo>
                  <a:lnTo>
                    <a:pt x="160" y="136"/>
                  </a:lnTo>
                  <a:lnTo>
                    <a:pt x="152" y="128"/>
                  </a:lnTo>
                  <a:lnTo>
                    <a:pt x="136" y="144"/>
                  </a:lnTo>
                  <a:lnTo>
                    <a:pt x="112" y="160"/>
                  </a:lnTo>
                  <a:lnTo>
                    <a:pt x="96" y="176"/>
                  </a:lnTo>
                  <a:lnTo>
                    <a:pt x="104" y="192"/>
                  </a:lnTo>
                  <a:lnTo>
                    <a:pt x="80" y="200"/>
                  </a:lnTo>
                  <a:lnTo>
                    <a:pt x="88" y="216"/>
                  </a:lnTo>
                  <a:lnTo>
                    <a:pt x="88" y="232"/>
                  </a:lnTo>
                  <a:lnTo>
                    <a:pt x="64" y="256"/>
                  </a:lnTo>
                  <a:lnTo>
                    <a:pt x="48" y="264"/>
                  </a:lnTo>
                  <a:lnTo>
                    <a:pt x="32" y="264"/>
                  </a:lnTo>
                  <a:lnTo>
                    <a:pt x="0" y="288"/>
                  </a:lnTo>
                  <a:lnTo>
                    <a:pt x="16" y="31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10" name="Freeform 199"/>
            <p:cNvSpPr>
              <a:spLocks/>
            </p:cNvSpPr>
            <p:nvPr/>
          </p:nvSpPr>
          <p:spPr bwMode="auto">
            <a:xfrm>
              <a:off x="3885" y="1718"/>
              <a:ext cx="401" cy="210"/>
            </a:xfrm>
            <a:custGeom>
              <a:avLst/>
              <a:gdLst>
                <a:gd name="T0" fmla="*/ 0 w 408"/>
                <a:gd name="T1" fmla="*/ 8479 h 184"/>
                <a:gd name="T2" fmla="*/ 24 w 408"/>
                <a:gd name="T3" fmla="*/ 5210 h 184"/>
                <a:gd name="T4" fmla="*/ 29 w 408"/>
                <a:gd name="T5" fmla="*/ 3071 h 184"/>
                <a:gd name="T6" fmla="*/ 35 w 408"/>
                <a:gd name="T7" fmla="*/ 3071 h 184"/>
                <a:gd name="T8" fmla="*/ 58 w 408"/>
                <a:gd name="T9" fmla="*/ 5210 h 184"/>
                <a:gd name="T10" fmla="*/ 66 w 408"/>
                <a:gd name="T11" fmla="*/ 4302 h 184"/>
                <a:gd name="T12" fmla="*/ 78 w 408"/>
                <a:gd name="T13" fmla="*/ 0 h 184"/>
                <a:gd name="T14" fmla="*/ 84 w 408"/>
                <a:gd name="T15" fmla="*/ 0 h 184"/>
                <a:gd name="T16" fmla="*/ 97 w 408"/>
                <a:gd name="T17" fmla="*/ 3071 h 184"/>
                <a:gd name="T18" fmla="*/ 107 w 408"/>
                <a:gd name="T19" fmla="*/ 3071 h 184"/>
                <a:gd name="T20" fmla="*/ 124 w 408"/>
                <a:gd name="T21" fmla="*/ 2066 h 184"/>
                <a:gd name="T22" fmla="*/ 139 w 408"/>
                <a:gd name="T23" fmla="*/ 4302 h 184"/>
                <a:gd name="T24" fmla="*/ 166 w 408"/>
                <a:gd name="T25" fmla="*/ 3071 h 184"/>
                <a:gd name="T26" fmla="*/ 174 w 408"/>
                <a:gd name="T27" fmla="*/ 1023 h 184"/>
                <a:gd name="T28" fmla="*/ 186 w 408"/>
                <a:gd name="T29" fmla="*/ 2066 h 184"/>
                <a:gd name="T30" fmla="*/ 195 w 408"/>
                <a:gd name="T31" fmla="*/ 3071 h 184"/>
                <a:gd name="T32" fmla="*/ 190 w 408"/>
                <a:gd name="T33" fmla="*/ 3071 h 184"/>
                <a:gd name="T34" fmla="*/ 190 w 408"/>
                <a:gd name="T35" fmla="*/ 7429 h 184"/>
                <a:gd name="T36" fmla="*/ 202 w 408"/>
                <a:gd name="T37" fmla="*/ 7429 h 184"/>
                <a:gd name="T38" fmla="*/ 210 w 408"/>
                <a:gd name="T39" fmla="*/ 6396 h 184"/>
                <a:gd name="T40" fmla="*/ 215 w 408"/>
                <a:gd name="T41" fmla="*/ 8479 h 184"/>
                <a:gd name="T42" fmla="*/ 215 w 408"/>
                <a:gd name="T43" fmla="*/ 10712 h 184"/>
                <a:gd name="T44" fmla="*/ 206 w 408"/>
                <a:gd name="T45" fmla="*/ 10712 h 184"/>
                <a:gd name="T46" fmla="*/ 190 w 408"/>
                <a:gd name="T47" fmla="*/ 14996 h 184"/>
                <a:gd name="T48" fmla="*/ 171 w 408"/>
                <a:gd name="T49" fmla="*/ 15983 h 184"/>
                <a:gd name="T50" fmla="*/ 171 w 408"/>
                <a:gd name="T51" fmla="*/ 19021 h 184"/>
                <a:gd name="T52" fmla="*/ 156 w 408"/>
                <a:gd name="T53" fmla="*/ 21387 h 184"/>
                <a:gd name="T54" fmla="*/ 124 w 408"/>
                <a:gd name="T55" fmla="*/ 24533 h 184"/>
                <a:gd name="T56" fmla="*/ 97 w 408"/>
                <a:gd name="T57" fmla="*/ 22295 h 184"/>
                <a:gd name="T58" fmla="*/ 91 w 408"/>
                <a:gd name="T59" fmla="*/ 21387 h 184"/>
                <a:gd name="T60" fmla="*/ 74 w 408"/>
                <a:gd name="T61" fmla="*/ 21387 h 184"/>
                <a:gd name="T62" fmla="*/ 58 w 408"/>
                <a:gd name="T63" fmla="*/ 18176 h 184"/>
                <a:gd name="T64" fmla="*/ 29 w 408"/>
                <a:gd name="T65" fmla="*/ 18176 h 184"/>
                <a:gd name="T66" fmla="*/ 29 w 408"/>
                <a:gd name="T67" fmla="*/ 15983 h 184"/>
                <a:gd name="T68" fmla="*/ 29 w 408"/>
                <a:gd name="T69" fmla="*/ 12795 h 184"/>
                <a:gd name="T70" fmla="*/ 29 w 408"/>
                <a:gd name="T71" fmla="*/ 10712 h 184"/>
                <a:gd name="T72" fmla="*/ 8 w 408"/>
                <a:gd name="T73" fmla="*/ 10712 h 184"/>
                <a:gd name="T74" fmla="*/ 0 w 408"/>
                <a:gd name="T75" fmla="*/ 8479 h 184"/>
                <a:gd name="T76" fmla="*/ 0 w 408"/>
                <a:gd name="T77" fmla="*/ 8479 h 1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408"/>
                <a:gd name="T118" fmla="*/ 0 h 184"/>
                <a:gd name="T119" fmla="*/ 408 w 408"/>
                <a:gd name="T120" fmla="*/ 184 h 18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408" h="184">
                  <a:moveTo>
                    <a:pt x="0" y="64"/>
                  </a:moveTo>
                  <a:lnTo>
                    <a:pt x="24" y="40"/>
                  </a:lnTo>
                  <a:lnTo>
                    <a:pt x="56" y="24"/>
                  </a:lnTo>
                  <a:lnTo>
                    <a:pt x="72" y="24"/>
                  </a:lnTo>
                  <a:lnTo>
                    <a:pt x="104" y="40"/>
                  </a:lnTo>
                  <a:lnTo>
                    <a:pt x="120" y="32"/>
                  </a:lnTo>
                  <a:lnTo>
                    <a:pt x="144" y="0"/>
                  </a:lnTo>
                  <a:lnTo>
                    <a:pt x="160" y="0"/>
                  </a:lnTo>
                  <a:lnTo>
                    <a:pt x="184" y="24"/>
                  </a:lnTo>
                  <a:lnTo>
                    <a:pt x="200" y="24"/>
                  </a:lnTo>
                  <a:lnTo>
                    <a:pt x="232" y="16"/>
                  </a:lnTo>
                  <a:lnTo>
                    <a:pt x="264" y="32"/>
                  </a:lnTo>
                  <a:lnTo>
                    <a:pt x="312" y="24"/>
                  </a:lnTo>
                  <a:lnTo>
                    <a:pt x="328" y="8"/>
                  </a:lnTo>
                  <a:lnTo>
                    <a:pt x="352" y="16"/>
                  </a:lnTo>
                  <a:lnTo>
                    <a:pt x="368" y="24"/>
                  </a:lnTo>
                  <a:lnTo>
                    <a:pt x="360" y="24"/>
                  </a:lnTo>
                  <a:lnTo>
                    <a:pt x="360" y="56"/>
                  </a:lnTo>
                  <a:lnTo>
                    <a:pt x="384" y="56"/>
                  </a:lnTo>
                  <a:lnTo>
                    <a:pt x="400" y="48"/>
                  </a:lnTo>
                  <a:lnTo>
                    <a:pt x="408" y="64"/>
                  </a:lnTo>
                  <a:lnTo>
                    <a:pt x="408" y="80"/>
                  </a:lnTo>
                  <a:lnTo>
                    <a:pt x="392" y="80"/>
                  </a:lnTo>
                  <a:lnTo>
                    <a:pt x="360" y="112"/>
                  </a:lnTo>
                  <a:lnTo>
                    <a:pt x="320" y="120"/>
                  </a:lnTo>
                  <a:lnTo>
                    <a:pt x="320" y="144"/>
                  </a:lnTo>
                  <a:lnTo>
                    <a:pt x="296" y="160"/>
                  </a:lnTo>
                  <a:lnTo>
                    <a:pt x="232" y="184"/>
                  </a:lnTo>
                  <a:lnTo>
                    <a:pt x="184" y="168"/>
                  </a:lnTo>
                  <a:lnTo>
                    <a:pt x="176" y="160"/>
                  </a:lnTo>
                  <a:lnTo>
                    <a:pt x="136" y="160"/>
                  </a:lnTo>
                  <a:lnTo>
                    <a:pt x="104" y="136"/>
                  </a:lnTo>
                  <a:lnTo>
                    <a:pt x="64" y="136"/>
                  </a:lnTo>
                  <a:lnTo>
                    <a:pt x="48" y="120"/>
                  </a:lnTo>
                  <a:lnTo>
                    <a:pt x="48" y="96"/>
                  </a:lnTo>
                  <a:lnTo>
                    <a:pt x="32" y="80"/>
                  </a:lnTo>
                  <a:lnTo>
                    <a:pt x="8" y="80"/>
                  </a:lnTo>
                  <a:lnTo>
                    <a:pt x="0" y="6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11" name="Freeform 200"/>
            <p:cNvSpPr>
              <a:spLocks/>
            </p:cNvSpPr>
            <p:nvPr/>
          </p:nvSpPr>
          <p:spPr bwMode="auto">
            <a:xfrm>
              <a:off x="4411" y="1973"/>
              <a:ext cx="48" cy="64"/>
            </a:xfrm>
            <a:custGeom>
              <a:avLst/>
              <a:gdLst>
                <a:gd name="T0" fmla="*/ 0 w 48"/>
                <a:gd name="T1" fmla="*/ 0 h 56"/>
                <a:gd name="T2" fmla="*/ 8 w 48"/>
                <a:gd name="T3" fmla="*/ 2233 h 56"/>
                <a:gd name="T4" fmla="*/ 16 w 48"/>
                <a:gd name="T5" fmla="*/ 5687 h 56"/>
                <a:gd name="T6" fmla="*/ 16 w 48"/>
                <a:gd name="T7" fmla="*/ 7819 h 56"/>
                <a:gd name="T8" fmla="*/ 32 w 48"/>
                <a:gd name="T9" fmla="*/ 7819 h 56"/>
                <a:gd name="T10" fmla="*/ 48 w 48"/>
                <a:gd name="T11" fmla="*/ 6707 h 56"/>
                <a:gd name="T12" fmla="*/ 48 w 48"/>
                <a:gd name="T13" fmla="*/ 5687 h 56"/>
                <a:gd name="T14" fmla="*/ 40 w 48"/>
                <a:gd name="T15" fmla="*/ 2233 h 56"/>
                <a:gd name="T16" fmla="*/ 32 w 48"/>
                <a:gd name="T17" fmla="*/ 0 h 56"/>
                <a:gd name="T18" fmla="*/ 16 w 48"/>
                <a:gd name="T19" fmla="*/ 0 h 56"/>
                <a:gd name="T20" fmla="*/ 0 w 48"/>
                <a:gd name="T21" fmla="*/ 0 h 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8"/>
                <a:gd name="T34" fmla="*/ 0 h 56"/>
                <a:gd name="T35" fmla="*/ 48 w 48"/>
                <a:gd name="T36" fmla="*/ 56 h 5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8" h="56">
                  <a:moveTo>
                    <a:pt x="0" y="0"/>
                  </a:moveTo>
                  <a:lnTo>
                    <a:pt x="8" y="16"/>
                  </a:lnTo>
                  <a:lnTo>
                    <a:pt x="16" y="40"/>
                  </a:lnTo>
                  <a:lnTo>
                    <a:pt x="16" y="56"/>
                  </a:lnTo>
                  <a:lnTo>
                    <a:pt x="32" y="56"/>
                  </a:lnTo>
                  <a:lnTo>
                    <a:pt x="48" y="48"/>
                  </a:lnTo>
                  <a:lnTo>
                    <a:pt x="48" y="40"/>
                  </a:lnTo>
                  <a:lnTo>
                    <a:pt x="40" y="16"/>
                  </a:lnTo>
                  <a:lnTo>
                    <a:pt x="32" y="0"/>
                  </a:lnTo>
                  <a:lnTo>
                    <a:pt x="1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12" name="Freeform 201"/>
            <p:cNvSpPr>
              <a:spLocks/>
            </p:cNvSpPr>
            <p:nvPr/>
          </p:nvSpPr>
          <p:spPr bwMode="auto">
            <a:xfrm>
              <a:off x="4576" y="1804"/>
              <a:ext cx="63" cy="82"/>
            </a:xfrm>
            <a:custGeom>
              <a:avLst/>
              <a:gdLst>
                <a:gd name="T0" fmla="*/ 0 w 64"/>
                <a:gd name="T1" fmla="*/ 0 h 72"/>
                <a:gd name="T2" fmla="*/ 0 w 64"/>
                <a:gd name="T3" fmla="*/ 3879 h 72"/>
                <a:gd name="T4" fmla="*/ 0 w 64"/>
                <a:gd name="T5" fmla="*/ 8851 h 72"/>
                <a:gd name="T6" fmla="*/ 16 w 64"/>
                <a:gd name="T7" fmla="*/ 7853 h 72"/>
                <a:gd name="T8" fmla="*/ 32 w 64"/>
                <a:gd name="T9" fmla="*/ 8851 h 72"/>
                <a:gd name="T10" fmla="*/ 32 w 64"/>
                <a:gd name="T11" fmla="*/ 8851 h 72"/>
                <a:gd name="T12" fmla="*/ 32 w 64"/>
                <a:gd name="T13" fmla="*/ 7853 h 72"/>
                <a:gd name="T14" fmla="*/ 32 w 64"/>
                <a:gd name="T15" fmla="*/ 4881 h 72"/>
                <a:gd name="T16" fmla="*/ 32 w 64"/>
                <a:gd name="T17" fmla="*/ 3879 h 72"/>
                <a:gd name="T18" fmla="*/ 32 w 64"/>
                <a:gd name="T19" fmla="*/ 2901 h 72"/>
                <a:gd name="T20" fmla="*/ 8 w 64"/>
                <a:gd name="T21" fmla="*/ 928 h 72"/>
                <a:gd name="T22" fmla="*/ 0 w 64"/>
                <a:gd name="T23" fmla="*/ 0 h 7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4"/>
                <a:gd name="T37" fmla="*/ 0 h 72"/>
                <a:gd name="T38" fmla="*/ 64 w 64"/>
                <a:gd name="T39" fmla="*/ 72 h 7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4" h="72">
                  <a:moveTo>
                    <a:pt x="0" y="0"/>
                  </a:moveTo>
                  <a:lnTo>
                    <a:pt x="0" y="32"/>
                  </a:lnTo>
                  <a:lnTo>
                    <a:pt x="0" y="72"/>
                  </a:lnTo>
                  <a:lnTo>
                    <a:pt x="16" y="64"/>
                  </a:lnTo>
                  <a:lnTo>
                    <a:pt x="40" y="72"/>
                  </a:lnTo>
                  <a:lnTo>
                    <a:pt x="40" y="64"/>
                  </a:lnTo>
                  <a:lnTo>
                    <a:pt x="64" y="40"/>
                  </a:lnTo>
                  <a:lnTo>
                    <a:pt x="56" y="32"/>
                  </a:lnTo>
                  <a:lnTo>
                    <a:pt x="40" y="24"/>
                  </a:ln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13" name="Freeform 202"/>
            <p:cNvSpPr>
              <a:spLocks/>
            </p:cNvSpPr>
            <p:nvPr/>
          </p:nvSpPr>
          <p:spPr bwMode="auto">
            <a:xfrm>
              <a:off x="4490" y="1896"/>
              <a:ext cx="118" cy="164"/>
            </a:xfrm>
            <a:custGeom>
              <a:avLst/>
              <a:gdLst>
                <a:gd name="T0" fmla="*/ 51 w 120"/>
                <a:gd name="T1" fmla="*/ 0 h 144"/>
                <a:gd name="T2" fmla="*/ 43 w 120"/>
                <a:gd name="T3" fmla="*/ 5992 h 144"/>
                <a:gd name="T4" fmla="*/ 43 w 120"/>
                <a:gd name="T5" fmla="*/ 8851 h 144"/>
                <a:gd name="T6" fmla="*/ 30 w 120"/>
                <a:gd name="T7" fmla="*/ 11752 h 144"/>
                <a:gd name="T8" fmla="*/ 30 w 120"/>
                <a:gd name="T9" fmla="*/ 13782 h 144"/>
                <a:gd name="T10" fmla="*/ 8 w 120"/>
                <a:gd name="T11" fmla="*/ 13782 h 144"/>
                <a:gd name="T12" fmla="*/ 0 w 120"/>
                <a:gd name="T13" fmla="*/ 15696 h 144"/>
                <a:gd name="T14" fmla="*/ 8 w 120"/>
                <a:gd name="T15" fmla="*/ 16775 h 144"/>
                <a:gd name="T16" fmla="*/ 24 w 120"/>
                <a:gd name="T17" fmla="*/ 15696 h 144"/>
                <a:gd name="T18" fmla="*/ 30 w 120"/>
                <a:gd name="T19" fmla="*/ 15696 h 144"/>
                <a:gd name="T20" fmla="*/ 30 w 120"/>
                <a:gd name="T21" fmla="*/ 15696 h 144"/>
                <a:gd name="T22" fmla="*/ 30 w 120"/>
                <a:gd name="T23" fmla="*/ 17792 h 144"/>
                <a:gd name="T24" fmla="*/ 35 w 120"/>
                <a:gd name="T25" fmla="*/ 16775 h 144"/>
                <a:gd name="T26" fmla="*/ 35 w 120"/>
                <a:gd name="T27" fmla="*/ 14847 h 144"/>
                <a:gd name="T28" fmla="*/ 43 w 120"/>
                <a:gd name="T29" fmla="*/ 14847 h 144"/>
                <a:gd name="T30" fmla="*/ 43 w 120"/>
                <a:gd name="T31" fmla="*/ 13782 h 144"/>
                <a:gd name="T32" fmla="*/ 60 w 120"/>
                <a:gd name="T33" fmla="*/ 13782 h 144"/>
                <a:gd name="T34" fmla="*/ 60 w 120"/>
                <a:gd name="T35" fmla="*/ 13782 h 144"/>
                <a:gd name="T36" fmla="*/ 68 w 120"/>
                <a:gd name="T37" fmla="*/ 13782 h 144"/>
                <a:gd name="T38" fmla="*/ 64 w 120"/>
                <a:gd name="T39" fmla="*/ 9796 h 144"/>
                <a:gd name="T40" fmla="*/ 60 w 120"/>
                <a:gd name="T41" fmla="*/ 8851 h 144"/>
                <a:gd name="T42" fmla="*/ 64 w 120"/>
                <a:gd name="T43" fmla="*/ 6895 h 144"/>
                <a:gd name="T44" fmla="*/ 64 w 120"/>
                <a:gd name="T45" fmla="*/ 4881 h 144"/>
                <a:gd name="T46" fmla="*/ 68 w 120"/>
                <a:gd name="T47" fmla="*/ 3879 h 144"/>
                <a:gd name="T48" fmla="*/ 60 w 120"/>
                <a:gd name="T49" fmla="*/ 928 h 144"/>
                <a:gd name="T50" fmla="*/ 60 w 120"/>
                <a:gd name="T51" fmla="*/ 928 h 144"/>
                <a:gd name="T52" fmla="*/ 51 w 120"/>
                <a:gd name="T53" fmla="*/ 0 h 14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20"/>
                <a:gd name="T82" fmla="*/ 0 h 144"/>
                <a:gd name="T83" fmla="*/ 120 w 120"/>
                <a:gd name="T84" fmla="*/ 144 h 14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20" h="144">
                  <a:moveTo>
                    <a:pt x="88" y="0"/>
                  </a:moveTo>
                  <a:lnTo>
                    <a:pt x="80" y="48"/>
                  </a:lnTo>
                  <a:lnTo>
                    <a:pt x="80" y="72"/>
                  </a:lnTo>
                  <a:lnTo>
                    <a:pt x="48" y="96"/>
                  </a:lnTo>
                  <a:lnTo>
                    <a:pt x="48" y="112"/>
                  </a:lnTo>
                  <a:lnTo>
                    <a:pt x="8" y="112"/>
                  </a:lnTo>
                  <a:lnTo>
                    <a:pt x="0" y="128"/>
                  </a:lnTo>
                  <a:lnTo>
                    <a:pt x="8" y="136"/>
                  </a:lnTo>
                  <a:lnTo>
                    <a:pt x="24" y="128"/>
                  </a:lnTo>
                  <a:lnTo>
                    <a:pt x="32" y="128"/>
                  </a:lnTo>
                  <a:lnTo>
                    <a:pt x="48" y="128"/>
                  </a:lnTo>
                  <a:lnTo>
                    <a:pt x="56" y="144"/>
                  </a:lnTo>
                  <a:lnTo>
                    <a:pt x="72" y="136"/>
                  </a:lnTo>
                  <a:lnTo>
                    <a:pt x="72" y="120"/>
                  </a:lnTo>
                  <a:lnTo>
                    <a:pt x="80" y="120"/>
                  </a:lnTo>
                  <a:lnTo>
                    <a:pt x="80" y="112"/>
                  </a:lnTo>
                  <a:lnTo>
                    <a:pt x="104" y="112"/>
                  </a:lnTo>
                  <a:lnTo>
                    <a:pt x="120" y="112"/>
                  </a:lnTo>
                  <a:lnTo>
                    <a:pt x="112" y="80"/>
                  </a:lnTo>
                  <a:lnTo>
                    <a:pt x="104" y="72"/>
                  </a:lnTo>
                  <a:lnTo>
                    <a:pt x="112" y="56"/>
                  </a:lnTo>
                  <a:lnTo>
                    <a:pt x="112" y="40"/>
                  </a:lnTo>
                  <a:lnTo>
                    <a:pt x="120" y="32"/>
                  </a:lnTo>
                  <a:lnTo>
                    <a:pt x="104" y="8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14" name="Freeform 203"/>
            <p:cNvSpPr>
              <a:spLocks/>
            </p:cNvSpPr>
            <p:nvPr/>
          </p:nvSpPr>
          <p:spPr bwMode="auto">
            <a:xfrm>
              <a:off x="4482" y="2060"/>
              <a:ext cx="16" cy="55"/>
            </a:xfrm>
            <a:custGeom>
              <a:avLst/>
              <a:gdLst>
                <a:gd name="T0" fmla="*/ 16 w 16"/>
                <a:gd name="T1" fmla="*/ 1123 h 48"/>
                <a:gd name="T2" fmla="*/ 8 w 16"/>
                <a:gd name="T3" fmla="*/ 0 h 48"/>
                <a:gd name="T4" fmla="*/ 0 w 16"/>
                <a:gd name="T5" fmla="*/ 1123 h 48"/>
                <a:gd name="T6" fmla="*/ 0 w 16"/>
                <a:gd name="T7" fmla="*/ 6182 h 48"/>
                <a:gd name="T8" fmla="*/ 8 w 16"/>
                <a:gd name="T9" fmla="*/ 7397 h 48"/>
                <a:gd name="T10" fmla="*/ 16 w 16"/>
                <a:gd name="T11" fmla="*/ 6182 h 48"/>
                <a:gd name="T12" fmla="*/ 16 w 16"/>
                <a:gd name="T13" fmla="*/ 2489 h 48"/>
                <a:gd name="T14" fmla="*/ 16 w 16"/>
                <a:gd name="T15" fmla="*/ 1123 h 4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6"/>
                <a:gd name="T25" fmla="*/ 0 h 48"/>
                <a:gd name="T26" fmla="*/ 16 w 16"/>
                <a:gd name="T27" fmla="*/ 48 h 4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6" h="48">
                  <a:moveTo>
                    <a:pt x="16" y="8"/>
                  </a:moveTo>
                  <a:lnTo>
                    <a:pt x="8" y="0"/>
                  </a:lnTo>
                  <a:lnTo>
                    <a:pt x="0" y="8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6" y="40"/>
                  </a:lnTo>
                  <a:lnTo>
                    <a:pt x="16" y="16"/>
                  </a:lnTo>
                  <a:lnTo>
                    <a:pt x="16" y="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15" name="Freeform 204"/>
            <p:cNvSpPr>
              <a:spLocks/>
            </p:cNvSpPr>
            <p:nvPr/>
          </p:nvSpPr>
          <p:spPr bwMode="auto">
            <a:xfrm>
              <a:off x="4364" y="2197"/>
              <a:ext cx="24" cy="46"/>
            </a:xfrm>
            <a:custGeom>
              <a:avLst/>
              <a:gdLst>
                <a:gd name="T0" fmla="*/ 8 w 24"/>
                <a:gd name="T1" fmla="*/ 0 h 40"/>
                <a:gd name="T2" fmla="*/ 0 w 24"/>
                <a:gd name="T3" fmla="*/ 1403 h 40"/>
                <a:gd name="T4" fmla="*/ 0 w 24"/>
                <a:gd name="T5" fmla="*/ 2821 h 40"/>
                <a:gd name="T6" fmla="*/ 8 w 24"/>
                <a:gd name="T7" fmla="*/ 5675 h 40"/>
                <a:gd name="T8" fmla="*/ 8 w 24"/>
                <a:gd name="T9" fmla="*/ 7035 h 40"/>
                <a:gd name="T10" fmla="*/ 24 w 24"/>
                <a:gd name="T11" fmla="*/ 4291 h 40"/>
                <a:gd name="T12" fmla="*/ 24 w 24"/>
                <a:gd name="T13" fmla="*/ 2821 h 40"/>
                <a:gd name="T14" fmla="*/ 8 w 24"/>
                <a:gd name="T15" fmla="*/ 0 h 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"/>
                <a:gd name="T25" fmla="*/ 0 h 40"/>
                <a:gd name="T26" fmla="*/ 24 w 24"/>
                <a:gd name="T27" fmla="*/ 40 h 4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" h="40">
                  <a:moveTo>
                    <a:pt x="8" y="0"/>
                  </a:moveTo>
                  <a:lnTo>
                    <a:pt x="0" y="8"/>
                  </a:lnTo>
                  <a:lnTo>
                    <a:pt x="0" y="16"/>
                  </a:lnTo>
                  <a:lnTo>
                    <a:pt x="8" y="32"/>
                  </a:lnTo>
                  <a:lnTo>
                    <a:pt x="8" y="40"/>
                  </a:lnTo>
                  <a:lnTo>
                    <a:pt x="24" y="24"/>
                  </a:lnTo>
                  <a:lnTo>
                    <a:pt x="24" y="16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16" name="Freeform 205"/>
            <p:cNvSpPr>
              <a:spLocks/>
            </p:cNvSpPr>
            <p:nvPr/>
          </p:nvSpPr>
          <p:spPr bwMode="auto">
            <a:xfrm>
              <a:off x="4215" y="2307"/>
              <a:ext cx="31" cy="27"/>
            </a:xfrm>
            <a:custGeom>
              <a:avLst/>
              <a:gdLst>
                <a:gd name="T0" fmla="*/ 16 w 32"/>
                <a:gd name="T1" fmla="*/ 0 h 24"/>
                <a:gd name="T2" fmla="*/ 8 w 32"/>
                <a:gd name="T3" fmla="*/ 0 h 24"/>
                <a:gd name="T4" fmla="*/ 0 w 32"/>
                <a:gd name="T5" fmla="*/ 1257 h 24"/>
                <a:gd name="T6" fmla="*/ 8 w 32"/>
                <a:gd name="T7" fmla="*/ 1880 h 24"/>
                <a:gd name="T8" fmla="*/ 16 w 32"/>
                <a:gd name="T9" fmla="*/ 1257 h 24"/>
                <a:gd name="T10" fmla="*/ 16 w 32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2"/>
                <a:gd name="T19" fmla="*/ 0 h 24"/>
                <a:gd name="T20" fmla="*/ 32 w 32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2" h="24">
                  <a:moveTo>
                    <a:pt x="32" y="0"/>
                  </a:moveTo>
                  <a:lnTo>
                    <a:pt x="8" y="0"/>
                  </a:lnTo>
                  <a:lnTo>
                    <a:pt x="0" y="16"/>
                  </a:lnTo>
                  <a:lnTo>
                    <a:pt x="8" y="24"/>
                  </a:lnTo>
                  <a:lnTo>
                    <a:pt x="32" y="16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17" name="Freeform 206"/>
            <p:cNvSpPr>
              <a:spLocks/>
            </p:cNvSpPr>
            <p:nvPr/>
          </p:nvSpPr>
          <p:spPr bwMode="auto">
            <a:xfrm>
              <a:off x="4136" y="2261"/>
              <a:ext cx="103" cy="219"/>
            </a:xfrm>
            <a:custGeom>
              <a:avLst/>
              <a:gdLst>
                <a:gd name="T0" fmla="*/ 0 w 104"/>
                <a:gd name="T1" fmla="*/ 1012 h 192"/>
                <a:gd name="T2" fmla="*/ 8 w 104"/>
                <a:gd name="T3" fmla="*/ 3041 h 192"/>
                <a:gd name="T4" fmla="*/ 16 w 104"/>
                <a:gd name="T5" fmla="*/ 3041 h 192"/>
                <a:gd name="T6" fmla="*/ 32 w 104"/>
                <a:gd name="T7" fmla="*/ 5148 h 192"/>
                <a:gd name="T8" fmla="*/ 24 w 104"/>
                <a:gd name="T9" fmla="*/ 7281 h 192"/>
                <a:gd name="T10" fmla="*/ 52 w 104"/>
                <a:gd name="T11" fmla="*/ 10449 h 192"/>
                <a:gd name="T12" fmla="*/ 52 w 104"/>
                <a:gd name="T13" fmla="*/ 14658 h 192"/>
                <a:gd name="T14" fmla="*/ 52 w 104"/>
                <a:gd name="T15" fmla="*/ 16719 h 192"/>
                <a:gd name="T16" fmla="*/ 52 w 104"/>
                <a:gd name="T17" fmla="*/ 19775 h 192"/>
                <a:gd name="T18" fmla="*/ 52 w 104"/>
                <a:gd name="T19" fmla="*/ 20861 h 192"/>
                <a:gd name="T20" fmla="*/ 52 w 104"/>
                <a:gd name="T21" fmla="*/ 21887 h 192"/>
                <a:gd name="T22" fmla="*/ 32 w 104"/>
                <a:gd name="T23" fmla="*/ 22897 h 192"/>
                <a:gd name="T24" fmla="*/ 32 w 104"/>
                <a:gd name="T25" fmla="*/ 24009 h 192"/>
                <a:gd name="T26" fmla="*/ 40 w 104"/>
                <a:gd name="T27" fmla="*/ 24965 h 192"/>
                <a:gd name="T28" fmla="*/ 52 w 104"/>
                <a:gd name="T29" fmla="*/ 24009 h 192"/>
                <a:gd name="T30" fmla="*/ 52 w 104"/>
                <a:gd name="T31" fmla="*/ 21887 h 192"/>
                <a:gd name="T32" fmla="*/ 59 w 104"/>
                <a:gd name="T33" fmla="*/ 19775 h 192"/>
                <a:gd name="T34" fmla="*/ 67 w 104"/>
                <a:gd name="T35" fmla="*/ 17687 h 192"/>
                <a:gd name="T36" fmla="*/ 59 w 104"/>
                <a:gd name="T37" fmla="*/ 14658 h 192"/>
                <a:gd name="T38" fmla="*/ 52 w 104"/>
                <a:gd name="T39" fmla="*/ 12546 h 192"/>
                <a:gd name="T40" fmla="*/ 52 w 104"/>
                <a:gd name="T41" fmla="*/ 11382 h 192"/>
                <a:gd name="T42" fmla="*/ 52 w 104"/>
                <a:gd name="T43" fmla="*/ 11382 h 192"/>
                <a:gd name="T44" fmla="*/ 52 w 104"/>
                <a:gd name="T45" fmla="*/ 9365 h 192"/>
                <a:gd name="T46" fmla="*/ 48 w 104"/>
                <a:gd name="T47" fmla="*/ 7281 h 192"/>
                <a:gd name="T48" fmla="*/ 48 w 104"/>
                <a:gd name="T49" fmla="*/ 5148 h 192"/>
                <a:gd name="T50" fmla="*/ 52 w 104"/>
                <a:gd name="T51" fmla="*/ 3041 h 192"/>
                <a:gd name="T52" fmla="*/ 52 w 104"/>
                <a:gd name="T53" fmla="*/ 3041 h 192"/>
                <a:gd name="T54" fmla="*/ 52 w 104"/>
                <a:gd name="T55" fmla="*/ 1012 h 192"/>
                <a:gd name="T56" fmla="*/ 52 w 104"/>
                <a:gd name="T57" fmla="*/ 0 h 192"/>
                <a:gd name="T58" fmla="*/ 48 w 104"/>
                <a:gd name="T59" fmla="*/ 0 h 192"/>
                <a:gd name="T60" fmla="*/ 32 w 104"/>
                <a:gd name="T61" fmla="*/ 0 h 192"/>
                <a:gd name="T62" fmla="*/ 8 w 104"/>
                <a:gd name="T63" fmla="*/ 2049 h 192"/>
                <a:gd name="T64" fmla="*/ 0 w 104"/>
                <a:gd name="T65" fmla="*/ 1012 h 19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4"/>
                <a:gd name="T100" fmla="*/ 0 h 192"/>
                <a:gd name="T101" fmla="*/ 104 w 104"/>
                <a:gd name="T102" fmla="*/ 192 h 19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4" h="192">
                  <a:moveTo>
                    <a:pt x="0" y="8"/>
                  </a:moveTo>
                  <a:lnTo>
                    <a:pt x="8" y="24"/>
                  </a:lnTo>
                  <a:lnTo>
                    <a:pt x="16" y="24"/>
                  </a:lnTo>
                  <a:lnTo>
                    <a:pt x="32" y="40"/>
                  </a:lnTo>
                  <a:lnTo>
                    <a:pt x="24" y="56"/>
                  </a:lnTo>
                  <a:lnTo>
                    <a:pt x="56" y="80"/>
                  </a:lnTo>
                  <a:lnTo>
                    <a:pt x="72" y="112"/>
                  </a:lnTo>
                  <a:lnTo>
                    <a:pt x="64" y="128"/>
                  </a:lnTo>
                  <a:lnTo>
                    <a:pt x="72" y="152"/>
                  </a:lnTo>
                  <a:lnTo>
                    <a:pt x="56" y="160"/>
                  </a:lnTo>
                  <a:lnTo>
                    <a:pt x="56" y="168"/>
                  </a:lnTo>
                  <a:lnTo>
                    <a:pt x="32" y="176"/>
                  </a:lnTo>
                  <a:lnTo>
                    <a:pt x="32" y="184"/>
                  </a:lnTo>
                  <a:lnTo>
                    <a:pt x="40" y="192"/>
                  </a:lnTo>
                  <a:lnTo>
                    <a:pt x="56" y="184"/>
                  </a:lnTo>
                  <a:lnTo>
                    <a:pt x="80" y="168"/>
                  </a:lnTo>
                  <a:lnTo>
                    <a:pt x="96" y="152"/>
                  </a:lnTo>
                  <a:lnTo>
                    <a:pt x="104" y="136"/>
                  </a:lnTo>
                  <a:lnTo>
                    <a:pt x="96" y="112"/>
                  </a:lnTo>
                  <a:lnTo>
                    <a:pt x="80" y="96"/>
                  </a:lnTo>
                  <a:lnTo>
                    <a:pt x="80" y="88"/>
                  </a:lnTo>
                  <a:lnTo>
                    <a:pt x="64" y="88"/>
                  </a:lnTo>
                  <a:lnTo>
                    <a:pt x="56" y="72"/>
                  </a:lnTo>
                  <a:lnTo>
                    <a:pt x="48" y="56"/>
                  </a:lnTo>
                  <a:lnTo>
                    <a:pt x="48" y="40"/>
                  </a:lnTo>
                  <a:lnTo>
                    <a:pt x="64" y="24"/>
                  </a:lnTo>
                  <a:lnTo>
                    <a:pt x="56" y="8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32" y="0"/>
                  </a:lnTo>
                  <a:lnTo>
                    <a:pt x="8" y="16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18" name="Freeform 207"/>
            <p:cNvSpPr>
              <a:spLocks/>
            </p:cNvSpPr>
            <p:nvPr/>
          </p:nvSpPr>
          <p:spPr bwMode="auto">
            <a:xfrm>
              <a:off x="4105" y="2270"/>
              <a:ext cx="102" cy="201"/>
            </a:xfrm>
            <a:custGeom>
              <a:avLst/>
              <a:gdLst>
                <a:gd name="T0" fmla="*/ 24 w 104"/>
                <a:gd name="T1" fmla="*/ 0 h 176"/>
                <a:gd name="T2" fmla="*/ 16 w 104"/>
                <a:gd name="T3" fmla="*/ 2214 h 176"/>
                <a:gd name="T4" fmla="*/ 0 w 104"/>
                <a:gd name="T5" fmla="*/ 4429 h 176"/>
                <a:gd name="T6" fmla="*/ 16 w 104"/>
                <a:gd name="T7" fmla="*/ 5609 h 176"/>
                <a:gd name="T8" fmla="*/ 16 w 104"/>
                <a:gd name="T9" fmla="*/ 8626 h 176"/>
                <a:gd name="T10" fmla="*/ 24 w 104"/>
                <a:gd name="T11" fmla="*/ 9825 h 176"/>
                <a:gd name="T12" fmla="*/ 26 w 104"/>
                <a:gd name="T13" fmla="*/ 8626 h 176"/>
                <a:gd name="T14" fmla="*/ 26 w 104"/>
                <a:gd name="T15" fmla="*/ 8626 h 176"/>
                <a:gd name="T16" fmla="*/ 42 w 104"/>
                <a:gd name="T17" fmla="*/ 11833 h 176"/>
                <a:gd name="T18" fmla="*/ 42 w 104"/>
                <a:gd name="T19" fmla="*/ 14213 h 176"/>
                <a:gd name="T20" fmla="*/ 46 w 104"/>
                <a:gd name="T21" fmla="*/ 14213 h 176"/>
                <a:gd name="T22" fmla="*/ 46 w 104"/>
                <a:gd name="T23" fmla="*/ 17429 h 176"/>
                <a:gd name="T24" fmla="*/ 42 w 104"/>
                <a:gd name="T25" fmla="*/ 17429 h 176"/>
                <a:gd name="T26" fmla="*/ 27 w 104"/>
                <a:gd name="T27" fmla="*/ 17429 h 176"/>
                <a:gd name="T28" fmla="*/ 26 w 104"/>
                <a:gd name="T29" fmla="*/ 15261 h 176"/>
                <a:gd name="T30" fmla="*/ 26 w 104"/>
                <a:gd name="T31" fmla="*/ 17429 h 176"/>
                <a:gd name="T32" fmla="*/ 26 w 104"/>
                <a:gd name="T33" fmla="*/ 18538 h 176"/>
                <a:gd name="T34" fmla="*/ 26 w 104"/>
                <a:gd name="T35" fmla="*/ 20794 h 176"/>
                <a:gd name="T36" fmla="*/ 26 w 104"/>
                <a:gd name="T37" fmla="*/ 21855 h 176"/>
                <a:gd name="T38" fmla="*/ 27 w 104"/>
                <a:gd name="T39" fmla="*/ 24096 h 176"/>
                <a:gd name="T40" fmla="*/ 35 w 104"/>
                <a:gd name="T41" fmla="*/ 24096 h 176"/>
                <a:gd name="T42" fmla="*/ 46 w 104"/>
                <a:gd name="T43" fmla="*/ 21855 h 176"/>
                <a:gd name="T44" fmla="*/ 46 w 104"/>
                <a:gd name="T45" fmla="*/ 20794 h 176"/>
                <a:gd name="T46" fmla="*/ 50 w 104"/>
                <a:gd name="T47" fmla="*/ 19576 h 176"/>
                <a:gd name="T48" fmla="*/ 54 w 104"/>
                <a:gd name="T49" fmla="*/ 19576 h 176"/>
                <a:gd name="T50" fmla="*/ 54 w 104"/>
                <a:gd name="T51" fmla="*/ 18538 h 176"/>
                <a:gd name="T52" fmla="*/ 50 w 104"/>
                <a:gd name="T53" fmla="*/ 17429 h 176"/>
                <a:gd name="T54" fmla="*/ 54 w 104"/>
                <a:gd name="T55" fmla="*/ 14213 h 176"/>
                <a:gd name="T56" fmla="*/ 54 w 104"/>
                <a:gd name="T57" fmla="*/ 14213 h 176"/>
                <a:gd name="T58" fmla="*/ 50 w 104"/>
                <a:gd name="T59" fmla="*/ 13142 h 176"/>
                <a:gd name="T60" fmla="*/ 35 w 104"/>
                <a:gd name="T61" fmla="*/ 8626 h 176"/>
                <a:gd name="T62" fmla="*/ 26 w 104"/>
                <a:gd name="T63" fmla="*/ 6596 h 176"/>
                <a:gd name="T64" fmla="*/ 27 w 104"/>
                <a:gd name="T65" fmla="*/ 4429 h 176"/>
                <a:gd name="T66" fmla="*/ 26 w 104"/>
                <a:gd name="T67" fmla="*/ 3297 h 176"/>
                <a:gd name="T68" fmla="*/ 26 w 104"/>
                <a:gd name="T69" fmla="*/ 2214 h 176"/>
                <a:gd name="T70" fmla="*/ 26 w 104"/>
                <a:gd name="T71" fmla="*/ 2214 h 176"/>
                <a:gd name="T72" fmla="*/ 26 w 104"/>
                <a:gd name="T73" fmla="*/ 1030 h 176"/>
                <a:gd name="T74" fmla="*/ 24 w 104"/>
                <a:gd name="T75" fmla="*/ 0 h 17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04"/>
                <a:gd name="T115" fmla="*/ 0 h 176"/>
                <a:gd name="T116" fmla="*/ 104 w 104"/>
                <a:gd name="T117" fmla="*/ 176 h 17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04" h="176">
                  <a:moveTo>
                    <a:pt x="24" y="0"/>
                  </a:moveTo>
                  <a:lnTo>
                    <a:pt x="16" y="16"/>
                  </a:lnTo>
                  <a:lnTo>
                    <a:pt x="0" y="32"/>
                  </a:lnTo>
                  <a:lnTo>
                    <a:pt x="16" y="40"/>
                  </a:lnTo>
                  <a:lnTo>
                    <a:pt x="16" y="64"/>
                  </a:lnTo>
                  <a:lnTo>
                    <a:pt x="24" y="72"/>
                  </a:lnTo>
                  <a:lnTo>
                    <a:pt x="40" y="64"/>
                  </a:lnTo>
                  <a:lnTo>
                    <a:pt x="48" y="64"/>
                  </a:lnTo>
                  <a:lnTo>
                    <a:pt x="80" y="88"/>
                  </a:lnTo>
                  <a:lnTo>
                    <a:pt x="80" y="104"/>
                  </a:lnTo>
                  <a:lnTo>
                    <a:pt x="88" y="104"/>
                  </a:lnTo>
                  <a:lnTo>
                    <a:pt x="88" y="128"/>
                  </a:lnTo>
                  <a:lnTo>
                    <a:pt x="80" y="128"/>
                  </a:lnTo>
                  <a:lnTo>
                    <a:pt x="64" y="128"/>
                  </a:lnTo>
                  <a:lnTo>
                    <a:pt x="48" y="112"/>
                  </a:lnTo>
                  <a:lnTo>
                    <a:pt x="40" y="128"/>
                  </a:lnTo>
                  <a:lnTo>
                    <a:pt x="40" y="136"/>
                  </a:lnTo>
                  <a:lnTo>
                    <a:pt x="40" y="152"/>
                  </a:lnTo>
                  <a:lnTo>
                    <a:pt x="48" y="160"/>
                  </a:lnTo>
                  <a:lnTo>
                    <a:pt x="64" y="176"/>
                  </a:lnTo>
                  <a:lnTo>
                    <a:pt x="72" y="176"/>
                  </a:lnTo>
                  <a:lnTo>
                    <a:pt x="88" y="160"/>
                  </a:lnTo>
                  <a:lnTo>
                    <a:pt x="88" y="152"/>
                  </a:lnTo>
                  <a:lnTo>
                    <a:pt x="96" y="144"/>
                  </a:lnTo>
                  <a:lnTo>
                    <a:pt x="104" y="144"/>
                  </a:lnTo>
                  <a:lnTo>
                    <a:pt x="104" y="136"/>
                  </a:lnTo>
                  <a:lnTo>
                    <a:pt x="96" y="128"/>
                  </a:lnTo>
                  <a:lnTo>
                    <a:pt x="104" y="104"/>
                  </a:lnTo>
                  <a:lnTo>
                    <a:pt x="96" y="96"/>
                  </a:lnTo>
                  <a:lnTo>
                    <a:pt x="72" y="64"/>
                  </a:lnTo>
                  <a:lnTo>
                    <a:pt x="56" y="48"/>
                  </a:lnTo>
                  <a:lnTo>
                    <a:pt x="64" y="32"/>
                  </a:lnTo>
                  <a:lnTo>
                    <a:pt x="56" y="24"/>
                  </a:lnTo>
                  <a:lnTo>
                    <a:pt x="48" y="16"/>
                  </a:lnTo>
                  <a:lnTo>
                    <a:pt x="40" y="16"/>
                  </a:lnTo>
                  <a:lnTo>
                    <a:pt x="40" y="8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19" name="Freeform 208"/>
            <p:cNvSpPr>
              <a:spLocks/>
            </p:cNvSpPr>
            <p:nvPr/>
          </p:nvSpPr>
          <p:spPr bwMode="auto">
            <a:xfrm>
              <a:off x="4074" y="2307"/>
              <a:ext cx="117" cy="210"/>
            </a:xfrm>
            <a:custGeom>
              <a:avLst/>
              <a:gdLst>
                <a:gd name="T0" fmla="*/ 20 w 120"/>
                <a:gd name="T1" fmla="*/ 0 h 184"/>
                <a:gd name="T2" fmla="*/ 20 w 120"/>
                <a:gd name="T3" fmla="*/ 0 h 184"/>
                <a:gd name="T4" fmla="*/ 16 w 120"/>
                <a:gd name="T5" fmla="*/ 2066 h 184"/>
                <a:gd name="T6" fmla="*/ 0 w 120"/>
                <a:gd name="T7" fmla="*/ 4302 h 184"/>
                <a:gd name="T8" fmla="*/ 20 w 120"/>
                <a:gd name="T9" fmla="*/ 7429 h 184"/>
                <a:gd name="T10" fmla="*/ 20 w 120"/>
                <a:gd name="T11" fmla="*/ 9509 h 184"/>
                <a:gd name="T12" fmla="*/ 20 w 120"/>
                <a:gd name="T13" fmla="*/ 11571 h 184"/>
                <a:gd name="T14" fmla="*/ 20 w 120"/>
                <a:gd name="T15" fmla="*/ 13954 h 184"/>
                <a:gd name="T16" fmla="*/ 20 w 120"/>
                <a:gd name="T17" fmla="*/ 19021 h 184"/>
                <a:gd name="T18" fmla="*/ 20 w 120"/>
                <a:gd name="T19" fmla="*/ 20081 h 184"/>
                <a:gd name="T20" fmla="*/ 20 w 120"/>
                <a:gd name="T21" fmla="*/ 22295 h 184"/>
                <a:gd name="T22" fmla="*/ 20 w 120"/>
                <a:gd name="T23" fmla="*/ 24533 h 184"/>
                <a:gd name="T24" fmla="*/ 20 w 120"/>
                <a:gd name="T25" fmla="*/ 24533 h 184"/>
                <a:gd name="T26" fmla="*/ 20 w 120"/>
                <a:gd name="T27" fmla="*/ 21387 h 184"/>
                <a:gd name="T28" fmla="*/ 20 w 120"/>
                <a:gd name="T29" fmla="*/ 19021 h 184"/>
                <a:gd name="T30" fmla="*/ 20 w 120"/>
                <a:gd name="T31" fmla="*/ 14996 h 184"/>
                <a:gd name="T32" fmla="*/ 20 w 120"/>
                <a:gd name="T33" fmla="*/ 12795 h 184"/>
                <a:gd name="T34" fmla="*/ 20 w 120"/>
                <a:gd name="T35" fmla="*/ 13954 h 184"/>
                <a:gd name="T36" fmla="*/ 29 w 120"/>
                <a:gd name="T37" fmla="*/ 13954 h 184"/>
                <a:gd name="T38" fmla="*/ 29 w 120"/>
                <a:gd name="T39" fmla="*/ 12795 h 184"/>
                <a:gd name="T40" fmla="*/ 33 w 120"/>
                <a:gd name="T41" fmla="*/ 10712 h 184"/>
                <a:gd name="T42" fmla="*/ 41 w 120"/>
                <a:gd name="T43" fmla="*/ 12795 h 184"/>
                <a:gd name="T44" fmla="*/ 47 w 120"/>
                <a:gd name="T45" fmla="*/ 12795 h 184"/>
                <a:gd name="T46" fmla="*/ 49 w 120"/>
                <a:gd name="T47" fmla="*/ 11571 h 184"/>
                <a:gd name="T48" fmla="*/ 49 w 120"/>
                <a:gd name="T49" fmla="*/ 9509 h 184"/>
                <a:gd name="T50" fmla="*/ 47 w 120"/>
                <a:gd name="T51" fmla="*/ 7429 h 184"/>
                <a:gd name="T52" fmla="*/ 41 w 120"/>
                <a:gd name="T53" fmla="*/ 5210 h 184"/>
                <a:gd name="T54" fmla="*/ 33 w 120"/>
                <a:gd name="T55" fmla="*/ 4302 h 184"/>
                <a:gd name="T56" fmla="*/ 29 w 120"/>
                <a:gd name="T57" fmla="*/ 4302 h 184"/>
                <a:gd name="T58" fmla="*/ 20 w 120"/>
                <a:gd name="T59" fmla="*/ 5210 h 184"/>
                <a:gd name="T60" fmla="*/ 20 w 120"/>
                <a:gd name="T61" fmla="*/ 4302 h 184"/>
                <a:gd name="T62" fmla="*/ 20 w 120"/>
                <a:gd name="T63" fmla="*/ 1023 h 184"/>
                <a:gd name="T64" fmla="*/ 20 w 120"/>
                <a:gd name="T65" fmla="*/ 0 h 184"/>
                <a:gd name="T66" fmla="*/ 20 w 120"/>
                <a:gd name="T67" fmla="*/ 0 h 18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0"/>
                <a:gd name="T103" fmla="*/ 0 h 184"/>
                <a:gd name="T104" fmla="*/ 120 w 120"/>
                <a:gd name="T105" fmla="*/ 184 h 18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0" h="184">
                  <a:moveTo>
                    <a:pt x="32" y="0"/>
                  </a:moveTo>
                  <a:lnTo>
                    <a:pt x="24" y="0"/>
                  </a:lnTo>
                  <a:lnTo>
                    <a:pt x="16" y="16"/>
                  </a:lnTo>
                  <a:lnTo>
                    <a:pt x="0" y="32"/>
                  </a:lnTo>
                  <a:lnTo>
                    <a:pt x="24" y="56"/>
                  </a:lnTo>
                  <a:lnTo>
                    <a:pt x="24" y="72"/>
                  </a:lnTo>
                  <a:lnTo>
                    <a:pt x="24" y="88"/>
                  </a:lnTo>
                  <a:lnTo>
                    <a:pt x="24" y="104"/>
                  </a:lnTo>
                  <a:lnTo>
                    <a:pt x="24" y="144"/>
                  </a:lnTo>
                  <a:lnTo>
                    <a:pt x="24" y="152"/>
                  </a:lnTo>
                  <a:lnTo>
                    <a:pt x="40" y="168"/>
                  </a:lnTo>
                  <a:lnTo>
                    <a:pt x="48" y="184"/>
                  </a:lnTo>
                  <a:lnTo>
                    <a:pt x="56" y="184"/>
                  </a:lnTo>
                  <a:lnTo>
                    <a:pt x="48" y="160"/>
                  </a:lnTo>
                  <a:lnTo>
                    <a:pt x="40" y="144"/>
                  </a:lnTo>
                  <a:lnTo>
                    <a:pt x="48" y="112"/>
                  </a:lnTo>
                  <a:lnTo>
                    <a:pt x="48" y="96"/>
                  </a:lnTo>
                  <a:lnTo>
                    <a:pt x="56" y="104"/>
                  </a:lnTo>
                  <a:lnTo>
                    <a:pt x="72" y="104"/>
                  </a:lnTo>
                  <a:lnTo>
                    <a:pt x="72" y="96"/>
                  </a:lnTo>
                  <a:lnTo>
                    <a:pt x="80" y="80"/>
                  </a:lnTo>
                  <a:lnTo>
                    <a:pt x="96" y="96"/>
                  </a:lnTo>
                  <a:lnTo>
                    <a:pt x="112" y="96"/>
                  </a:lnTo>
                  <a:lnTo>
                    <a:pt x="120" y="88"/>
                  </a:lnTo>
                  <a:lnTo>
                    <a:pt x="120" y="72"/>
                  </a:lnTo>
                  <a:lnTo>
                    <a:pt x="112" y="56"/>
                  </a:lnTo>
                  <a:lnTo>
                    <a:pt x="96" y="40"/>
                  </a:lnTo>
                  <a:lnTo>
                    <a:pt x="80" y="32"/>
                  </a:lnTo>
                  <a:lnTo>
                    <a:pt x="72" y="32"/>
                  </a:lnTo>
                  <a:lnTo>
                    <a:pt x="56" y="40"/>
                  </a:lnTo>
                  <a:lnTo>
                    <a:pt x="48" y="32"/>
                  </a:lnTo>
                  <a:lnTo>
                    <a:pt x="48" y="8"/>
                  </a:lnTo>
                  <a:lnTo>
                    <a:pt x="48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20" name="Freeform 209"/>
            <p:cNvSpPr>
              <a:spLocks/>
            </p:cNvSpPr>
            <p:nvPr/>
          </p:nvSpPr>
          <p:spPr bwMode="auto">
            <a:xfrm>
              <a:off x="4003" y="2170"/>
              <a:ext cx="126" cy="264"/>
            </a:xfrm>
            <a:custGeom>
              <a:avLst/>
              <a:gdLst>
                <a:gd name="T0" fmla="*/ 32 w 128"/>
                <a:gd name="T1" fmla="*/ 0 h 232"/>
                <a:gd name="T2" fmla="*/ 32 w 128"/>
                <a:gd name="T3" fmla="*/ 1870 h 232"/>
                <a:gd name="T4" fmla="*/ 32 w 128"/>
                <a:gd name="T5" fmla="*/ 3726 h 232"/>
                <a:gd name="T6" fmla="*/ 24 w 128"/>
                <a:gd name="T7" fmla="*/ 5851 h 232"/>
                <a:gd name="T8" fmla="*/ 24 w 128"/>
                <a:gd name="T9" fmla="*/ 8621 h 232"/>
                <a:gd name="T10" fmla="*/ 16 w 128"/>
                <a:gd name="T11" fmla="*/ 8621 h 232"/>
                <a:gd name="T12" fmla="*/ 8 w 128"/>
                <a:gd name="T13" fmla="*/ 9511 h 232"/>
                <a:gd name="T14" fmla="*/ 8 w 128"/>
                <a:gd name="T15" fmla="*/ 12316 h 232"/>
                <a:gd name="T16" fmla="*/ 0 w 128"/>
                <a:gd name="T17" fmla="*/ 13429 h 232"/>
                <a:gd name="T18" fmla="*/ 16 w 128"/>
                <a:gd name="T19" fmla="*/ 14422 h 232"/>
                <a:gd name="T20" fmla="*/ 24 w 128"/>
                <a:gd name="T21" fmla="*/ 19142 h 232"/>
                <a:gd name="T22" fmla="*/ 32 w 128"/>
                <a:gd name="T23" fmla="*/ 20977 h 232"/>
                <a:gd name="T24" fmla="*/ 32 w 128"/>
                <a:gd name="T25" fmla="*/ 20977 h 232"/>
                <a:gd name="T26" fmla="*/ 32 w 128"/>
                <a:gd name="T27" fmla="*/ 20977 h 232"/>
                <a:gd name="T28" fmla="*/ 32 w 128"/>
                <a:gd name="T29" fmla="*/ 19142 h 232"/>
                <a:gd name="T30" fmla="*/ 32 w 128"/>
                <a:gd name="T31" fmla="*/ 19989 h 232"/>
                <a:gd name="T32" fmla="*/ 32 w 128"/>
                <a:gd name="T33" fmla="*/ 21847 h 232"/>
                <a:gd name="T34" fmla="*/ 43 w 128"/>
                <a:gd name="T35" fmla="*/ 22759 h 232"/>
                <a:gd name="T36" fmla="*/ 51 w 128"/>
                <a:gd name="T37" fmla="*/ 23870 h 232"/>
                <a:gd name="T38" fmla="*/ 51 w 128"/>
                <a:gd name="T39" fmla="*/ 26740 h 232"/>
                <a:gd name="T40" fmla="*/ 58 w 128"/>
                <a:gd name="T41" fmla="*/ 27581 h 232"/>
                <a:gd name="T42" fmla="*/ 58 w 128"/>
                <a:gd name="T43" fmla="*/ 25832 h 232"/>
                <a:gd name="T44" fmla="*/ 58 w 128"/>
                <a:gd name="T45" fmla="*/ 24810 h 232"/>
                <a:gd name="T46" fmla="*/ 58 w 128"/>
                <a:gd name="T47" fmla="*/ 21847 h 232"/>
                <a:gd name="T48" fmla="*/ 43 w 128"/>
                <a:gd name="T49" fmla="*/ 19142 h 232"/>
                <a:gd name="T50" fmla="*/ 35 w 128"/>
                <a:gd name="T51" fmla="*/ 17171 h 232"/>
                <a:gd name="T52" fmla="*/ 51 w 128"/>
                <a:gd name="T53" fmla="*/ 16200 h 232"/>
                <a:gd name="T54" fmla="*/ 58 w 128"/>
                <a:gd name="T55" fmla="*/ 15351 h 232"/>
                <a:gd name="T56" fmla="*/ 62 w 128"/>
                <a:gd name="T57" fmla="*/ 14422 h 232"/>
                <a:gd name="T58" fmla="*/ 70 w 128"/>
                <a:gd name="T59" fmla="*/ 12316 h 232"/>
                <a:gd name="T60" fmla="*/ 74 w 128"/>
                <a:gd name="T61" fmla="*/ 10477 h 232"/>
                <a:gd name="T62" fmla="*/ 70 w 128"/>
                <a:gd name="T63" fmla="*/ 8621 h 232"/>
                <a:gd name="T64" fmla="*/ 62 w 128"/>
                <a:gd name="T65" fmla="*/ 8621 h 232"/>
                <a:gd name="T66" fmla="*/ 51 w 128"/>
                <a:gd name="T67" fmla="*/ 5851 h 232"/>
                <a:gd name="T68" fmla="*/ 51 w 128"/>
                <a:gd name="T69" fmla="*/ 3726 h 232"/>
                <a:gd name="T70" fmla="*/ 35 w 128"/>
                <a:gd name="T71" fmla="*/ 899 h 232"/>
                <a:gd name="T72" fmla="*/ 32 w 128"/>
                <a:gd name="T73" fmla="*/ 899 h 232"/>
                <a:gd name="T74" fmla="*/ 32 w 128"/>
                <a:gd name="T75" fmla="*/ 0 h 23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28"/>
                <a:gd name="T115" fmla="*/ 0 h 232"/>
                <a:gd name="T116" fmla="*/ 128 w 128"/>
                <a:gd name="T117" fmla="*/ 232 h 23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28" h="232">
                  <a:moveTo>
                    <a:pt x="64" y="0"/>
                  </a:moveTo>
                  <a:lnTo>
                    <a:pt x="48" y="16"/>
                  </a:lnTo>
                  <a:lnTo>
                    <a:pt x="32" y="3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16" y="72"/>
                  </a:lnTo>
                  <a:lnTo>
                    <a:pt x="8" y="80"/>
                  </a:lnTo>
                  <a:lnTo>
                    <a:pt x="8" y="104"/>
                  </a:lnTo>
                  <a:lnTo>
                    <a:pt x="0" y="112"/>
                  </a:lnTo>
                  <a:lnTo>
                    <a:pt x="16" y="120"/>
                  </a:lnTo>
                  <a:lnTo>
                    <a:pt x="24" y="160"/>
                  </a:lnTo>
                  <a:lnTo>
                    <a:pt x="40" y="176"/>
                  </a:lnTo>
                  <a:lnTo>
                    <a:pt x="56" y="176"/>
                  </a:lnTo>
                  <a:lnTo>
                    <a:pt x="64" y="160"/>
                  </a:lnTo>
                  <a:lnTo>
                    <a:pt x="64" y="168"/>
                  </a:lnTo>
                  <a:lnTo>
                    <a:pt x="64" y="184"/>
                  </a:lnTo>
                  <a:lnTo>
                    <a:pt x="80" y="192"/>
                  </a:lnTo>
                  <a:lnTo>
                    <a:pt x="88" y="200"/>
                  </a:lnTo>
                  <a:lnTo>
                    <a:pt x="88" y="224"/>
                  </a:lnTo>
                  <a:lnTo>
                    <a:pt x="96" y="232"/>
                  </a:lnTo>
                  <a:lnTo>
                    <a:pt x="96" y="216"/>
                  </a:lnTo>
                  <a:lnTo>
                    <a:pt x="96" y="208"/>
                  </a:lnTo>
                  <a:lnTo>
                    <a:pt x="96" y="184"/>
                  </a:lnTo>
                  <a:lnTo>
                    <a:pt x="80" y="160"/>
                  </a:lnTo>
                  <a:lnTo>
                    <a:pt x="72" y="144"/>
                  </a:lnTo>
                  <a:lnTo>
                    <a:pt x="88" y="136"/>
                  </a:lnTo>
                  <a:lnTo>
                    <a:pt x="96" y="128"/>
                  </a:lnTo>
                  <a:lnTo>
                    <a:pt x="104" y="120"/>
                  </a:lnTo>
                  <a:lnTo>
                    <a:pt x="120" y="104"/>
                  </a:lnTo>
                  <a:lnTo>
                    <a:pt x="128" y="88"/>
                  </a:lnTo>
                  <a:lnTo>
                    <a:pt x="120" y="72"/>
                  </a:lnTo>
                  <a:lnTo>
                    <a:pt x="104" y="72"/>
                  </a:lnTo>
                  <a:lnTo>
                    <a:pt x="88" y="48"/>
                  </a:lnTo>
                  <a:lnTo>
                    <a:pt x="88" y="32"/>
                  </a:lnTo>
                  <a:lnTo>
                    <a:pt x="72" y="8"/>
                  </a:lnTo>
                  <a:lnTo>
                    <a:pt x="64" y="8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21" name="Freeform 210"/>
            <p:cNvSpPr>
              <a:spLocks/>
            </p:cNvSpPr>
            <p:nvPr/>
          </p:nvSpPr>
          <p:spPr bwMode="auto">
            <a:xfrm>
              <a:off x="4113" y="2508"/>
              <a:ext cx="16" cy="9"/>
            </a:xfrm>
            <a:custGeom>
              <a:avLst/>
              <a:gdLst>
                <a:gd name="T0" fmla="*/ 0 w 16"/>
                <a:gd name="T1" fmla="*/ 0 h 8"/>
                <a:gd name="T2" fmla="*/ 8 w 16"/>
                <a:gd name="T3" fmla="*/ 579 h 8"/>
                <a:gd name="T4" fmla="*/ 8 w 16"/>
                <a:gd name="T5" fmla="*/ 579 h 8"/>
                <a:gd name="T6" fmla="*/ 16 w 16"/>
                <a:gd name="T7" fmla="*/ 579 h 8"/>
                <a:gd name="T8" fmla="*/ 0 w 16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"/>
                <a:gd name="T16" fmla="*/ 0 h 8"/>
                <a:gd name="T17" fmla="*/ 16 w 16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" h="8">
                  <a:moveTo>
                    <a:pt x="0" y="0"/>
                  </a:moveTo>
                  <a:lnTo>
                    <a:pt x="8" y="8"/>
                  </a:lnTo>
                  <a:lnTo>
                    <a:pt x="16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22" name="Freeform 211"/>
            <p:cNvSpPr>
              <a:spLocks/>
            </p:cNvSpPr>
            <p:nvPr/>
          </p:nvSpPr>
          <p:spPr bwMode="auto">
            <a:xfrm>
              <a:off x="4113" y="2517"/>
              <a:ext cx="55" cy="82"/>
            </a:xfrm>
            <a:custGeom>
              <a:avLst/>
              <a:gdLst>
                <a:gd name="T0" fmla="*/ 0 w 56"/>
                <a:gd name="T1" fmla="*/ 0 h 72"/>
                <a:gd name="T2" fmla="*/ 8 w 56"/>
                <a:gd name="T3" fmla="*/ 1963 h 72"/>
                <a:gd name="T4" fmla="*/ 16 w 56"/>
                <a:gd name="T5" fmla="*/ 5992 h 72"/>
                <a:gd name="T6" fmla="*/ 28 w 56"/>
                <a:gd name="T7" fmla="*/ 8851 h 72"/>
                <a:gd name="T8" fmla="*/ 28 w 56"/>
                <a:gd name="T9" fmla="*/ 6895 h 72"/>
                <a:gd name="T10" fmla="*/ 28 w 56"/>
                <a:gd name="T11" fmla="*/ 4881 h 72"/>
                <a:gd name="T12" fmla="*/ 28 w 56"/>
                <a:gd name="T13" fmla="*/ 1963 h 72"/>
                <a:gd name="T14" fmla="*/ 28 w 56"/>
                <a:gd name="T15" fmla="*/ 0 h 72"/>
                <a:gd name="T16" fmla="*/ 16 w 56"/>
                <a:gd name="T17" fmla="*/ 0 h 72"/>
                <a:gd name="T18" fmla="*/ 8 w 56"/>
                <a:gd name="T19" fmla="*/ 0 h 72"/>
                <a:gd name="T20" fmla="*/ 0 w 56"/>
                <a:gd name="T21" fmla="*/ 0 h 7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6"/>
                <a:gd name="T34" fmla="*/ 0 h 72"/>
                <a:gd name="T35" fmla="*/ 56 w 56"/>
                <a:gd name="T36" fmla="*/ 72 h 7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6" h="72">
                  <a:moveTo>
                    <a:pt x="0" y="0"/>
                  </a:moveTo>
                  <a:lnTo>
                    <a:pt x="8" y="16"/>
                  </a:lnTo>
                  <a:lnTo>
                    <a:pt x="16" y="48"/>
                  </a:lnTo>
                  <a:lnTo>
                    <a:pt x="56" y="72"/>
                  </a:lnTo>
                  <a:lnTo>
                    <a:pt x="56" y="56"/>
                  </a:lnTo>
                  <a:lnTo>
                    <a:pt x="40" y="40"/>
                  </a:lnTo>
                  <a:lnTo>
                    <a:pt x="48" y="16"/>
                  </a:lnTo>
                  <a:lnTo>
                    <a:pt x="32" y="0"/>
                  </a:lnTo>
                  <a:lnTo>
                    <a:pt x="16" y="0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23" name="Freeform 212"/>
            <p:cNvSpPr>
              <a:spLocks/>
            </p:cNvSpPr>
            <p:nvPr/>
          </p:nvSpPr>
          <p:spPr bwMode="auto">
            <a:xfrm>
              <a:off x="4254" y="2517"/>
              <a:ext cx="110" cy="100"/>
            </a:xfrm>
            <a:custGeom>
              <a:avLst/>
              <a:gdLst>
                <a:gd name="T0" fmla="*/ 0 w 112"/>
                <a:gd name="T1" fmla="*/ 9009 h 88"/>
                <a:gd name="T2" fmla="*/ 8 w 112"/>
                <a:gd name="T3" fmla="*/ 9009 h 88"/>
                <a:gd name="T4" fmla="*/ 16 w 112"/>
                <a:gd name="T5" fmla="*/ 10088 h 88"/>
                <a:gd name="T6" fmla="*/ 24 w 112"/>
                <a:gd name="T7" fmla="*/ 10088 h 88"/>
                <a:gd name="T8" fmla="*/ 28 w 112"/>
                <a:gd name="T9" fmla="*/ 9009 h 88"/>
                <a:gd name="T10" fmla="*/ 28 w 112"/>
                <a:gd name="T11" fmla="*/ 8139 h 88"/>
                <a:gd name="T12" fmla="*/ 28 w 112"/>
                <a:gd name="T13" fmla="*/ 8139 h 88"/>
                <a:gd name="T14" fmla="*/ 28 w 112"/>
                <a:gd name="T15" fmla="*/ 6460 h 88"/>
                <a:gd name="T16" fmla="*/ 28 w 112"/>
                <a:gd name="T17" fmla="*/ 5403 h 88"/>
                <a:gd name="T18" fmla="*/ 35 w 112"/>
                <a:gd name="T19" fmla="*/ 4478 h 88"/>
                <a:gd name="T20" fmla="*/ 43 w 112"/>
                <a:gd name="T21" fmla="*/ 4478 h 88"/>
                <a:gd name="T22" fmla="*/ 49 w 112"/>
                <a:gd name="T23" fmla="*/ 3628 h 88"/>
                <a:gd name="T24" fmla="*/ 57 w 112"/>
                <a:gd name="T25" fmla="*/ 3628 h 88"/>
                <a:gd name="T26" fmla="*/ 61 w 112"/>
                <a:gd name="T27" fmla="*/ 2686 h 88"/>
                <a:gd name="T28" fmla="*/ 61 w 112"/>
                <a:gd name="T29" fmla="*/ 1809 h 88"/>
                <a:gd name="T30" fmla="*/ 53 w 112"/>
                <a:gd name="T31" fmla="*/ 0 h 88"/>
                <a:gd name="T32" fmla="*/ 49 w 112"/>
                <a:gd name="T33" fmla="*/ 0 h 88"/>
                <a:gd name="T34" fmla="*/ 49 w 112"/>
                <a:gd name="T35" fmla="*/ 0 h 88"/>
                <a:gd name="T36" fmla="*/ 35 w 112"/>
                <a:gd name="T37" fmla="*/ 840 h 88"/>
                <a:gd name="T38" fmla="*/ 35 w 112"/>
                <a:gd name="T39" fmla="*/ 2686 h 88"/>
                <a:gd name="T40" fmla="*/ 28 w 112"/>
                <a:gd name="T41" fmla="*/ 3628 h 88"/>
                <a:gd name="T42" fmla="*/ 28 w 112"/>
                <a:gd name="T43" fmla="*/ 4478 h 88"/>
                <a:gd name="T44" fmla="*/ 28 w 112"/>
                <a:gd name="T45" fmla="*/ 5403 h 88"/>
                <a:gd name="T46" fmla="*/ 28 w 112"/>
                <a:gd name="T47" fmla="*/ 5403 h 88"/>
                <a:gd name="T48" fmla="*/ 28 w 112"/>
                <a:gd name="T49" fmla="*/ 4478 h 88"/>
                <a:gd name="T50" fmla="*/ 28 w 112"/>
                <a:gd name="T51" fmla="*/ 6460 h 88"/>
                <a:gd name="T52" fmla="*/ 24 w 112"/>
                <a:gd name="T53" fmla="*/ 7341 h 88"/>
                <a:gd name="T54" fmla="*/ 16 w 112"/>
                <a:gd name="T55" fmla="*/ 8139 h 88"/>
                <a:gd name="T56" fmla="*/ 16 w 112"/>
                <a:gd name="T57" fmla="*/ 8139 h 88"/>
                <a:gd name="T58" fmla="*/ 8 w 112"/>
                <a:gd name="T59" fmla="*/ 8139 h 88"/>
                <a:gd name="T60" fmla="*/ 0 w 112"/>
                <a:gd name="T61" fmla="*/ 9009 h 88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12"/>
                <a:gd name="T94" fmla="*/ 0 h 88"/>
                <a:gd name="T95" fmla="*/ 112 w 112"/>
                <a:gd name="T96" fmla="*/ 88 h 88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12" h="88">
                  <a:moveTo>
                    <a:pt x="0" y="80"/>
                  </a:moveTo>
                  <a:lnTo>
                    <a:pt x="8" y="80"/>
                  </a:lnTo>
                  <a:lnTo>
                    <a:pt x="16" y="88"/>
                  </a:lnTo>
                  <a:lnTo>
                    <a:pt x="24" y="88"/>
                  </a:lnTo>
                  <a:lnTo>
                    <a:pt x="40" y="80"/>
                  </a:lnTo>
                  <a:lnTo>
                    <a:pt x="40" y="72"/>
                  </a:lnTo>
                  <a:lnTo>
                    <a:pt x="56" y="72"/>
                  </a:lnTo>
                  <a:lnTo>
                    <a:pt x="64" y="56"/>
                  </a:lnTo>
                  <a:lnTo>
                    <a:pt x="64" y="48"/>
                  </a:lnTo>
                  <a:lnTo>
                    <a:pt x="72" y="40"/>
                  </a:lnTo>
                  <a:lnTo>
                    <a:pt x="80" y="40"/>
                  </a:lnTo>
                  <a:lnTo>
                    <a:pt x="88" y="32"/>
                  </a:lnTo>
                  <a:lnTo>
                    <a:pt x="104" y="32"/>
                  </a:lnTo>
                  <a:lnTo>
                    <a:pt x="112" y="24"/>
                  </a:lnTo>
                  <a:lnTo>
                    <a:pt x="112" y="16"/>
                  </a:lnTo>
                  <a:lnTo>
                    <a:pt x="96" y="0"/>
                  </a:lnTo>
                  <a:lnTo>
                    <a:pt x="88" y="0"/>
                  </a:lnTo>
                  <a:lnTo>
                    <a:pt x="72" y="8"/>
                  </a:lnTo>
                  <a:lnTo>
                    <a:pt x="72" y="24"/>
                  </a:lnTo>
                  <a:lnTo>
                    <a:pt x="64" y="32"/>
                  </a:lnTo>
                  <a:lnTo>
                    <a:pt x="64" y="40"/>
                  </a:lnTo>
                  <a:lnTo>
                    <a:pt x="64" y="48"/>
                  </a:lnTo>
                  <a:lnTo>
                    <a:pt x="56" y="40"/>
                  </a:lnTo>
                  <a:lnTo>
                    <a:pt x="40" y="56"/>
                  </a:lnTo>
                  <a:lnTo>
                    <a:pt x="24" y="64"/>
                  </a:lnTo>
                  <a:lnTo>
                    <a:pt x="16" y="72"/>
                  </a:lnTo>
                  <a:lnTo>
                    <a:pt x="8" y="72"/>
                  </a:lnTo>
                  <a:lnTo>
                    <a:pt x="0" y="8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24" name="Freeform 213"/>
            <p:cNvSpPr>
              <a:spLocks/>
            </p:cNvSpPr>
            <p:nvPr/>
          </p:nvSpPr>
          <p:spPr bwMode="auto">
            <a:xfrm>
              <a:off x="4309" y="2553"/>
              <a:ext cx="8" cy="18"/>
            </a:xfrm>
            <a:custGeom>
              <a:avLst/>
              <a:gdLst>
                <a:gd name="T0" fmla="*/ 0 w 8"/>
                <a:gd name="T1" fmla="*/ 579 h 16"/>
                <a:gd name="T2" fmla="*/ 0 w 8"/>
                <a:gd name="T3" fmla="*/ 1174 h 16"/>
                <a:gd name="T4" fmla="*/ 8 w 8"/>
                <a:gd name="T5" fmla="*/ 1174 h 16"/>
                <a:gd name="T6" fmla="*/ 8 w 8"/>
                <a:gd name="T7" fmla="*/ 579 h 16"/>
                <a:gd name="T8" fmla="*/ 8 w 8"/>
                <a:gd name="T9" fmla="*/ 0 h 16"/>
                <a:gd name="T10" fmla="*/ 0 w 8"/>
                <a:gd name="T11" fmla="*/ 579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16"/>
                <a:gd name="T20" fmla="*/ 8 w 8"/>
                <a:gd name="T21" fmla="*/ 16 h 1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16">
                  <a:moveTo>
                    <a:pt x="0" y="8"/>
                  </a:moveTo>
                  <a:lnTo>
                    <a:pt x="0" y="16"/>
                  </a:lnTo>
                  <a:lnTo>
                    <a:pt x="8" y="16"/>
                  </a:lnTo>
                  <a:lnTo>
                    <a:pt x="8" y="8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25" name="Freeform 214"/>
            <p:cNvSpPr>
              <a:spLocks/>
            </p:cNvSpPr>
            <p:nvPr/>
          </p:nvSpPr>
          <p:spPr bwMode="auto">
            <a:xfrm>
              <a:off x="4309" y="2553"/>
              <a:ext cx="8" cy="18"/>
            </a:xfrm>
            <a:custGeom>
              <a:avLst/>
              <a:gdLst>
                <a:gd name="T0" fmla="*/ 0 w 8"/>
                <a:gd name="T1" fmla="*/ 579 h 16"/>
                <a:gd name="T2" fmla="*/ 0 w 8"/>
                <a:gd name="T3" fmla="*/ 1174 h 16"/>
                <a:gd name="T4" fmla="*/ 8 w 8"/>
                <a:gd name="T5" fmla="*/ 1174 h 16"/>
                <a:gd name="T6" fmla="*/ 8 w 8"/>
                <a:gd name="T7" fmla="*/ 579 h 16"/>
                <a:gd name="T8" fmla="*/ 8 w 8"/>
                <a:gd name="T9" fmla="*/ 0 h 16"/>
                <a:gd name="T10" fmla="*/ 0 w 8"/>
                <a:gd name="T11" fmla="*/ 579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16"/>
                <a:gd name="T20" fmla="*/ 8 w 8"/>
                <a:gd name="T21" fmla="*/ 16 h 1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16">
                  <a:moveTo>
                    <a:pt x="0" y="8"/>
                  </a:moveTo>
                  <a:lnTo>
                    <a:pt x="0" y="16"/>
                  </a:lnTo>
                  <a:lnTo>
                    <a:pt x="8" y="16"/>
                  </a:lnTo>
                  <a:lnTo>
                    <a:pt x="8" y="8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26" name="Freeform 215"/>
            <p:cNvSpPr>
              <a:spLocks/>
            </p:cNvSpPr>
            <p:nvPr/>
          </p:nvSpPr>
          <p:spPr bwMode="auto">
            <a:xfrm>
              <a:off x="4553" y="2672"/>
              <a:ext cx="134" cy="155"/>
            </a:xfrm>
            <a:custGeom>
              <a:avLst/>
              <a:gdLst>
                <a:gd name="T0" fmla="*/ 81 w 136"/>
                <a:gd name="T1" fmla="*/ 6089 h 136"/>
                <a:gd name="T2" fmla="*/ 73 w 136"/>
                <a:gd name="T3" fmla="*/ 5037 h 136"/>
                <a:gd name="T4" fmla="*/ 65 w 136"/>
                <a:gd name="T5" fmla="*/ 2986 h 136"/>
                <a:gd name="T6" fmla="*/ 51 w 136"/>
                <a:gd name="T7" fmla="*/ 4104 h 136"/>
                <a:gd name="T8" fmla="*/ 43 w 136"/>
                <a:gd name="T9" fmla="*/ 5037 h 136"/>
                <a:gd name="T10" fmla="*/ 34 w 136"/>
                <a:gd name="T11" fmla="*/ 6089 h 136"/>
                <a:gd name="T12" fmla="*/ 34 w 136"/>
                <a:gd name="T13" fmla="*/ 5037 h 136"/>
                <a:gd name="T14" fmla="*/ 34 w 136"/>
                <a:gd name="T15" fmla="*/ 974 h 136"/>
                <a:gd name="T16" fmla="*/ 32 w 136"/>
                <a:gd name="T17" fmla="*/ 0 h 136"/>
                <a:gd name="T18" fmla="*/ 16 w 136"/>
                <a:gd name="T19" fmla="*/ 0 h 136"/>
                <a:gd name="T20" fmla="*/ 0 w 136"/>
                <a:gd name="T21" fmla="*/ 974 h 136"/>
                <a:gd name="T22" fmla="*/ 0 w 136"/>
                <a:gd name="T23" fmla="*/ 974 h 136"/>
                <a:gd name="T24" fmla="*/ 16 w 136"/>
                <a:gd name="T25" fmla="*/ 2017 h 136"/>
                <a:gd name="T26" fmla="*/ 16 w 136"/>
                <a:gd name="T27" fmla="*/ 2986 h 136"/>
                <a:gd name="T28" fmla="*/ 16 w 136"/>
                <a:gd name="T29" fmla="*/ 2986 h 136"/>
                <a:gd name="T30" fmla="*/ 32 w 136"/>
                <a:gd name="T31" fmla="*/ 4104 h 136"/>
                <a:gd name="T32" fmla="*/ 34 w 136"/>
                <a:gd name="T33" fmla="*/ 4104 h 136"/>
                <a:gd name="T34" fmla="*/ 24 w 136"/>
                <a:gd name="T35" fmla="*/ 5037 h 136"/>
                <a:gd name="T36" fmla="*/ 16 w 136"/>
                <a:gd name="T37" fmla="*/ 6089 h 136"/>
                <a:gd name="T38" fmla="*/ 24 w 136"/>
                <a:gd name="T39" fmla="*/ 7091 h 136"/>
                <a:gd name="T40" fmla="*/ 34 w 136"/>
                <a:gd name="T41" fmla="*/ 7091 h 136"/>
                <a:gd name="T42" fmla="*/ 34 w 136"/>
                <a:gd name="T43" fmla="*/ 6089 h 136"/>
                <a:gd name="T44" fmla="*/ 35 w 136"/>
                <a:gd name="T45" fmla="*/ 8082 h 136"/>
                <a:gd name="T46" fmla="*/ 51 w 136"/>
                <a:gd name="T47" fmla="*/ 10225 h 136"/>
                <a:gd name="T48" fmla="*/ 59 w 136"/>
                <a:gd name="T49" fmla="*/ 11150 h 136"/>
                <a:gd name="T50" fmla="*/ 51 w 136"/>
                <a:gd name="T51" fmla="*/ 12028 h 136"/>
                <a:gd name="T52" fmla="*/ 65 w 136"/>
                <a:gd name="T53" fmla="*/ 12028 h 136"/>
                <a:gd name="T54" fmla="*/ 43 w 136"/>
                <a:gd name="T55" fmla="*/ 13281 h 136"/>
                <a:gd name="T56" fmla="*/ 51 w 136"/>
                <a:gd name="T57" fmla="*/ 14096 h 136"/>
                <a:gd name="T58" fmla="*/ 59 w 136"/>
                <a:gd name="T59" fmla="*/ 15173 h 136"/>
                <a:gd name="T60" fmla="*/ 51 w 136"/>
                <a:gd name="T61" fmla="*/ 15173 h 136"/>
                <a:gd name="T62" fmla="*/ 51 w 136"/>
                <a:gd name="T63" fmla="*/ 17251 h 136"/>
                <a:gd name="T64" fmla="*/ 69 w 136"/>
                <a:gd name="T65" fmla="*/ 16065 h 136"/>
                <a:gd name="T66" fmla="*/ 69 w 136"/>
                <a:gd name="T67" fmla="*/ 17251 h 136"/>
                <a:gd name="T68" fmla="*/ 69 w 136"/>
                <a:gd name="T69" fmla="*/ 17251 h 136"/>
                <a:gd name="T70" fmla="*/ 81 w 136"/>
                <a:gd name="T71" fmla="*/ 6089 h 1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36"/>
                <a:gd name="T109" fmla="*/ 0 h 136"/>
                <a:gd name="T110" fmla="*/ 136 w 136"/>
                <a:gd name="T111" fmla="*/ 136 h 1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36" h="136">
                  <a:moveTo>
                    <a:pt x="136" y="48"/>
                  </a:moveTo>
                  <a:lnTo>
                    <a:pt x="120" y="40"/>
                  </a:lnTo>
                  <a:lnTo>
                    <a:pt x="104" y="24"/>
                  </a:lnTo>
                  <a:lnTo>
                    <a:pt x="88" y="32"/>
                  </a:lnTo>
                  <a:lnTo>
                    <a:pt x="80" y="40"/>
                  </a:lnTo>
                  <a:lnTo>
                    <a:pt x="64" y="48"/>
                  </a:lnTo>
                  <a:lnTo>
                    <a:pt x="48" y="40"/>
                  </a:lnTo>
                  <a:lnTo>
                    <a:pt x="40" y="8"/>
                  </a:lnTo>
                  <a:lnTo>
                    <a:pt x="32" y="0"/>
                  </a:lnTo>
                  <a:lnTo>
                    <a:pt x="16" y="0"/>
                  </a:lnTo>
                  <a:lnTo>
                    <a:pt x="0" y="8"/>
                  </a:lnTo>
                  <a:lnTo>
                    <a:pt x="16" y="16"/>
                  </a:lnTo>
                  <a:lnTo>
                    <a:pt x="16" y="24"/>
                  </a:lnTo>
                  <a:lnTo>
                    <a:pt x="32" y="32"/>
                  </a:lnTo>
                  <a:lnTo>
                    <a:pt x="40" y="32"/>
                  </a:lnTo>
                  <a:lnTo>
                    <a:pt x="24" y="40"/>
                  </a:lnTo>
                  <a:lnTo>
                    <a:pt x="16" y="48"/>
                  </a:lnTo>
                  <a:lnTo>
                    <a:pt x="24" y="56"/>
                  </a:lnTo>
                  <a:lnTo>
                    <a:pt x="40" y="56"/>
                  </a:lnTo>
                  <a:lnTo>
                    <a:pt x="48" y="48"/>
                  </a:lnTo>
                  <a:lnTo>
                    <a:pt x="72" y="64"/>
                  </a:lnTo>
                  <a:lnTo>
                    <a:pt x="88" y="80"/>
                  </a:lnTo>
                  <a:lnTo>
                    <a:pt x="96" y="88"/>
                  </a:lnTo>
                  <a:lnTo>
                    <a:pt x="88" y="96"/>
                  </a:lnTo>
                  <a:lnTo>
                    <a:pt x="104" y="96"/>
                  </a:lnTo>
                  <a:lnTo>
                    <a:pt x="80" y="104"/>
                  </a:lnTo>
                  <a:lnTo>
                    <a:pt x="88" y="112"/>
                  </a:lnTo>
                  <a:lnTo>
                    <a:pt x="96" y="120"/>
                  </a:lnTo>
                  <a:lnTo>
                    <a:pt x="88" y="120"/>
                  </a:lnTo>
                  <a:lnTo>
                    <a:pt x="88" y="136"/>
                  </a:lnTo>
                  <a:lnTo>
                    <a:pt x="112" y="128"/>
                  </a:lnTo>
                  <a:lnTo>
                    <a:pt x="112" y="136"/>
                  </a:lnTo>
                  <a:lnTo>
                    <a:pt x="136" y="4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27" name="Freeform 216"/>
            <p:cNvSpPr>
              <a:spLocks/>
            </p:cNvSpPr>
            <p:nvPr/>
          </p:nvSpPr>
          <p:spPr bwMode="auto">
            <a:xfrm>
              <a:off x="4616" y="2809"/>
              <a:ext cx="16" cy="18"/>
            </a:xfrm>
            <a:custGeom>
              <a:avLst/>
              <a:gdLst>
                <a:gd name="T0" fmla="*/ 8 w 16"/>
                <a:gd name="T1" fmla="*/ 0 h 16"/>
                <a:gd name="T2" fmla="*/ 0 w 16"/>
                <a:gd name="T3" fmla="*/ 0 h 16"/>
                <a:gd name="T4" fmla="*/ 0 w 16"/>
                <a:gd name="T5" fmla="*/ 0 h 16"/>
                <a:gd name="T6" fmla="*/ 8 w 16"/>
                <a:gd name="T7" fmla="*/ 1174 h 16"/>
                <a:gd name="T8" fmla="*/ 16 w 16"/>
                <a:gd name="T9" fmla="*/ 0 h 16"/>
                <a:gd name="T10" fmla="*/ 16 w 16"/>
                <a:gd name="T11" fmla="*/ 0 h 16"/>
                <a:gd name="T12" fmla="*/ 8 w 16"/>
                <a:gd name="T13" fmla="*/ 0 h 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"/>
                <a:gd name="T22" fmla="*/ 0 h 16"/>
                <a:gd name="T23" fmla="*/ 16 w 16"/>
                <a:gd name="T24" fmla="*/ 16 h 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" h="16">
                  <a:moveTo>
                    <a:pt x="8" y="0"/>
                  </a:moveTo>
                  <a:lnTo>
                    <a:pt x="0" y="0"/>
                  </a:lnTo>
                  <a:lnTo>
                    <a:pt x="8" y="16"/>
                  </a:lnTo>
                  <a:lnTo>
                    <a:pt x="16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28" name="Freeform 217"/>
            <p:cNvSpPr>
              <a:spLocks/>
            </p:cNvSpPr>
            <p:nvPr/>
          </p:nvSpPr>
          <p:spPr bwMode="auto">
            <a:xfrm>
              <a:off x="4616" y="2809"/>
              <a:ext cx="16" cy="18"/>
            </a:xfrm>
            <a:custGeom>
              <a:avLst/>
              <a:gdLst>
                <a:gd name="T0" fmla="*/ 8 w 16"/>
                <a:gd name="T1" fmla="*/ 0 h 16"/>
                <a:gd name="T2" fmla="*/ 0 w 16"/>
                <a:gd name="T3" fmla="*/ 0 h 16"/>
                <a:gd name="T4" fmla="*/ 0 w 16"/>
                <a:gd name="T5" fmla="*/ 0 h 16"/>
                <a:gd name="T6" fmla="*/ 8 w 16"/>
                <a:gd name="T7" fmla="*/ 1174 h 16"/>
                <a:gd name="T8" fmla="*/ 16 w 16"/>
                <a:gd name="T9" fmla="*/ 0 h 16"/>
                <a:gd name="T10" fmla="*/ 16 w 16"/>
                <a:gd name="T11" fmla="*/ 0 h 16"/>
                <a:gd name="T12" fmla="*/ 8 w 16"/>
                <a:gd name="T13" fmla="*/ 0 h 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"/>
                <a:gd name="T22" fmla="*/ 0 h 16"/>
                <a:gd name="T23" fmla="*/ 16 w 16"/>
                <a:gd name="T24" fmla="*/ 16 h 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" h="16">
                  <a:moveTo>
                    <a:pt x="8" y="0"/>
                  </a:moveTo>
                  <a:lnTo>
                    <a:pt x="0" y="0"/>
                  </a:lnTo>
                  <a:lnTo>
                    <a:pt x="8" y="16"/>
                  </a:lnTo>
                  <a:lnTo>
                    <a:pt x="16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29" name="Freeform 218"/>
            <p:cNvSpPr>
              <a:spLocks/>
            </p:cNvSpPr>
            <p:nvPr/>
          </p:nvSpPr>
          <p:spPr bwMode="auto">
            <a:xfrm>
              <a:off x="4663" y="2727"/>
              <a:ext cx="141" cy="164"/>
            </a:xfrm>
            <a:custGeom>
              <a:avLst/>
              <a:gdLst>
                <a:gd name="T0" fmla="*/ 23 w 144"/>
                <a:gd name="T1" fmla="*/ 0 h 144"/>
                <a:gd name="T2" fmla="*/ 0 w 144"/>
                <a:gd name="T3" fmla="*/ 10802 h 144"/>
                <a:gd name="T4" fmla="*/ 16 w 144"/>
                <a:gd name="T5" fmla="*/ 12707 h 144"/>
                <a:gd name="T6" fmla="*/ 23 w 144"/>
                <a:gd name="T7" fmla="*/ 12707 h 144"/>
                <a:gd name="T8" fmla="*/ 23 w 144"/>
                <a:gd name="T9" fmla="*/ 12707 h 144"/>
                <a:gd name="T10" fmla="*/ 23 w 144"/>
                <a:gd name="T11" fmla="*/ 12707 h 144"/>
                <a:gd name="T12" fmla="*/ 23 w 144"/>
                <a:gd name="T13" fmla="*/ 12707 h 144"/>
                <a:gd name="T14" fmla="*/ 23 w 144"/>
                <a:gd name="T15" fmla="*/ 10802 h 144"/>
                <a:gd name="T16" fmla="*/ 23 w 144"/>
                <a:gd name="T17" fmla="*/ 10802 h 144"/>
                <a:gd name="T18" fmla="*/ 23 w 144"/>
                <a:gd name="T19" fmla="*/ 10802 h 144"/>
                <a:gd name="T20" fmla="*/ 23 w 144"/>
                <a:gd name="T21" fmla="*/ 10802 h 144"/>
                <a:gd name="T22" fmla="*/ 39 w 144"/>
                <a:gd name="T23" fmla="*/ 11752 h 144"/>
                <a:gd name="T24" fmla="*/ 43 w 144"/>
                <a:gd name="T25" fmla="*/ 12707 h 144"/>
                <a:gd name="T26" fmla="*/ 51 w 144"/>
                <a:gd name="T27" fmla="*/ 13782 h 144"/>
                <a:gd name="T28" fmla="*/ 51 w 144"/>
                <a:gd name="T29" fmla="*/ 14847 h 144"/>
                <a:gd name="T30" fmla="*/ 51 w 144"/>
                <a:gd name="T31" fmla="*/ 15696 h 144"/>
                <a:gd name="T32" fmla="*/ 51 w 144"/>
                <a:gd name="T33" fmla="*/ 16775 h 144"/>
                <a:gd name="T34" fmla="*/ 61 w 144"/>
                <a:gd name="T35" fmla="*/ 17792 h 144"/>
                <a:gd name="T36" fmla="*/ 66 w 144"/>
                <a:gd name="T37" fmla="*/ 17792 h 144"/>
                <a:gd name="T38" fmla="*/ 64 w 144"/>
                <a:gd name="T39" fmla="*/ 17792 h 144"/>
                <a:gd name="T40" fmla="*/ 66 w 144"/>
                <a:gd name="T41" fmla="*/ 16775 h 144"/>
                <a:gd name="T42" fmla="*/ 61 w 144"/>
                <a:gd name="T43" fmla="*/ 15696 h 144"/>
                <a:gd name="T44" fmla="*/ 51 w 144"/>
                <a:gd name="T45" fmla="*/ 12707 h 144"/>
                <a:gd name="T46" fmla="*/ 51 w 144"/>
                <a:gd name="T47" fmla="*/ 10802 h 144"/>
                <a:gd name="T48" fmla="*/ 51 w 144"/>
                <a:gd name="T49" fmla="*/ 9796 h 144"/>
                <a:gd name="T50" fmla="*/ 51 w 144"/>
                <a:gd name="T51" fmla="*/ 8851 h 144"/>
                <a:gd name="T52" fmla="*/ 51 w 144"/>
                <a:gd name="T53" fmla="*/ 8851 h 144"/>
                <a:gd name="T54" fmla="*/ 47 w 144"/>
                <a:gd name="T55" fmla="*/ 6895 h 144"/>
                <a:gd name="T56" fmla="*/ 43 w 144"/>
                <a:gd name="T57" fmla="*/ 5992 h 144"/>
                <a:gd name="T58" fmla="*/ 43 w 144"/>
                <a:gd name="T59" fmla="*/ 4881 h 144"/>
                <a:gd name="T60" fmla="*/ 35 w 144"/>
                <a:gd name="T61" fmla="*/ 2901 h 144"/>
                <a:gd name="T62" fmla="*/ 23 w 144"/>
                <a:gd name="T63" fmla="*/ 1963 h 144"/>
                <a:gd name="T64" fmla="*/ 23 w 144"/>
                <a:gd name="T65" fmla="*/ 928 h 144"/>
                <a:gd name="T66" fmla="*/ 23 w 144"/>
                <a:gd name="T67" fmla="*/ 0 h 14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44"/>
                <a:gd name="T103" fmla="*/ 0 h 144"/>
                <a:gd name="T104" fmla="*/ 144 w 144"/>
                <a:gd name="T105" fmla="*/ 144 h 14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44" h="144">
                  <a:moveTo>
                    <a:pt x="24" y="0"/>
                  </a:moveTo>
                  <a:lnTo>
                    <a:pt x="0" y="88"/>
                  </a:lnTo>
                  <a:lnTo>
                    <a:pt x="16" y="104"/>
                  </a:lnTo>
                  <a:lnTo>
                    <a:pt x="24" y="104"/>
                  </a:lnTo>
                  <a:lnTo>
                    <a:pt x="48" y="104"/>
                  </a:lnTo>
                  <a:lnTo>
                    <a:pt x="40" y="88"/>
                  </a:lnTo>
                  <a:lnTo>
                    <a:pt x="24" y="88"/>
                  </a:lnTo>
                  <a:lnTo>
                    <a:pt x="48" y="88"/>
                  </a:lnTo>
                  <a:lnTo>
                    <a:pt x="56" y="88"/>
                  </a:lnTo>
                  <a:lnTo>
                    <a:pt x="80" y="96"/>
                  </a:lnTo>
                  <a:lnTo>
                    <a:pt x="88" y="104"/>
                  </a:lnTo>
                  <a:lnTo>
                    <a:pt x="104" y="112"/>
                  </a:lnTo>
                  <a:lnTo>
                    <a:pt x="104" y="120"/>
                  </a:lnTo>
                  <a:lnTo>
                    <a:pt x="104" y="128"/>
                  </a:lnTo>
                  <a:lnTo>
                    <a:pt x="104" y="136"/>
                  </a:lnTo>
                  <a:lnTo>
                    <a:pt x="128" y="144"/>
                  </a:lnTo>
                  <a:lnTo>
                    <a:pt x="144" y="144"/>
                  </a:lnTo>
                  <a:lnTo>
                    <a:pt x="136" y="144"/>
                  </a:lnTo>
                  <a:lnTo>
                    <a:pt x="144" y="136"/>
                  </a:lnTo>
                  <a:lnTo>
                    <a:pt x="128" y="128"/>
                  </a:lnTo>
                  <a:lnTo>
                    <a:pt x="104" y="104"/>
                  </a:lnTo>
                  <a:lnTo>
                    <a:pt x="104" y="88"/>
                  </a:lnTo>
                  <a:lnTo>
                    <a:pt x="104" y="80"/>
                  </a:lnTo>
                  <a:lnTo>
                    <a:pt x="104" y="72"/>
                  </a:lnTo>
                  <a:lnTo>
                    <a:pt x="96" y="56"/>
                  </a:lnTo>
                  <a:lnTo>
                    <a:pt x="88" y="48"/>
                  </a:lnTo>
                  <a:lnTo>
                    <a:pt x="88" y="40"/>
                  </a:lnTo>
                  <a:lnTo>
                    <a:pt x="72" y="24"/>
                  </a:lnTo>
                  <a:lnTo>
                    <a:pt x="56" y="16"/>
                  </a:lnTo>
                  <a:lnTo>
                    <a:pt x="40" y="8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30" name="Freeform 219"/>
            <p:cNvSpPr>
              <a:spLocks/>
            </p:cNvSpPr>
            <p:nvPr/>
          </p:nvSpPr>
          <p:spPr bwMode="auto">
            <a:xfrm>
              <a:off x="4616" y="3384"/>
              <a:ext cx="47" cy="64"/>
            </a:xfrm>
            <a:custGeom>
              <a:avLst/>
              <a:gdLst>
                <a:gd name="T0" fmla="*/ 24 w 48"/>
                <a:gd name="T1" fmla="*/ 1055 h 56"/>
                <a:gd name="T2" fmla="*/ 24 w 48"/>
                <a:gd name="T3" fmla="*/ 0 h 56"/>
                <a:gd name="T4" fmla="*/ 24 w 48"/>
                <a:gd name="T5" fmla="*/ 0 h 56"/>
                <a:gd name="T6" fmla="*/ 0 w 48"/>
                <a:gd name="T7" fmla="*/ 0 h 56"/>
                <a:gd name="T8" fmla="*/ 8 w 48"/>
                <a:gd name="T9" fmla="*/ 2233 h 56"/>
                <a:gd name="T10" fmla="*/ 8 w 48"/>
                <a:gd name="T11" fmla="*/ 3334 h 56"/>
                <a:gd name="T12" fmla="*/ 8 w 48"/>
                <a:gd name="T13" fmla="*/ 4493 h 56"/>
                <a:gd name="T14" fmla="*/ 8 w 48"/>
                <a:gd name="T15" fmla="*/ 7819 h 56"/>
                <a:gd name="T16" fmla="*/ 24 w 48"/>
                <a:gd name="T17" fmla="*/ 7819 h 56"/>
                <a:gd name="T18" fmla="*/ 24 w 48"/>
                <a:gd name="T19" fmla="*/ 7819 h 56"/>
                <a:gd name="T20" fmla="*/ 24 w 48"/>
                <a:gd name="T21" fmla="*/ 4493 h 56"/>
                <a:gd name="T22" fmla="*/ 24 w 48"/>
                <a:gd name="T23" fmla="*/ 4493 h 56"/>
                <a:gd name="T24" fmla="*/ 24 w 48"/>
                <a:gd name="T25" fmla="*/ 2233 h 56"/>
                <a:gd name="T26" fmla="*/ 24 w 48"/>
                <a:gd name="T27" fmla="*/ 1055 h 56"/>
                <a:gd name="T28" fmla="*/ 24 w 48"/>
                <a:gd name="T29" fmla="*/ 1055 h 5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8"/>
                <a:gd name="T46" fmla="*/ 0 h 56"/>
                <a:gd name="T47" fmla="*/ 48 w 48"/>
                <a:gd name="T48" fmla="*/ 56 h 5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8" h="56">
                  <a:moveTo>
                    <a:pt x="48" y="8"/>
                  </a:moveTo>
                  <a:lnTo>
                    <a:pt x="40" y="0"/>
                  </a:lnTo>
                  <a:lnTo>
                    <a:pt x="24" y="0"/>
                  </a:lnTo>
                  <a:lnTo>
                    <a:pt x="0" y="0"/>
                  </a:lnTo>
                  <a:lnTo>
                    <a:pt x="8" y="16"/>
                  </a:lnTo>
                  <a:lnTo>
                    <a:pt x="8" y="24"/>
                  </a:lnTo>
                  <a:lnTo>
                    <a:pt x="8" y="32"/>
                  </a:lnTo>
                  <a:lnTo>
                    <a:pt x="8" y="56"/>
                  </a:lnTo>
                  <a:lnTo>
                    <a:pt x="24" y="56"/>
                  </a:lnTo>
                  <a:lnTo>
                    <a:pt x="32" y="56"/>
                  </a:lnTo>
                  <a:lnTo>
                    <a:pt x="48" y="32"/>
                  </a:lnTo>
                  <a:lnTo>
                    <a:pt x="48" y="16"/>
                  </a:lnTo>
                  <a:lnTo>
                    <a:pt x="48" y="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31" name="Freeform 220"/>
            <p:cNvSpPr>
              <a:spLocks/>
            </p:cNvSpPr>
            <p:nvPr/>
          </p:nvSpPr>
          <p:spPr bwMode="auto">
            <a:xfrm>
              <a:off x="4907" y="3430"/>
              <a:ext cx="133" cy="119"/>
            </a:xfrm>
            <a:custGeom>
              <a:avLst/>
              <a:gdLst>
                <a:gd name="T0" fmla="*/ 22 w 136"/>
                <a:gd name="T1" fmla="*/ 15298 h 104"/>
                <a:gd name="T2" fmla="*/ 22 w 136"/>
                <a:gd name="T3" fmla="*/ 15298 h 104"/>
                <a:gd name="T4" fmla="*/ 16 w 136"/>
                <a:gd name="T5" fmla="*/ 12942 h 104"/>
                <a:gd name="T6" fmla="*/ 8 w 136"/>
                <a:gd name="T7" fmla="*/ 12942 h 104"/>
                <a:gd name="T8" fmla="*/ 0 w 136"/>
                <a:gd name="T9" fmla="*/ 12942 h 104"/>
                <a:gd name="T10" fmla="*/ 0 w 136"/>
                <a:gd name="T11" fmla="*/ 10581 h 104"/>
                <a:gd name="T12" fmla="*/ 16 w 136"/>
                <a:gd name="T13" fmla="*/ 10581 h 104"/>
                <a:gd name="T14" fmla="*/ 22 w 136"/>
                <a:gd name="T15" fmla="*/ 8228 h 104"/>
                <a:gd name="T16" fmla="*/ 22 w 136"/>
                <a:gd name="T17" fmla="*/ 7062 h 104"/>
                <a:gd name="T18" fmla="*/ 22 w 136"/>
                <a:gd name="T19" fmla="*/ 7062 h 104"/>
                <a:gd name="T20" fmla="*/ 33 w 136"/>
                <a:gd name="T21" fmla="*/ 4714 h 104"/>
                <a:gd name="T22" fmla="*/ 41 w 136"/>
                <a:gd name="T23" fmla="*/ 3491 h 104"/>
                <a:gd name="T24" fmla="*/ 53 w 136"/>
                <a:gd name="T25" fmla="*/ 2330 h 104"/>
                <a:gd name="T26" fmla="*/ 53 w 136"/>
                <a:gd name="T27" fmla="*/ 0 h 104"/>
                <a:gd name="T28" fmla="*/ 58 w 136"/>
                <a:gd name="T29" fmla="*/ 0 h 104"/>
                <a:gd name="T30" fmla="*/ 55 w 136"/>
                <a:gd name="T31" fmla="*/ 2330 h 104"/>
                <a:gd name="T32" fmla="*/ 58 w 136"/>
                <a:gd name="T33" fmla="*/ 3491 h 104"/>
                <a:gd name="T34" fmla="*/ 61 w 136"/>
                <a:gd name="T35" fmla="*/ 3491 h 104"/>
                <a:gd name="T36" fmla="*/ 58 w 136"/>
                <a:gd name="T37" fmla="*/ 5984 h 104"/>
                <a:gd name="T38" fmla="*/ 53 w 136"/>
                <a:gd name="T39" fmla="*/ 7062 h 104"/>
                <a:gd name="T40" fmla="*/ 49 w 136"/>
                <a:gd name="T41" fmla="*/ 8228 h 104"/>
                <a:gd name="T42" fmla="*/ 41 w 136"/>
                <a:gd name="T43" fmla="*/ 8228 h 104"/>
                <a:gd name="T44" fmla="*/ 41 w 136"/>
                <a:gd name="T45" fmla="*/ 8228 h 104"/>
                <a:gd name="T46" fmla="*/ 37 w 136"/>
                <a:gd name="T47" fmla="*/ 10581 h 104"/>
                <a:gd name="T48" fmla="*/ 33 w 136"/>
                <a:gd name="T49" fmla="*/ 10581 h 104"/>
                <a:gd name="T50" fmla="*/ 27 w 136"/>
                <a:gd name="T51" fmla="*/ 12942 h 104"/>
                <a:gd name="T52" fmla="*/ 22 w 136"/>
                <a:gd name="T53" fmla="*/ 14105 h 104"/>
                <a:gd name="T54" fmla="*/ 22 w 136"/>
                <a:gd name="T55" fmla="*/ 15298 h 104"/>
                <a:gd name="T56" fmla="*/ 22 w 136"/>
                <a:gd name="T57" fmla="*/ 15298 h 104"/>
                <a:gd name="T58" fmla="*/ 22 w 136"/>
                <a:gd name="T59" fmla="*/ 15298 h 104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136"/>
                <a:gd name="T91" fmla="*/ 0 h 104"/>
                <a:gd name="T92" fmla="*/ 136 w 136"/>
                <a:gd name="T93" fmla="*/ 104 h 104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136" h="104">
                  <a:moveTo>
                    <a:pt x="32" y="104"/>
                  </a:moveTo>
                  <a:lnTo>
                    <a:pt x="24" y="104"/>
                  </a:lnTo>
                  <a:lnTo>
                    <a:pt x="16" y="88"/>
                  </a:lnTo>
                  <a:lnTo>
                    <a:pt x="8" y="88"/>
                  </a:lnTo>
                  <a:lnTo>
                    <a:pt x="0" y="88"/>
                  </a:lnTo>
                  <a:lnTo>
                    <a:pt x="0" y="72"/>
                  </a:lnTo>
                  <a:lnTo>
                    <a:pt x="16" y="72"/>
                  </a:lnTo>
                  <a:lnTo>
                    <a:pt x="24" y="56"/>
                  </a:lnTo>
                  <a:lnTo>
                    <a:pt x="40" y="48"/>
                  </a:lnTo>
                  <a:lnTo>
                    <a:pt x="56" y="48"/>
                  </a:lnTo>
                  <a:lnTo>
                    <a:pt x="72" y="32"/>
                  </a:lnTo>
                  <a:lnTo>
                    <a:pt x="88" y="24"/>
                  </a:lnTo>
                  <a:lnTo>
                    <a:pt x="112" y="16"/>
                  </a:lnTo>
                  <a:lnTo>
                    <a:pt x="112" y="0"/>
                  </a:lnTo>
                  <a:lnTo>
                    <a:pt x="128" y="0"/>
                  </a:lnTo>
                  <a:lnTo>
                    <a:pt x="120" y="16"/>
                  </a:lnTo>
                  <a:lnTo>
                    <a:pt x="128" y="24"/>
                  </a:lnTo>
                  <a:lnTo>
                    <a:pt x="136" y="24"/>
                  </a:lnTo>
                  <a:lnTo>
                    <a:pt x="128" y="40"/>
                  </a:lnTo>
                  <a:lnTo>
                    <a:pt x="112" y="48"/>
                  </a:lnTo>
                  <a:lnTo>
                    <a:pt x="104" y="56"/>
                  </a:lnTo>
                  <a:lnTo>
                    <a:pt x="88" y="56"/>
                  </a:lnTo>
                  <a:lnTo>
                    <a:pt x="80" y="72"/>
                  </a:lnTo>
                  <a:lnTo>
                    <a:pt x="72" y="72"/>
                  </a:lnTo>
                  <a:lnTo>
                    <a:pt x="64" y="88"/>
                  </a:lnTo>
                  <a:lnTo>
                    <a:pt x="56" y="96"/>
                  </a:lnTo>
                  <a:lnTo>
                    <a:pt x="48" y="104"/>
                  </a:lnTo>
                  <a:lnTo>
                    <a:pt x="40" y="104"/>
                  </a:lnTo>
                  <a:lnTo>
                    <a:pt x="32" y="10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32" name="Freeform 221"/>
            <p:cNvSpPr>
              <a:spLocks/>
            </p:cNvSpPr>
            <p:nvPr/>
          </p:nvSpPr>
          <p:spPr bwMode="auto">
            <a:xfrm>
              <a:off x="5040" y="3339"/>
              <a:ext cx="63" cy="109"/>
            </a:xfrm>
            <a:custGeom>
              <a:avLst/>
              <a:gdLst>
                <a:gd name="T0" fmla="*/ 0 w 64"/>
                <a:gd name="T1" fmla="*/ 10614 h 96"/>
                <a:gd name="T2" fmla="*/ 0 w 64"/>
                <a:gd name="T3" fmla="*/ 9618 h 96"/>
                <a:gd name="T4" fmla="*/ 0 w 64"/>
                <a:gd name="T5" fmla="*/ 8776 h 96"/>
                <a:gd name="T6" fmla="*/ 8 w 64"/>
                <a:gd name="T7" fmla="*/ 7941 h 96"/>
                <a:gd name="T8" fmla="*/ 24 w 64"/>
                <a:gd name="T9" fmla="*/ 6189 h 96"/>
                <a:gd name="T10" fmla="*/ 24 w 64"/>
                <a:gd name="T11" fmla="*/ 4371 h 96"/>
                <a:gd name="T12" fmla="*/ 24 w 64"/>
                <a:gd name="T13" fmla="*/ 3453 h 96"/>
                <a:gd name="T14" fmla="*/ 24 w 64"/>
                <a:gd name="T15" fmla="*/ 1788 h 96"/>
                <a:gd name="T16" fmla="*/ 16 w 64"/>
                <a:gd name="T17" fmla="*/ 0 h 96"/>
                <a:gd name="T18" fmla="*/ 24 w 64"/>
                <a:gd name="T19" fmla="*/ 1788 h 96"/>
                <a:gd name="T20" fmla="*/ 32 w 64"/>
                <a:gd name="T21" fmla="*/ 4371 h 96"/>
                <a:gd name="T22" fmla="*/ 32 w 64"/>
                <a:gd name="T23" fmla="*/ 6189 h 96"/>
                <a:gd name="T24" fmla="*/ 32 w 64"/>
                <a:gd name="T25" fmla="*/ 6189 h 96"/>
                <a:gd name="T26" fmla="*/ 32 w 64"/>
                <a:gd name="T27" fmla="*/ 4371 h 96"/>
                <a:gd name="T28" fmla="*/ 32 w 64"/>
                <a:gd name="T29" fmla="*/ 7027 h 96"/>
                <a:gd name="T30" fmla="*/ 32 w 64"/>
                <a:gd name="T31" fmla="*/ 7941 h 96"/>
                <a:gd name="T32" fmla="*/ 32 w 64"/>
                <a:gd name="T33" fmla="*/ 8776 h 96"/>
                <a:gd name="T34" fmla="*/ 32 w 64"/>
                <a:gd name="T35" fmla="*/ 10614 h 96"/>
                <a:gd name="T36" fmla="*/ 24 w 64"/>
                <a:gd name="T37" fmla="*/ 10614 h 96"/>
                <a:gd name="T38" fmla="*/ 16 w 64"/>
                <a:gd name="T39" fmla="*/ 10614 h 96"/>
                <a:gd name="T40" fmla="*/ 8 w 64"/>
                <a:gd name="T41" fmla="*/ 10614 h 96"/>
                <a:gd name="T42" fmla="*/ 0 w 64"/>
                <a:gd name="T43" fmla="*/ 10614 h 9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64"/>
                <a:gd name="T67" fmla="*/ 0 h 96"/>
                <a:gd name="T68" fmla="*/ 64 w 64"/>
                <a:gd name="T69" fmla="*/ 96 h 9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64" h="96">
                  <a:moveTo>
                    <a:pt x="0" y="96"/>
                  </a:moveTo>
                  <a:lnTo>
                    <a:pt x="0" y="88"/>
                  </a:lnTo>
                  <a:lnTo>
                    <a:pt x="0" y="80"/>
                  </a:lnTo>
                  <a:lnTo>
                    <a:pt x="8" y="72"/>
                  </a:lnTo>
                  <a:lnTo>
                    <a:pt x="24" y="56"/>
                  </a:lnTo>
                  <a:lnTo>
                    <a:pt x="24" y="40"/>
                  </a:lnTo>
                  <a:lnTo>
                    <a:pt x="24" y="32"/>
                  </a:lnTo>
                  <a:lnTo>
                    <a:pt x="24" y="16"/>
                  </a:lnTo>
                  <a:lnTo>
                    <a:pt x="16" y="0"/>
                  </a:lnTo>
                  <a:lnTo>
                    <a:pt x="24" y="16"/>
                  </a:lnTo>
                  <a:lnTo>
                    <a:pt x="32" y="40"/>
                  </a:lnTo>
                  <a:lnTo>
                    <a:pt x="40" y="56"/>
                  </a:lnTo>
                  <a:lnTo>
                    <a:pt x="48" y="56"/>
                  </a:lnTo>
                  <a:lnTo>
                    <a:pt x="56" y="40"/>
                  </a:lnTo>
                  <a:lnTo>
                    <a:pt x="64" y="64"/>
                  </a:lnTo>
                  <a:lnTo>
                    <a:pt x="56" y="72"/>
                  </a:lnTo>
                  <a:lnTo>
                    <a:pt x="48" y="80"/>
                  </a:lnTo>
                  <a:lnTo>
                    <a:pt x="32" y="96"/>
                  </a:lnTo>
                  <a:lnTo>
                    <a:pt x="24" y="96"/>
                  </a:lnTo>
                  <a:lnTo>
                    <a:pt x="16" y="96"/>
                  </a:lnTo>
                  <a:lnTo>
                    <a:pt x="8" y="96"/>
                  </a:lnTo>
                  <a:lnTo>
                    <a:pt x="0" y="9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33" name="Freeform 222"/>
            <p:cNvSpPr>
              <a:spLocks/>
            </p:cNvSpPr>
            <p:nvPr/>
          </p:nvSpPr>
          <p:spPr bwMode="auto">
            <a:xfrm>
              <a:off x="1842" y="2188"/>
              <a:ext cx="16" cy="9"/>
            </a:xfrm>
            <a:custGeom>
              <a:avLst/>
              <a:gdLst>
                <a:gd name="T0" fmla="*/ 8 w 16"/>
                <a:gd name="T1" fmla="*/ 0 h 8"/>
                <a:gd name="T2" fmla="*/ 0 w 16"/>
                <a:gd name="T3" fmla="*/ 0 h 8"/>
                <a:gd name="T4" fmla="*/ 0 w 16"/>
                <a:gd name="T5" fmla="*/ 579 h 8"/>
                <a:gd name="T6" fmla="*/ 16 w 16"/>
                <a:gd name="T7" fmla="*/ 0 h 8"/>
                <a:gd name="T8" fmla="*/ 8 w 16"/>
                <a:gd name="T9" fmla="*/ 0 h 8"/>
                <a:gd name="T10" fmla="*/ 8 w 16"/>
                <a:gd name="T11" fmla="*/ 0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"/>
                <a:gd name="T19" fmla="*/ 0 h 8"/>
                <a:gd name="T20" fmla="*/ 16 w 16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" h="8">
                  <a:moveTo>
                    <a:pt x="8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16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34" name="Freeform 223"/>
            <p:cNvSpPr>
              <a:spLocks/>
            </p:cNvSpPr>
            <p:nvPr/>
          </p:nvSpPr>
          <p:spPr bwMode="auto">
            <a:xfrm>
              <a:off x="1174" y="937"/>
              <a:ext cx="16" cy="9"/>
            </a:xfrm>
            <a:custGeom>
              <a:avLst/>
              <a:gdLst>
                <a:gd name="T0" fmla="*/ 8 w 16"/>
                <a:gd name="T1" fmla="*/ 0 h 8"/>
                <a:gd name="T2" fmla="*/ 0 w 16"/>
                <a:gd name="T3" fmla="*/ 0 h 8"/>
                <a:gd name="T4" fmla="*/ 0 w 16"/>
                <a:gd name="T5" fmla="*/ 579 h 8"/>
                <a:gd name="T6" fmla="*/ 8 w 16"/>
                <a:gd name="T7" fmla="*/ 579 h 8"/>
                <a:gd name="T8" fmla="*/ 16 w 16"/>
                <a:gd name="T9" fmla="*/ 579 h 8"/>
                <a:gd name="T10" fmla="*/ 8 w 16"/>
                <a:gd name="T11" fmla="*/ 0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"/>
                <a:gd name="T19" fmla="*/ 0 h 8"/>
                <a:gd name="T20" fmla="*/ 16 w 16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" h="8">
                  <a:moveTo>
                    <a:pt x="8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8" y="8"/>
                  </a:lnTo>
                  <a:lnTo>
                    <a:pt x="16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35" name="Freeform 224"/>
            <p:cNvSpPr>
              <a:spLocks/>
            </p:cNvSpPr>
            <p:nvPr/>
          </p:nvSpPr>
          <p:spPr bwMode="auto">
            <a:xfrm>
              <a:off x="1111" y="1028"/>
              <a:ext cx="24" cy="18"/>
            </a:xfrm>
            <a:custGeom>
              <a:avLst/>
              <a:gdLst>
                <a:gd name="T0" fmla="*/ 16 w 24"/>
                <a:gd name="T1" fmla="*/ 0 h 16"/>
                <a:gd name="T2" fmla="*/ 0 w 24"/>
                <a:gd name="T3" fmla="*/ 579 h 16"/>
                <a:gd name="T4" fmla="*/ 0 w 24"/>
                <a:gd name="T5" fmla="*/ 579 h 16"/>
                <a:gd name="T6" fmla="*/ 24 w 24"/>
                <a:gd name="T7" fmla="*/ 1174 h 16"/>
                <a:gd name="T8" fmla="*/ 24 w 24"/>
                <a:gd name="T9" fmla="*/ 0 h 16"/>
                <a:gd name="T10" fmla="*/ 16 w 24"/>
                <a:gd name="T11" fmla="*/ 0 h 16"/>
                <a:gd name="T12" fmla="*/ 16 w 24"/>
                <a:gd name="T13" fmla="*/ 0 h 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16"/>
                <a:gd name="T23" fmla="*/ 24 w 24"/>
                <a:gd name="T24" fmla="*/ 16 h 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16">
                  <a:moveTo>
                    <a:pt x="16" y="0"/>
                  </a:moveTo>
                  <a:lnTo>
                    <a:pt x="0" y="8"/>
                  </a:lnTo>
                  <a:lnTo>
                    <a:pt x="24" y="16"/>
                  </a:lnTo>
                  <a:lnTo>
                    <a:pt x="24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36" name="Freeform 225"/>
            <p:cNvSpPr>
              <a:spLocks/>
            </p:cNvSpPr>
            <p:nvPr/>
          </p:nvSpPr>
          <p:spPr bwMode="auto">
            <a:xfrm>
              <a:off x="1111" y="1028"/>
              <a:ext cx="24" cy="18"/>
            </a:xfrm>
            <a:custGeom>
              <a:avLst/>
              <a:gdLst>
                <a:gd name="T0" fmla="*/ 16 w 24"/>
                <a:gd name="T1" fmla="*/ 0 h 16"/>
                <a:gd name="T2" fmla="*/ 0 w 24"/>
                <a:gd name="T3" fmla="*/ 579 h 16"/>
                <a:gd name="T4" fmla="*/ 0 w 24"/>
                <a:gd name="T5" fmla="*/ 579 h 16"/>
                <a:gd name="T6" fmla="*/ 24 w 24"/>
                <a:gd name="T7" fmla="*/ 1174 h 16"/>
                <a:gd name="T8" fmla="*/ 24 w 24"/>
                <a:gd name="T9" fmla="*/ 0 h 16"/>
                <a:gd name="T10" fmla="*/ 16 w 24"/>
                <a:gd name="T11" fmla="*/ 0 h 16"/>
                <a:gd name="T12" fmla="*/ 16 w 24"/>
                <a:gd name="T13" fmla="*/ 0 h 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16"/>
                <a:gd name="T23" fmla="*/ 24 w 24"/>
                <a:gd name="T24" fmla="*/ 16 h 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16">
                  <a:moveTo>
                    <a:pt x="16" y="0"/>
                  </a:moveTo>
                  <a:lnTo>
                    <a:pt x="0" y="8"/>
                  </a:lnTo>
                  <a:lnTo>
                    <a:pt x="24" y="16"/>
                  </a:lnTo>
                  <a:lnTo>
                    <a:pt x="24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37" name="Freeform 226"/>
            <p:cNvSpPr>
              <a:spLocks/>
            </p:cNvSpPr>
            <p:nvPr/>
          </p:nvSpPr>
          <p:spPr bwMode="auto">
            <a:xfrm>
              <a:off x="2133" y="1622"/>
              <a:ext cx="102" cy="109"/>
            </a:xfrm>
            <a:custGeom>
              <a:avLst/>
              <a:gdLst>
                <a:gd name="T0" fmla="*/ 26 w 104"/>
                <a:gd name="T1" fmla="*/ 0 h 96"/>
                <a:gd name="T2" fmla="*/ 24 w 104"/>
                <a:gd name="T3" fmla="*/ 5242 h 96"/>
                <a:gd name="T4" fmla="*/ 0 w 104"/>
                <a:gd name="T5" fmla="*/ 6189 h 96"/>
                <a:gd name="T6" fmla="*/ 24 w 104"/>
                <a:gd name="T7" fmla="*/ 6189 h 96"/>
                <a:gd name="T8" fmla="*/ 24 w 104"/>
                <a:gd name="T9" fmla="*/ 8776 h 96"/>
                <a:gd name="T10" fmla="*/ 26 w 104"/>
                <a:gd name="T11" fmla="*/ 9618 h 96"/>
                <a:gd name="T12" fmla="*/ 27 w 104"/>
                <a:gd name="T13" fmla="*/ 8776 h 96"/>
                <a:gd name="T14" fmla="*/ 35 w 104"/>
                <a:gd name="T15" fmla="*/ 8776 h 96"/>
                <a:gd name="T16" fmla="*/ 42 w 104"/>
                <a:gd name="T17" fmla="*/ 10614 h 96"/>
                <a:gd name="T18" fmla="*/ 50 w 104"/>
                <a:gd name="T19" fmla="*/ 9618 h 96"/>
                <a:gd name="T20" fmla="*/ 50 w 104"/>
                <a:gd name="T21" fmla="*/ 10614 h 96"/>
                <a:gd name="T22" fmla="*/ 54 w 104"/>
                <a:gd name="T23" fmla="*/ 6189 h 96"/>
                <a:gd name="T24" fmla="*/ 50 w 104"/>
                <a:gd name="T25" fmla="*/ 7027 h 96"/>
                <a:gd name="T26" fmla="*/ 50 w 104"/>
                <a:gd name="T27" fmla="*/ 5242 h 96"/>
                <a:gd name="T28" fmla="*/ 46 w 104"/>
                <a:gd name="T29" fmla="*/ 4371 h 96"/>
                <a:gd name="T30" fmla="*/ 46 w 104"/>
                <a:gd name="T31" fmla="*/ 4371 h 96"/>
                <a:gd name="T32" fmla="*/ 27 w 104"/>
                <a:gd name="T33" fmla="*/ 3453 h 96"/>
                <a:gd name="T34" fmla="*/ 26 w 104"/>
                <a:gd name="T35" fmla="*/ 4371 h 96"/>
                <a:gd name="T36" fmla="*/ 26 w 104"/>
                <a:gd name="T37" fmla="*/ 1788 h 96"/>
                <a:gd name="T38" fmla="*/ 26 w 104"/>
                <a:gd name="T39" fmla="*/ 0 h 9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04"/>
                <a:gd name="T61" fmla="*/ 0 h 96"/>
                <a:gd name="T62" fmla="*/ 104 w 104"/>
                <a:gd name="T63" fmla="*/ 96 h 9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04" h="96">
                  <a:moveTo>
                    <a:pt x="48" y="0"/>
                  </a:moveTo>
                  <a:lnTo>
                    <a:pt x="24" y="48"/>
                  </a:lnTo>
                  <a:lnTo>
                    <a:pt x="0" y="56"/>
                  </a:lnTo>
                  <a:lnTo>
                    <a:pt x="24" y="56"/>
                  </a:lnTo>
                  <a:lnTo>
                    <a:pt x="24" y="80"/>
                  </a:lnTo>
                  <a:lnTo>
                    <a:pt x="40" y="88"/>
                  </a:lnTo>
                  <a:lnTo>
                    <a:pt x="64" y="80"/>
                  </a:lnTo>
                  <a:lnTo>
                    <a:pt x="72" y="80"/>
                  </a:lnTo>
                  <a:lnTo>
                    <a:pt x="80" y="96"/>
                  </a:lnTo>
                  <a:lnTo>
                    <a:pt x="96" y="88"/>
                  </a:lnTo>
                  <a:lnTo>
                    <a:pt x="96" y="96"/>
                  </a:lnTo>
                  <a:lnTo>
                    <a:pt x="104" y="56"/>
                  </a:lnTo>
                  <a:lnTo>
                    <a:pt x="96" y="64"/>
                  </a:lnTo>
                  <a:lnTo>
                    <a:pt x="96" y="48"/>
                  </a:lnTo>
                  <a:lnTo>
                    <a:pt x="88" y="40"/>
                  </a:lnTo>
                  <a:lnTo>
                    <a:pt x="64" y="32"/>
                  </a:lnTo>
                  <a:lnTo>
                    <a:pt x="48" y="40"/>
                  </a:lnTo>
                  <a:lnTo>
                    <a:pt x="56" y="16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38" name="Freeform 227"/>
            <p:cNvSpPr>
              <a:spLocks/>
            </p:cNvSpPr>
            <p:nvPr/>
          </p:nvSpPr>
          <p:spPr bwMode="auto">
            <a:xfrm>
              <a:off x="2078" y="1686"/>
              <a:ext cx="31" cy="9"/>
            </a:xfrm>
            <a:custGeom>
              <a:avLst/>
              <a:gdLst>
                <a:gd name="T0" fmla="*/ 16 w 32"/>
                <a:gd name="T1" fmla="*/ 0 h 8"/>
                <a:gd name="T2" fmla="*/ 8 w 32"/>
                <a:gd name="T3" fmla="*/ 0 h 8"/>
                <a:gd name="T4" fmla="*/ 0 w 32"/>
                <a:gd name="T5" fmla="*/ 0 h 8"/>
                <a:gd name="T6" fmla="*/ 0 w 32"/>
                <a:gd name="T7" fmla="*/ 0 h 8"/>
                <a:gd name="T8" fmla="*/ 16 w 32"/>
                <a:gd name="T9" fmla="*/ 0 h 8"/>
                <a:gd name="T10" fmla="*/ 16 w 32"/>
                <a:gd name="T11" fmla="*/ 579 h 8"/>
                <a:gd name="T12" fmla="*/ 16 w 32"/>
                <a:gd name="T13" fmla="*/ 0 h 8"/>
                <a:gd name="T14" fmla="*/ 16 w 32"/>
                <a:gd name="T15" fmla="*/ 0 h 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2"/>
                <a:gd name="T25" fmla="*/ 0 h 8"/>
                <a:gd name="T26" fmla="*/ 32 w 32"/>
                <a:gd name="T27" fmla="*/ 8 h 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2" h="8">
                  <a:moveTo>
                    <a:pt x="24" y="0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8"/>
                  </a:lnTo>
                  <a:lnTo>
                    <a:pt x="32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39" name="Freeform 228"/>
            <p:cNvSpPr>
              <a:spLocks/>
            </p:cNvSpPr>
            <p:nvPr/>
          </p:nvSpPr>
          <p:spPr bwMode="auto">
            <a:xfrm>
              <a:off x="2078" y="1686"/>
              <a:ext cx="31" cy="9"/>
            </a:xfrm>
            <a:custGeom>
              <a:avLst/>
              <a:gdLst>
                <a:gd name="T0" fmla="*/ 16 w 32"/>
                <a:gd name="T1" fmla="*/ 0 h 8"/>
                <a:gd name="T2" fmla="*/ 8 w 32"/>
                <a:gd name="T3" fmla="*/ 0 h 8"/>
                <a:gd name="T4" fmla="*/ 0 w 32"/>
                <a:gd name="T5" fmla="*/ 0 h 8"/>
                <a:gd name="T6" fmla="*/ 0 w 32"/>
                <a:gd name="T7" fmla="*/ 0 h 8"/>
                <a:gd name="T8" fmla="*/ 16 w 32"/>
                <a:gd name="T9" fmla="*/ 0 h 8"/>
                <a:gd name="T10" fmla="*/ 16 w 32"/>
                <a:gd name="T11" fmla="*/ 579 h 8"/>
                <a:gd name="T12" fmla="*/ 16 w 32"/>
                <a:gd name="T13" fmla="*/ 0 h 8"/>
                <a:gd name="T14" fmla="*/ 16 w 32"/>
                <a:gd name="T15" fmla="*/ 0 h 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2"/>
                <a:gd name="T25" fmla="*/ 0 h 8"/>
                <a:gd name="T26" fmla="*/ 32 w 32"/>
                <a:gd name="T27" fmla="*/ 8 h 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2" h="8">
                  <a:moveTo>
                    <a:pt x="24" y="0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8"/>
                  </a:lnTo>
                  <a:lnTo>
                    <a:pt x="32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40" name="Freeform 229"/>
            <p:cNvSpPr>
              <a:spLocks/>
            </p:cNvSpPr>
            <p:nvPr/>
          </p:nvSpPr>
          <p:spPr bwMode="auto">
            <a:xfrm>
              <a:off x="2085" y="1740"/>
              <a:ext cx="16" cy="9"/>
            </a:xfrm>
            <a:custGeom>
              <a:avLst/>
              <a:gdLst>
                <a:gd name="T0" fmla="*/ 16 w 16"/>
                <a:gd name="T1" fmla="*/ 0 h 8"/>
                <a:gd name="T2" fmla="*/ 0 w 16"/>
                <a:gd name="T3" fmla="*/ 579 h 8"/>
                <a:gd name="T4" fmla="*/ 8 w 16"/>
                <a:gd name="T5" fmla="*/ 579 h 8"/>
                <a:gd name="T6" fmla="*/ 16 w 16"/>
                <a:gd name="T7" fmla="*/ 579 h 8"/>
                <a:gd name="T8" fmla="*/ 16 w 16"/>
                <a:gd name="T9" fmla="*/ 579 h 8"/>
                <a:gd name="T10" fmla="*/ 16 w 16"/>
                <a:gd name="T11" fmla="*/ 0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"/>
                <a:gd name="T19" fmla="*/ 0 h 8"/>
                <a:gd name="T20" fmla="*/ 16 w 16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" h="8">
                  <a:moveTo>
                    <a:pt x="16" y="0"/>
                  </a:moveTo>
                  <a:lnTo>
                    <a:pt x="0" y="8"/>
                  </a:lnTo>
                  <a:lnTo>
                    <a:pt x="8" y="8"/>
                  </a:lnTo>
                  <a:lnTo>
                    <a:pt x="16" y="8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41" name="Freeform 230"/>
            <p:cNvSpPr>
              <a:spLocks/>
            </p:cNvSpPr>
            <p:nvPr/>
          </p:nvSpPr>
          <p:spPr bwMode="auto">
            <a:xfrm>
              <a:off x="1818" y="1348"/>
              <a:ext cx="63" cy="45"/>
            </a:xfrm>
            <a:custGeom>
              <a:avLst/>
              <a:gdLst>
                <a:gd name="T0" fmla="*/ 8 w 64"/>
                <a:gd name="T1" fmla="*/ 0 h 40"/>
                <a:gd name="T2" fmla="*/ 8 w 64"/>
                <a:gd name="T3" fmla="*/ 579 h 40"/>
                <a:gd name="T4" fmla="*/ 0 w 64"/>
                <a:gd name="T5" fmla="*/ 1878 h 40"/>
                <a:gd name="T6" fmla="*/ 16 w 64"/>
                <a:gd name="T7" fmla="*/ 3097 h 40"/>
                <a:gd name="T8" fmla="*/ 24 w 64"/>
                <a:gd name="T9" fmla="*/ 2450 h 40"/>
                <a:gd name="T10" fmla="*/ 24 w 64"/>
                <a:gd name="T11" fmla="*/ 1878 h 40"/>
                <a:gd name="T12" fmla="*/ 32 w 64"/>
                <a:gd name="T13" fmla="*/ 2450 h 40"/>
                <a:gd name="T14" fmla="*/ 32 w 64"/>
                <a:gd name="T15" fmla="*/ 3097 h 40"/>
                <a:gd name="T16" fmla="*/ 32 w 64"/>
                <a:gd name="T17" fmla="*/ 2450 h 40"/>
                <a:gd name="T18" fmla="*/ 32 w 64"/>
                <a:gd name="T19" fmla="*/ 1878 h 40"/>
                <a:gd name="T20" fmla="*/ 32 w 64"/>
                <a:gd name="T21" fmla="*/ 1878 h 40"/>
                <a:gd name="T22" fmla="*/ 32 w 64"/>
                <a:gd name="T23" fmla="*/ 579 h 40"/>
                <a:gd name="T24" fmla="*/ 16 w 64"/>
                <a:gd name="T25" fmla="*/ 0 h 40"/>
                <a:gd name="T26" fmla="*/ 8 w 64"/>
                <a:gd name="T27" fmla="*/ 0 h 4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64"/>
                <a:gd name="T43" fmla="*/ 0 h 40"/>
                <a:gd name="T44" fmla="*/ 64 w 64"/>
                <a:gd name="T45" fmla="*/ 40 h 4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64" h="40">
                  <a:moveTo>
                    <a:pt x="8" y="0"/>
                  </a:moveTo>
                  <a:lnTo>
                    <a:pt x="8" y="8"/>
                  </a:lnTo>
                  <a:lnTo>
                    <a:pt x="0" y="24"/>
                  </a:lnTo>
                  <a:lnTo>
                    <a:pt x="16" y="40"/>
                  </a:lnTo>
                  <a:lnTo>
                    <a:pt x="24" y="32"/>
                  </a:lnTo>
                  <a:lnTo>
                    <a:pt x="24" y="24"/>
                  </a:lnTo>
                  <a:lnTo>
                    <a:pt x="40" y="32"/>
                  </a:lnTo>
                  <a:lnTo>
                    <a:pt x="48" y="40"/>
                  </a:lnTo>
                  <a:lnTo>
                    <a:pt x="64" y="32"/>
                  </a:lnTo>
                  <a:lnTo>
                    <a:pt x="56" y="24"/>
                  </a:lnTo>
                  <a:lnTo>
                    <a:pt x="40" y="24"/>
                  </a:lnTo>
                  <a:lnTo>
                    <a:pt x="40" y="8"/>
                  </a:lnTo>
                  <a:lnTo>
                    <a:pt x="16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42" name="Freeform 231"/>
            <p:cNvSpPr>
              <a:spLocks/>
            </p:cNvSpPr>
            <p:nvPr/>
          </p:nvSpPr>
          <p:spPr bwMode="auto">
            <a:xfrm>
              <a:off x="1834" y="1402"/>
              <a:ext cx="8" cy="19"/>
            </a:xfrm>
            <a:custGeom>
              <a:avLst/>
              <a:gdLst>
                <a:gd name="T0" fmla="*/ 0 w 8"/>
                <a:gd name="T1" fmla="*/ 0 h 16"/>
                <a:gd name="T2" fmla="*/ 0 w 8"/>
                <a:gd name="T3" fmla="*/ 0 h 16"/>
                <a:gd name="T4" fmla="*/ 0 w 8"/>
                <a:gd name="T5" fmla="*/ 9268 h 16"/>
                <a:gd name="T6" fmla="*/ 0 w 8"/>
                <a:gd name="T7" fmla="*/ 9268 h 16"/>
                <a:gd name="T8" fmla="*/ 0 w 8"/>
                <a:gd name="T9" fmla="*/ 9268 h 16"/>
                <a:gd name="T10" fmla="*/ 8 w 8"/>
                <a:gd name="T11" fmla="*/ 4726 h 16"/>
                <a:gd name="T12" fmla="*/ 0 w 8"/>
                <a:gd name="T13" fmla="*/ 0 h 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16"/>
                <a:gd name="T23" fmla="*/ 8 w 8"/>
                <a:gd name="T24" fmla="*/ 16 h 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16">
                  <a:moveTo>
                    <a:pt x="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43" name="Freeform 232"/>
            <p:cNvSpPr>
              <a:spLocks/>
            </p:cNvSpPr>
            <p:nvPr/>
          </p:nvSpPr>
          <p:spPr bwMode="auto">
            <a:xfrm>
              <a:off x="1590" y="1065"/>
              <a:ext cx="71" cy="63"/>
            </a:xfrm>
            <a:custGeom>
              <a:avLst/>
              <a:gdLst>
                <a:gd name="T0" fmla="*/ 36 w 72"/>
                <a:gd name="T1" fmla="*/ 0 h 56"/>
                <a:gd name="T2" fmla="*/ 16 w 72"/>
                <a:gd name="T3" fmla="*/ 1880 h 56"/>
                <a:gd name="T4" fmla="*/ 0 w 72"/>
                <a:gd name="T5" fmla="*/ 1880 h 56"/>
                <a:gd name="T6" fmla="*/ 8 w 72"/>
                <a:gd name="T7" fmla="*/ 3810 h 56"/>
                <a:gd name="T8" fmla="*/ 24 w 72"/>
                <a:gd name="T9" fmla="*/ 4407 h 56"/>
                <a:gd name="T10" fmla="*/ 32 w 72"/>
                <a:gd name="T11" fmla="*/ 3099 h 56"/>
                <a:gd name="T12" fmla="*/ 36 w 72"/>
                <a:gd name="T13" fmla="*/ 3099 h 56"/>
                <a:gd name="T14" fmla="*/ 36 w 72"/>
                <a:gd name="T15" fmla="*/ 622 h 56"/>
                <a:gd name="T16" fmla="*/ 36 w 72"/>
                <a:gd name="T17" fmla="*/ 0 h 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2"/>
                <a:gd name="T28" fmla="*/ 0 h 56"/>
                <a:gd name="T29" fmla="*/ 72 w 72"/>
                <a:gd name="T30" fmla="*/ 56 h 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2" h="56">
                  <a:moveTo>
                    <a:pt x="40" y="0"/>
                  </a:moveTo>
                  <a:lnTo>
                    <a:pt x="16" y="24"/>
                  </a:lnTo>
                  <a:lnTo>
                    <a:pt x="0" y="24"/>
                  </a:lnTo>
                  <a:lnTo>
                    <a:pt x="8" y="48"/>
                  </a:lnTo>
                  <a:lnTo>
                    <a:pt x="24" y="56"/>
                  </a:lnTo>
                  <a:lnTo>
                    <a:pt x="32" y="40"/>
                  </a:lnTo>
                  <a:lnTo>
                    <a:pt x="72" y="40"/>
                  </a:lnTo>
                  <a:lnTo>
                    <a:pt x="56" y="8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44" name="Freeform 233"/>
            <p:cNvSpPr>
              <a:spLocks/>
            </p:cNvSpPr>
            <p:nvPr/>
          </p:nvSpPr>
          <p:spPr bwMode="auto">
            <a:xfrm>
              <a:off x="1614" y="1119"/>
              <a:ext cx="102" cy="119"/>
            </a:xfrm>
            <a:custGeom>
              <a:avLst/>
              <a:gdLst>
                <a:gd name="T0" fmla="*/ 26 w 104"/>
                <a:gd name="T1" fmla="*/ 0 h 104"/>
                <a:gd name="T2" fmla="*/ 16 w 104"/>
                <a:gd name="T3" fmla="*/ 0 h 104"/>
                <a:gd name="T4" fmla="*/ 16 w 104"/>
                <a:gd name="T5" fmla="*/ 1090 h 104"/>
                <a:gd name="T6" fmla="*/ 16 w 104"/>
                <a:gd name="T7" fmla="*/ 2330 h 104"/>
                <a:gd name="T8" fmla="*/ 16 w 104"/>
                <a:gd name="T9" fmla="*/ 3491 h 104"/>
                <a:gd name="T10" fmla="*/ 26 w 104"/>
                <a:gd name="T11" fmla="*/ 7062 h 104"/>
                <a:gd name="T12" fmla="*/ 0 w 104"/>
                <a:gd name="T13" fmla="*/ 7062 h 104"/>
                <a:gd name="T14" fmla="*/ 16 w 104"/>
                <a:gd name="T15" fmla="*/ 9415 h 104"/>
                <a:gd name="T16" fmla="*/ 26 w 104"/>
                <a:gd name="T17" fmla="*/ 11738 h 104"/>
                <a:gd name="T18" fmla="*/ 27 w 104"/>
                <a:gd name="T19" fmla="*/ 11738 h 104"/>
                <a:gd name="T20" fmla="*/ 46 w 104"/>
                <a:gd name="T21" fmla="*/ 15298 h 104"/>
                <a:gd name="T22" fmla="*/ 50 w 104"/>
                <a:gd name="T23" fmla="*/ 14105 h 104"/>
                <a:gd name="T24" fmla="*/ 50 w 104"/>
                <a:gd name="T25" fmla="*/ 11738 h 104"/>
                <a:gd name="T26" fmla="*/ 54 w 104"/>
                <a:gd name="T27" fmla="*/ 11738 h 104"/>
                <a:gd name="T28" fmla="*/ 50 w 104"/>
                <a:gd name="T29" fmla="*/ 8228 h 104"/>
                <a:gd name="T30" fmla="*/ 54 w 104"/>
                <a:gd name="T31" fmla="*/ 3491 h 104"/>
                <a:gd name="T32" fmla="*/ 50 w 104"/>
                <a:gd name="T33" fmla="*/ 2330 h 104"/>
                <a:gd name="T34" fmla="*/ 46 w 104"/>
                <a:gd name="T35" fmla="*/ 5984 h 104"/>
                <a:gd name="T36" fmla="*/ 46 w 104"/>
                <a:gd name="T37" fmla="*/ 4714 h 104"/>
                <a:gd name="T38" fmla="*/ 42 w 104"/>
                <a:gd name="T39" fmla="*/ 2330 h 104"/>
                <a:gd name="T40" fmla="*/ 27 w 104"/>
                <a:gd name="T41" fmla="*/ 1090 h 104"/>
                <a:gd name="T42" fmla="*/ 26 w 104"/>
                <a:gd name="T43" fmla="*/ 0 h 10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04"/>
                <a:gd name="T67" fmla="*/ 0 h 104"/>
                <a:gd name="T68" fmla="*/ 104 w 104"/>
                <a:gd name="T69" fmla="*/ 104 h 10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04" h="104">
                  <a:moveTo>
                    <a:pt x="48" y="0"/>
                  </a:moveTo>
                  <a:lnTo>
                    <a:pt x="16" y="0"/>
                  </a:lnTo>
                  <a:lnTo>
                    <a:pt x="16" y="8"/>
                  </a:lnTo>
                  <a:lnTo>
                    <a:pt x="16" y="16"/>
                  </a:lnTo>
                  <a:lnTo>
                    <a:pt x="16" y="24"/>
                  </a:lnTo>
                  <a:lnTo>
                    <a:pt x="32" y="48"/>
                  </a:lnTo>
                  <a:lnTo>
                    <a:pt x="0" y="48"/>
                  </a:lnTo>
                  <a:lnTo>
                    <a:pt x="16" y="64"/>
                  </a:lnTo>
                  <a:lnTo>
                    <a:pt x="32" y="80"/>
                  </a:lnTo>
                  <a:lnTo>
                    <a:pt x="64" y="80"/>
                  </a:lnTo>
                  <a:lnTo>
                    <a:pt x="88" y="104"/>
                  </a:lnTo>
                  <a:lnTo>
                    <a:pt x="96" y="96"/>
                  </a:lnTo>
                  <a:lnTo>
                    <a:pt x="96" y="80"/>
                  </a:lnTo>
                  <a:lnTo>
                    <a:pt x="104" y="80"/>
                  </a:lnTo>
                  <a:lnTo>
                    <a:pt x="96" y="56"/>
                  </a:lnTo>
                  <a:lnTo>
                    <a:pt x="104" y="24"/>
                  </a:lnTo>
                  <a:lnTo>
                    <a:pt x="96" y="16"/>
                  </a:lnTo>
                  <a:lnTo>
                    <a:pt x="88" y="40"/>
                  </a:lnTo>
                  <a:lnTo>
                    <a:pt x="88" y="32"/>
                  </a:lnTo>
                  <a:lnTo>
                    <a:pt x="80" y="16"/>
                  </a:lnTo>
                  <a:lnTo>
                    <a:pt x="64" y="8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45" name="Freeform 234"/>
            <p:cNvSpPr>
              <a:spLocks/>
            </p:cNvSpPr>
            <p:nvPr/>
          </p:nvSpPr>
          <p:spPr bwMode="auto">
            <a:xfrm>
              <a:off x="1732" y="1147"/>
              <a:ext cx="31" cy="55"/>
            </a:xfrm>
            <a:custGeom>
              <a:avLst/>
              <a:gdLst>
                <a:gd name="T0" fmla="*/ 0 w 32"/>
                <a:gd name="T1" fmla="*/ 2489 h 48"/>
                <a:gd name="T2" fmla="*/ 8 w 32"/>
                <a:gd name="T3" fmla="*/ 4917 h 48"/>
                <a:gd name="T4" fmla="*/ 0 w 32"/>
                <a:gd name="T5" fmla="*/ 7397 h 48"/>
                <a:gd name="T6" fmla="*/ 16 w 32"/>
                <a:gd name="T7" fmla="*/ 7397 h 48"/>
                <a:gd name="T8" fmla="*/ 16 w 32"/>
                <a:gd name="T9" fmla="*/ 6182 h 48"/>
                <a:gd name="T10" fmla="*/ 16 w 32"/>
                <a:gd name="T11" fmla="*/ 3745 h 48"/>
                <a:gd name="T12" fmla="*/ 16 w 32"/>
                <a:gd name="T13" fmla="*/ 0 h 48"/>
                <a:gd name="T14" fmla="*/ 16 w 32"/>
                <a:gd name="T15" fmla="*/ 0 h 48"/>
                <a:gd name="T16" fmla="*/ 16 w 32"/>
                <a:gd name="T17" fmla="*/ 1123 h 48"/>
                <a:gd name="T18" fmla="*/ 0 w 32"/>
                <a:gd name="T19" fmla="*/ 1123 h 48"/>
                <a:gd name="T20" fmla="*/ 0 w 32"/>
                <a:gd name="T21" fmla="*/ 2489 h 4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2"/>
                <a:gd name="T34" fmla="*/ 0 h 48"/>
                <a:gd name="T35" fmla="*/ 32 w 32"/>
                <a:gd name="T36" fmla="*/ 48 h 4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2" h="48">
                  <a:moveTo>
                    <a:pt x="0" y="16"/>
                  </a:moveTo>
                  <a:lnTo>
                    <a:pt x="8" y="32"/>
                  </a:lnTo>
                  <a:lnTo>
                    <a:pt x="0" y="48"/>
                  </a:lnTo>
                  <a:lnTo>
                    <a:pt x="16" y="48"/>
                  </a:lnTo>
                  <a:lnTo>
                    <a:pt x="32" y="40"/>
                  </a:lnTo>
                  <a:lnTo>
                    <a:pt x="32" y="24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0" y="8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46" name="Freeform 235"/>
            <p:cNvSpPr>
              <a:spLocks/>
            </p:cNvSpPr>
            <p:nvPr/>
          </p:nvSpPr>
          <p:spPr bwMode="auto">
            <a:xfrm>
              <a:off x="1779" y="1147"/>
              <a:ext cx="24" cy="45"/>
            </a:xfrm>
            <a:custGeom>
              <a:avLst/>
              <a:gdLst>
                <a:gd name="T0" fmla="*/ 0 w 24"/>
                <a:gd name="T1" fmla="*/ 1254 h 40"/>
                <a:gd name="T2" fmla="*/ 0 w 24"/>
                <a:gd name="T3" fmla="*/ 3097 h 40"/>
                <a:gd name="T4" fmla="*/ 8 w 24"/>
                <a:gd name="T5" fmla="*/ 3097 h 40"/>
                <a:gd name="T6" fmla="*/ 24 w 24"/>
                <a:gd name="T7" fmla="*/ 1254 h 40"/>
                <a:gd name="T8" fmla="*/ 16 w 24"/>
                <a:gd name="T9" fmla="*/ 0 h 40"/>
                <a:gd name="T10" fmla="*/ 0 w 24"/>
                <a:gd name="T11" fmla="*/ 0 h 40"/>
                <a:gd name="T12" fmla="*/ 0 w 24"/>
                <a:gd name="T13" fmla="*/ 1254 h 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40"/>
                <a:gd name="T23" fmla="*/ 24 w 24"/>
                <a:gd name="T24" fmla="*/ 40 h 4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40">
                  <a:moveTo>
                    <a:pt x="0" y="16"/>
                  </a:moveTo>
                  <a:lnTo>
                    <a:pt x="0" y="40"/>
                  </a:lnTo>
                  <a:lnTo>
                    <a:pt x="8" y="40"/>
                  </a:lnTo>
                  <a:lnTo>
                    <a:pt x="24" y="16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47" name="Freeform 236"/>
            <p:cNvSpPr>
              <a:spLocks/>
            </p:cNvSpPr>
            <p:nvPr/>
          </p:nvSpPr>
          <p:spPr bwMode="auto">
            <a:xfrm>
              <a:off x="1803" y="1174"/>
              <a:ext cx="227" cy="256"/>
            </a:xfrm>
            <a:custGeom>
              <a:avLst/>
              <a:gdLst>
                <a:gd name="T0" fmla="*/ 16 w 232"/>
                <a:gd name="T1" fmla="*/ 1055 h 224"/>
                <a:gd name="T2" fmla="*/ 0 w 232"/>
                <a:gd name="T3" fmla="*/ 3334 h 224"/>
                <a:gd name="T4" fmla="*/ 0 w 232"/>
                <a:gd name="T5" fmla="*/ 5687 h 224"/>
                <a:gd name="T6" fmla="*/ 23 w 232"/>
                <a:gd name="T7" fmla="*/ 7819 h 224"/>
                <a:gd name="T8" fmla="*/ 37 w 232"/>
                <a:gd name="T9" fmla="*/ 10011 h 224"/>
                <a:gd name="T10" fmla="*/ 37 w 232"/>
                <a:gd name="T11" fmla="*/ 7819 h 224"/>
                <a:gd name="T12" fmla="*/ 53 w 232"/>
                <a:gd name="T13" fmla="*/ 10011 h 224"/>
                <a:gd name="T14" fmla="*/ 53 w 232"/>
                <a:gd name="T15" fmla="*/ 13561 h 224"/>
                <a:gd name="T16" fmla="*/ 59 w 232"/>
                <a:gd name="T17" fmla="*/ 17947 h 224"/>
                <a:gd name="T18" fmla="*/ 59 w 232"/>
                <a:gd name="T19" fmla="*/ 20242 h 224"/>
                <a:gd name="T20" fmla="*/ 49 w 232"/>
                <a:gd name="T21" fmla="*/ 21162 h 224"/>
                <a:gd name="T22" fmla="*/ 56 w 232"/>
                <a:gd name="T23" fmla="*/ 25662 h 224"/>
                <a:gd name="T24" fmla="*/ 67 w 232"/>
                <a:gd name="T25" fmla="*/ 28026 h 224"/>
                <a:gd name="T26" fmla="*/ 79 w 232"/>
                <a:gd name="T27" fmla="*/ 30216 h 224"/>
                <a:gd name="T28" fmla="*/ 98 w 232"/>
                <a:gd name="T29" fmla="*/ 30216 h 224"/>
                <a:gd name="T30" fmla="*/ 87 w 232"/>
                <a:gd name="T31" fmla="*/ 26816 h 224"/>
                <a:gd name="T32" fmla="*/ 104 w 232"/>
                <a:gd name="T33" fmla="*/ 28026 h 224"/>
                <a:gd name="T34" fmla="*/ 98 w 232"/>
                <a:gd name="T35" fmla="*/ 25662 h 224"/>
                <a:gd name="T36" fmla="*/ 91 w 232"/>
                <a:gd name="T37" fmla="*/ 21162 h 224"/>
                <a:gd name="T38" fmla="*/ 98 w 232"/>
                <a:gd name="T39" fmla="*/ 20242 h 224"/>
                <a:gd name="T40" fmla="*/ 101 w 232"/>
                <a:gd name="T41" fmla="*/ 22411 h 224"/>
                <a:gd name="T42" fmla="*/ 104 w 232"/>
                <a:gd name="T43" fmla="*/ 20242 h 224"/>
                <a:gd name="T44" fmla="*/ 95 w 232"/>
                <a:gd name="T45" fmla="*/ 16758 h 224"/>
                <a:gd name="T46" fmla="*/ 79 w 232"/>
                <a:gd name="T47" fmla="*/ 13561 h 224"/>
                <a:gd name="T48" fmla="*/ 79 w 232"/>
                <a:gd name="T49" fmla="*/ 11087 h 224"/>
                <a:gd name="T50" fmla="*/ 67 w 232"/>
                <a:gd name="T51" fmla="*/ 7819 h 224"/>
                <a:gd name="T52" fmla="*/ 56 w 232"/>
                <a:gd name="T53" fmla="*/ 4493 h 224"/>
                <a:gd name="T54" fmla="*/ 45 w 232"/>
                <a:gd name="T55" fmla="*/ 3334 h 224"/>
                <a:gd name="T56" fmla="*/ 33 w 232"/>
                <a:gd name="T57" fmla="*/ 2233 h 224"/>
                <a:gd name="T58" fmla="*/ 27 w 232"/>
                <a:gd name="T59" fmla="*/ 1055 h 224"/>
                <a:gd name="T60" fmla="*/ 23 w 232"/>
                <a:gd name="T61" fmla="*/ 5687 h 224"/>
                <a:gd name="T62" fmla="*/ 23 w 232"/>
                <a:gd name="T63" fmla="*/ 1055 h 22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32"/>
                <a:gd name="T97" fmla="*/ 0 h 224"/>
                <a:gd name="T98" fmla="*/ 232 w 232"/>
                <a:gd name="T99" fmla="*/ 224 h 224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32" h="224">
                  <a:moveTo>
                    <a:pt x="24" y="0"/>
                  </a:moveTo>
                  <a:lnTo>
                    <a:pt x="16" y="8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8" y="40"/>
                  </a:lnTo>
                  <a:lnTo>
                    <a:pt x="0" y="40"/>
                  </a:lnTo>
                  <a:lnTo>
                    <a:pt x="16" y="56"/>
                  </a:lnTo>
                  <a:lnTo>
                    <a:pt x="40" y="56"/>
                  </a:lnTo>
                  <a:lnTo>
                    <a:pt x="80" y="72"/>
                  </a:lnTo>
                  <a:lnTo>
                    <a:pt x="72" y="56"/>
                  </a:lnTo>
                  <a:lnTo>
                    <a:pt x="80" y="56"/>
                  </a:lnTo>
                  <a:lnTo>
                    <a:pt x="88" y="72"/>
                  </a:lnTo>
                  <a:lnTo>
                    <a:pt x="112" y="72"/>
                  </a:lnTo>
                  <a:lnTo>
                    <a:pt x="120" y="88"/>
                  </a:lnTo>
                  <a:lnTo>
                    <a:pt x="112" y="96"/>
                  </a:lnTo>
                  <a:lnTo>
                    <a:pt x="136" y="104"/>
                  </a:lnTo>
                  <a:lnTo>
                    <a:pt x="128" y="128"/>
                  </a:lnTo>
                  <a:lnTo>
                    <a:pt x="128" y="144"/>
                  </a:lnTo>
                  <a:lnTo>
                    <a:pt x="112" y="160"/>
                  </a:lnTo>
                  <a:lnTo>
                    <a:pt x="104" y="152"/>
                  </a:lnTo>
                  <a:lnTo>
                    <a:pt x="96" y="184"/>
                  </a:lnTo>
                  <a:lnTo>
                    <a:pt x="120" y="184"/>
                  </a:lnTo>
                  <a:lnTo>
                    <a:pt x="128" y="176"/>
                  </a:lnTo>
                  <a:lnTo>
                    <a:pt x="152" y="200"/>
                  </a:lnTo>
                  <a:lnTo>
                    <a:pt x="168" y="200"/>
                  </a:lnTo>
                  <a:lnTo>
                    <a:pt x="176" y="216"/>
                  </a:lnTo>
                  <a:lnTo>
                    <a:pt x="224" y="224"/>
                  </a:lnTo>
                  <a:lnTo>
                    <a:pt x="216" y="216"/>
                  </a:lnTo>
                  <a:lnTo>
                    <a:pt x="200" y="200"/>
                  </a:lnTo>
                  <a:lnTo>
                    <a:pt x="192" y="192"/>
                  </a:lnTo>
                  <a:lnTo>
                    <a:pt x="224" y="208"/>
                  </a:lnTo>
                  <a:lnTo>
                    <a:pt x="232" y="200"/>
                  </a:lnTo>
                  <a:lnTo>
                    <a:pt x="208" y="184"/>
                  </a:lnTo>
                  <a:lnTo>
                    <a:pt x="216" y="184"/>
                  </a:lnTo>
                  <a:lnTo>
                    <a:pt x="192" y="160"/>
                  </a:lnTo>
                  <a:lnTo>
                    <a:pt x="200" y="152"/>
                  </a:lnTo>
                  <a:lnTo>
                    <a:pt x="184" y="144"/>
                  </a:lnTo>
                  <a:lnTo>
                    <a:pt x="216" y="144"/>
                  </a:lnTo>
                  <a:lnTo>
                    <a:pt x="216" y="160"/>
                  </a:lnTo>
                  <a:lnTo>
                    <a:pt x="224" y="160"/>
                  </a:lnTo>
                  <a:lnTo>
                    <a:pt x="224" y="144"/>
                  </a:lnTo>
                  <a:lnTo>
                    <a:pt x="232" y="144"/>
                  </a:lnTo>
                  <a:lnTo>
                    <a:pt x="232" y="120"/>
                  </a:lnTo>
                  <a:lnTo>
                    <a:pt x="208" y="120"/>
                  </a:lnTo>
                  <a:lnTo>
                    <a:pt x="200" y="104"/>
                  </a:lnTo>
                  <a:lnTo>
                    <a:pt x="176" y="96"/>
                  </a:lnTo>
                  <a:lnTo>
                    <a:pt x="168" y="88"/>
                  </a:lnTo>
                  <a:lnTo>
                    <a:pt x="176" y="80"/>
                  </a:lnTo>
                  <a:lnTo>
                    <a:pt x="160" y="64"/>
                  </a:lnTo>
                  <a:lnTo>
                    <a:pt x="152" y="56"/>
                  </a:lnTo>
                  <a:lnTo>
                    <a:pt x="128" y="48"/>
                  </a:lnTo>
                  <a:lnTo>
                    <a:pt x="120" y="32"/>
                  </a:lnTo>
                  <a:lnTo>
                    <a:pt x="104" y="40"/>
                  </a:lnTo>
                  <a:lnTo>
                    <a:pt x="96" y="24"/>
                  </a:lnTo>
                  <a:lnTo>
                    <a:pt x="72" y="32"/>
                  </a:lnTo>
                  <a:lnTo>
                    <a:pt x="72" y="16"/>
                  </a:lnTo>
                  <a:lnTo>
                    <a:pt x="88" y="16"/>
                  </a:lnTo>
                  <a:lnTo>
                    <a:pt x="64" y="8"/>
                  </a:lnTo>
                  <a:lnTo>
                    <a:pt x="40" y="8"/>
                  </a:lnTo>
                  <a:lnTo>
                    <a:pt x="32" y="40"/>
                  </a:lnTo>
                  <a:lnTo>
                    <a:pt x="32" y="16"/>
                  </a:lnTo>
                  <a:lnTo>
                    <a:pt x="32" y="8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48" name="Freeform 237"/>
            <p:cNvSpPr>
              <a:spLocks/>
            </p:cNvSpPr>
            <p:nvPr/>
          </p:nvSpPr>
          <p:spPr bwMode="auto">
            <a:xfrm>
              <a:off x="1653" y="1028"/>
              <a:ext cx="55" cy="18"/>
            </a:xfrm>
            <a:custGeom>
              <a:avLst/>
              <a:gdLst>
                <a:gd name="T0" fmla="*/ 24 w 56"/>
                <a:gd name="T1" fmla="*/ 0 h 16"/>
                <a:gd name="T2" fmla="*/ 24 w 56"/>
                <a:gd name="T3" fmla="*/ 0 h 16"/>
                <a:gd name="T4" fmla="*/ 0 w 56"/>
                <a:gd name="T5" fmla="*/ 579 h 16"/>
                <a:gd name="T6" fmla="*/ 24 w 56"/>
                <a:gd name="T7" fmla="*/ 1174 h 16"/>
                <a:gd name="T8" fmla="*/ 28 w 56"/>
                <a:gd name="T9" fmla="*/ 1174 h 16"/>
                <a:gd name="T10" fmla="*/ 28 w 56"/>
                <a:gd name="T11" fmla="*/ 579 h 16"/>
                <a:gd name="T12" fmla="*/ 28 w 56"/>
                <a:gd name="T13" fmla="*/ 0 h 16"/>
                <a:gd name="T14" fmla="*/ 24 w 56"/>
                <a:gd name="T15" fmla="*/ 0 h 1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6"/>
                <a:gd name="T25" fmla="*/ 0 h 16"/>
                <a:gd name="T26" fmla="*/ 56 w 56"/>
                <a:gd name="T27" fmla="*/ 16 h 1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6" h="16">
                  <a:moveTo>
                    <a:pt x="24" y="0"/>
                  </a:moveTo>
                  <a:lnTo>
                    <a:pt x="24" y="0"/>
                  </a:lnTo>
                  <a:lnTo>
                    <a:pt x="0" y="8"/>
                  </a:lnTo>
                  <a:lnTo>
                    <a:pt x="24" y="16"/>
                  </a:lnTo>
                  <a:lnTo>
                    <a:pt x="48" y="16"/>
                  </a:lnTo>
                  <a:lnTo>
                    <a:pt x="56" y="8"/>
                  </a:lnTo>
                  <a:lnTo>
                    <a:pt x="48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49" name="Freeform 238"/>
            <p:cNvSpPr>
              <a:spLocks/>
            </p:cNvSpPr>
            <p:nvPr/>
          </p:nvSpPr>
          <p:spPr bwMode="auto">
            <a:xfrm>
              <a:off x="1787" y="1092"/>
              <a:ext cx="86" cy="55"/>
            </a:xfrm>
            <a:custGeom>
              <a:avLst/>
              <a:gdLst>
                <a:gd name="T0" fmla="*/ 0 w 88"/>
                <a:gd name="T1" fmla="*/ 2489 h 48"/>
                <a:gd name="T2" fmla="*/ 16 w 88"/>
                <a:gd name="T3" fmla="*/ 2489 h 48"/>
                <a:gd name="T4" fmla="*/ 16 w 88"/>
                <a:gd name="T5" fmla="*/ 7397 h 48"/>
                <a:gd name="T6" fmla="*/ 40 w 88"/>
                <a:gd name="T7" fmla="*/ 7397 h 48"/>
                <a:gd name="T8" fmla="*/ 40 w 88"/>
                <a:gd name="T9" fmla="*/ 6182 h 48"/>
                <a:gd name="T10" fmla="*/ 22 w 88"/>
                <a:gd name="T11" fmla="*/ 4917 h 48"/>
                <a:gd name="T12" fmla="*/ 16 w 88"/>
                <a:gd name="T13" fmla="*/ 1123 h 48"/>
                <a:gd name="T14" fmla="*/ 0 w 88"/>
                <a:gd name="T15" fmla="*/ 0 h 48"/>
                <a:gd name="T16" fmla="*/ 0 w 88"/>
                <a:gd name="T17" fmla="*/ 2489 h 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8"/>
                <a:gd name="T28" fmla="*/ 0 h 48"/>
                <a:gd name="T29" fmla="*/ 88 w 88"/>
                <a:gd name="T30" fmla="*/ 48 h 4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8" h="48">
                  <a:moveTo>
                    <a:pt x="0" y="16"/>
                  </a:moveTo>
                  <a:lnTo>
                    <a:pt x="16" y="16"/>
                  </a:lnTo>
                  <a:lnTo>
                    <a:pt x="16" y="48"/>
                  </a:lnTo>
                  <a:lnTo>
                    <a:pt x="88" y="48"/>
                  </a:lnTo>
                  <a:lnTo>
                    <a:pt x="88" y="40"/>
                  </a:lnTo>
                  <a:lnTo>
                    <a:pt x="40" y="32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50" name="Freeform 239"/>
            <p:cNvSpPr>
              <a:spLocks/>
            </p:cNvSpPr>
            <p:nvPr/>
          </p:nvSpPr>
          <p:spPr bwMode="auto">
            <a:xfrm>
              <a:off x="1677" y="1065"/>
              <a:ext cx="63" cy="45"/>
            </a:xfrm>
            <a:custGeom>
              <a:avLst/>
              <a:gdLst>
                <a:gd name="T0" fmla="*/ 16 w 64"/>
                <a:gd name="T1" fmla="*/ 0 h 40"/>
                <a:gd name="T2" fmla="*/ 32 w 64"/>
                <a:gd name="T3" fmla="*/ 579 h 40"/>
                <a:gd name="T4" fmla="*/ 32 w 64"/>
                <a:gd name="T5" fmla="*/ 1878 h 40"/>
                <a:gd name="T6" fmla="*/ 32 w 64"/>
                <a:gd name="T7" fmla="*/ 3097 h 40"/>
                <a:gd name="T8" fmla="*/ 32 w 64"/>
                <a:gd name="T9" fmla="*/ 2450 h 40"/>
                <a:gd name="T10" fmla="*/ 16 w 64"/>
                <a:gd name="T11" fmla="*/ 1878 h 40"/>
                <a:gd name="T12" fmla="*/ 8 w 64"/>
                <a:gd name="T13" fmla="*/ 1878 h 40"/>
                <a:gd name="T14" fmla="*/ 0 w 64"/>
                <a:gd name="T15" fmla="*/ 579 h 40"/>
                <a:gd name="T16" fmla="*/ 16 w 64"/>
                <a:gd name="T17" fmla="*/ 0 h 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4"/>
                <a:gd name="T28" fmla="*/ 0 h 40"/>
                <a:gd name="T29" fmla="*/ 64 w 64"/>
                <a:gd name="T30" fmla="*/ 40 h 4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4" h="40">
                  <a:moveTo>
                    <a:pt x="16" y="0"/>
                  </a:moveTo>
                  <a:lnTo>
                    <a:pt x="56" y="8"/>
                  </a:lnTo>
                  <a:lnTo>
                    <a:pt x="64" y="24"/>
                  </a:lnTo>
                  <a:lnTo>
                    <a:pt x="48" y="40"/>
                  </a:lnTo>
                  <a:lnTo>
                    <a:pt x="32" y="32"/>
                  </a:lnTo>
                  <a:lnTo>
                    <a:pt x="16" y="24"/>
                  </a:lnTo>
                  <a:lnTo>
                    <a:pt x="8" y="24"/>
                  </a:lnTo>
                  <a:lnTo>
                    <a:pt x="0" y="8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51" name="Freeform 240"/>
            <p:cNvSpPr>
              <a:spLocks/>
            </p:cNvSpPr>
            <p:nvPr/>
          </p:nvSpPr>
          <p:spPr bwMode="auto">
            <a:xfrm>
              <a:off x="1740" y="1092"/>
              <a:ext cx="31" cy="36"/>
            </a:xfrm>
            <a:custGeom>
              <a:avLst/>
              <a:gdLst>
                <a:gd name="T0" fmla="*/ 16 w 32"/>
                <a:gd name="T1" fmla="*/ 0 h 32"/>
                <a:gd name="T2" fmla="*/ 8 w 32"/>
                <a:gd name="T3" fmla="*/ 579 h 32"/>
                <a:gd name="T4" fmla="*/ 0 w 32"/>
                <a:gd name="T5" fmla="*/ 1174 h 32"/>
                <a:gd name="T6" fmla="*/ 16 w 32"/>
                <a:gd name="T7" fmla="*/ 1174 h 32"/>
                <a:gd name="T8" fmla="*/ 16 w 32"/>
                <a:gd name="T9" fmla="*/ 1876 h 32"/>
                <a:gd name="T10" fmla="*/ 16 w 32"/>
                <a:gd name="T11" fmla="*/ 2447 h 32"/>
                <a:gd name="T12" fmla="*/ 16 w 32"/>
                <a:gd name="T13" fmla="*/ 2447 h 32"/>
                <a:gd name="T14" fmla="*/ 16 w 32"/>
                <a:gd name="T15" fmla="*/ 1174 h 32"/>
                <a:gd name="T16" fmla="*/ 16 w 32"/>
                <a:gd name="T17" fmla="*/ 1174 h 32"/>
                <a:gd name="T18" fmla="*/ 16 w 32"/>
                <a:gd name="T19" fmla="*/ 0 h 3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2"/>
                <a:gd name="T31" fmla="*/ 0 h 32"/>
                <a:gd name="T32" fmla="*/ 32 w 32"/>
                <a:gd name="T33" fmla="*/ 32 h 3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2" h="32">
                  <a:moveTo>
                    <a:pt x="24" y="0"/>
                  </a:moveTo>
                  <a:lnTo>
                    <a:pt x="8" y="8"/>
                  </a:lnTo>
                  <a:lnTo>
                    <a:pt x="0" y="16"/>
                  </a:lnTo>
                  <a:lnTo>
                    <a:pt x="16" y="16"/>
                  </a:lnTo>
                  <a:lnTo>
                    <a:pt x="16" y="24"/>
                  </a:lnTo>
                  <a:lnTo>
                    <a:pt x="24" y="32"/>
                  </a:lnTo>
                  <a:lnTo>
                    <a:pt x="32" y="32"/>
                  </a:lnTo>
                  <a:lnTo>
                    <a:pt x="24" y="16"/>
                  </a:lnTo>
                  <a:lnTo>
                    <a:pt x="32" y="16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52" name="Freeform 241"/>
            <p:cNvSpPr>
              <a:spLocks/>
            </p:cNvSpPr>
            <p:nvPr/>
          </p:nvSpPr>
          <p:spPr bwMode="auto">
            <a:xfrm>
              <a:off x="1653" y="1055"/>
              <a:ext cx="16" cy="10"/>
            </a:xfrm>
            <a:custGeom>
              <a:avLst/>
              <a:gdLst>
                <a:gd name="T0" fmla="*/ 8 w 16"/>
                <a:gd name="T1" fmla="*/ 0 h 8"/>
                <a:gd name="T2" fmla="*/ 0 w 16"/>
                <a:gd name="T3" fmla="*/ 0 h 8"/>
                <a:gd name="T4" fmla="*/ 8 w 16"/>
                <a:gd name="T5" fmla="*/ 29377 h 8"/>
                <a:gd name="T6" fmla="*/ 16 w 16"/>
                <a:gd name="T7" fmla="*/ 29377 h 8"/>
                <a:gd name="T8" fmla="*/ 8 w 16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"/>
                <a:gd name="T16" fmla="*/ 0 h 8"/>
                <a:gd name="T17" fmla="*/ 16 w 16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" h="8">
                  <a:moveTo>
                    <a:pt x="8" y="0"/>
                  </a:moveTo>
                  <a:lnTo>
                    <a:pt x="0" y="0"/>
                  </a:lnTo>
                  <a:lnTo>
                    <a:pt x="8" y="8"/>
                  </a:lnTo>
                  <a:lnTo>
                    <a:pt x="16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53" name="Freeform 242"/>
            <p:cNvSpPr>
              <a:spLocks/>
            </p:cNvSpPr>
            <p:nvPr/>
          </p:nvSpPr>
          <p:spPr bwMode="auto">
            <a:xfrm>
              <a:off x="1653" y="1055"/>
              <a:ext cx="16" cy="10"/>
            </a:xfrm>
            <a:custGeom>
              <a:avLst/>
              <a:gdLst>
                <a:gd name="T0" fmla="*/ 8 w 16"/>
                <a:gd name="T1" fmla="*/ 0 h 8"/>
                <a:gd name="T2" fmla="*/ 0 w 16"/>
                <a:gd name="T3" fmla="*/ 0 h 8"/>
                <a:gd name="T4" fmla="*/ 8 w 16"/>
                <a:gd name="T5" fmla="*/ 29377 h 8"/>
                <a:gd name="T6" fmla="*/ 16 w 16"/>
                <a:gd name="T7" fmla="*/ 29377 h 8"/>
                <a:gd name="T8" fmla="*/ 8 w 16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"/>
                <a:gd name="T16" fmla="*/ 0 h 8"/>
                <a:gd name="T17" fmla="*/ 16 w 16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" h="8">
                  <a:moveTo>
                    <a:pt x="8" y="0"/>
                  </a:moveTo>
                  <a:lnTo>
                    <a:pt x="0" y="0"/>
                  </a:lnTo>
                  <a:lnTo>
                    <a:pt x="8" y="8"/>
                  </a:lnTo>
                  <a:lnTo>
                    <a:pt x="16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54" name="Freeform 243"/>
            <p:cNvSpPr>
              <a:spLocks/>
            </p:cNvSpPr>
            <p:nvPr/>
          </p:nvSpPr>
          <p:spPr bwMode="auto">
            <a:xfrm>
              <a:off x="1787" y="1119"/>
              <a:ext cx="8" cy="9"/>
            </a:xfrm>
            <a:custGeom>
              <a:avLst/>
              <a:gdLst>
                <a:gd name="T0" fmla="*/ 8 w 8"/>
                <a:gd name="T1" fmla="*/ 579 h 8"/>
                <a:gd name="T2" fmla="*/ 0 w 8"/>
                <a:gd name="T3" fmla="*/ 0 h 8"/>
                <a:gd name="T4" fmla="*/ 0 w 8"/>
                <a:gd name="T5" fmla="*/ 579 h 8"/>
                <a:gd name="T6" fmla="*/ 8 w 8"/>
                <a:gd name="T7" fmla="*/ 579 h 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"/>
                <a:gd name="T13" fmla="*/ 0 h 8"/>
                <a:gd name="T14" fmla="*/ 8 w 8"/>
                <a:gd name="T15" fmla="*/ 8 h 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" h="8">
                  <a:moveTo>
                    <a:pt x="8" y="8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55" name="Freeform 244"/>
            <p:cNvSpPr>
              <a:spLocks/>
            </p:cNvSpPr>
            <p:nvPr/>
          </p:nvSpPr>
          <p:spPr bwMode="auto">
            <a:xfrm>
              <a:off x="1897" y="1284"/>
              <a:ext cx="16" cy="27"/>
            </a:xfrm>
            <a:custGeom>
              <a:avLst/>
              <a:gdLst>
                <a:gd name="T0" fmla="*/ 8 w 16"/>
                <a:gd name="T1" fmla="*/ 1880 h 24"/>
                <a:gd name="T2" fmla="*/ 16 w 16"/>
                <a:gd name="T3" fmla="*/ 620 h 24"/>
                <a:gd name="T4" fmla="*/ 8 w 16"/>
                <a:gd name="T5" fmla="*/ 0 h 24"/>
                <a:gd name="T6" fmla="*/ 0 w 16"/>
                <a:gd name="T7" fmla="*/ 0 h 24"/>
                <a:gd name="T8" fmla="*/ 0 w 16"/>
                <a:gd name="T9" fmla="*/ 620 h 24"/>
                <a:gd name="T10" fmla="*/ 0 w 16"/>
                <a:gd name="T11" fmla="*/ 1880 h 24"/>
                <a:gd name="T12" fmla="*/ 8 w 16"/>
                <a:gd name="T13" fmla="*/ 1880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"/>
                <a:gd name="T22" fmla="*/ 0 h 24"/>
                <a:gd name="T23" fmla="*/ 16 w 16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" h="24">
                  <a:moveTo>
                    <a:pt x="8" y="24"/>
                  </a:moveTo>
                  <a:lnTo>
                    <a:pt x="16" y="8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24"/>
                  </a:lnTo>
                  <a:lnTo>
                    <a:pt x="8" y="2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56" name="Freeform 245"/>
            <p:cNvSpPr>
              <a:spLocks/>
            </p:cNvSpPr>
            <p:nvPr/>
          </p:nvSpPr>
          <p:spPr bwMode="auto">
            <a:xfrm>
              <a:off x="1135" y="900"/>
              <a:ext cx="345" cy="439"/>
            </a:xfrm>
            <a:custGeom>
              <a:avLst/>
              <a:gdLst>
                <a:gd name="T0" fmla="*/ 85 w 352"/>
                <a:gd name="T1" fmla="*/ 54316 h 384"/>
                <a:gd name="T2" fmla="*/ 101 w 352"/>
                <a:gd name="T3" fmla="*/ 54316 h 384"/>
                <a:gd name="T4" fmla="*/ 109 w 352"/>
                <a:gd name="T5" fmla="*/ 39539 h 384"/>
                <a:gd name="T6" fmla="*/ 97 w 352"/>
                <a:gd name="T7" fmla="*/ 38561 h 384"/>
                <a:gd name="T8" fmla="*/ 97 w 352"/>
                <a:gd name="T9" fmla="*/ 35258 h 384"/>
                <a:gd name="T10" fmla="*/ 105 w 352"/>
                <a:gd name="T11" fmla="*/ 31759 h 384"/>
                <a:gd name="T12" fmla="*/ 168 w 352"/>
                <a:gd name="T13" fmla="*/ 18088 h 384"/>
                <a:gd name="T14" fmla="*/ 168 w 352"/>
                <a:gd name="T15" fmla="*/ 16960 h 384"/>
                <a:gd name="T16" fmla="*/ 161 w 352"/>
                <a:gd name="T17" fmla="*/ 13675 h 384"/>
                <a:gd name="T18" fmla="*/ 161 w 352"/>
                <a:gd name="T19" fmla="*/ 12426 h 384"/>
                <a:gd name="T20" fmla="*/ 157 w 352"/>
                <a:gd name="T21" fmla="*/ 10112 h 384"/>
                <a:gd name="T22" fmla="*/ 157 w 352"/>
                <a:gd name="T23" fmla="*/ 5723 h 384"/>
                <a:gd name="T24" fmla="*/ 150 w 352"/>
                <a:gd name="T25" fmla="*/ 3350 h 384"/>
                <a:gd name="T26" fmla="*/ 129 w 352"/>
                <a:gd name="T27" fmla="*/ 3350 h 384"/>
                <a:gd name="T28" fmla="*/ 118 w 352"/>
                <a:gd name="T29" fmla="*/ 0 h 384"/>
                <a:gd name="T30" fmla="*/ 101 w 352"/>
                <a:gd name="T31" fmla="*/ 4529 h 384"/>
                <a:gd name="T32" fmla="*/ 105 w 352"/>
                <a:gd name="T33" fmla="*/ 5723 h 384"/>
                <a:gd name="T34" fmla="*/ 97 w 352"/>
                <a:gd name="T35" fmla="*/ 6768 h 384"/>
                <a:gd name="T36" fmla="*/ 97 w 352"/>
                <a:gd name="T37" fmla="*/ 5723 h 384"/>
                <a:gd name="T38" fmla="*/ 97 w 352"/>
                <a:gd name="T39" fmla="*/ 3350 h 384"/>
                <a:gd name="T40" fmla="*/ 89 w 352"/>
                <a:gd name="T41" fmla="*/ 1064 h 384"/>
                <a:gd name="T42" fmla="*/ 79 w 352"/>
                <a:gd name="T43" fmla="*/ 2242 h 384"/>
                <a:gd name="T44" fmla="*/ 72 w 352"/>
                <a:gd name="T45" fmla="*/ 5723 h 384"/>
                <a:gd name="T46" fmla="*/ 74 w 352"/>
                <a:gd name="T47" fmla="*/ 7919 h 384"/>
                <a:gd name="T48" fmla="*/ 72 w 352"/>
                <a:gd name="T49" fmla="*/ 7919 h 384"/>
                <a:gd name="T50" fmla="*/ 52 w 352"/>
                <a:gd name="T51" fmla="*/ 5723 h 384"/>
                <a:gd name="T52" fmla="*/ 27 w 352"/>
                <a:gd name="T53" fmla="*/ 7919 h 384"/>
                <a:gd name="T54" fmla="*/ 25 w 352"/>
                <a:gd name="T55" fmla="*/ 11176 h 384"/>
                <a:gd name="T56" fmla="*/ 27 w 352"/>
                <a:gd name="T57" fmla="*/ 11176 h 384"/>
                <a:gd name="T58" fmla="*/ 25 w 352"/>
                <a:gd name="T59" fmla="*/ 13675 h 384"/>
                <a:gd name="T60" fmla="*/ 25 w 352"/>
                <a:gd name="T61" fmla="*/ 14607 h 384"/>
                <a:gd name="T62" fmla="*/ 25 w 352"/>
                <a:gd name="T63" fmla="*/ 15822 h 384"/>
                <a:gd name="T64" fmla="*/ 35 w 352"/>
                <a:gd name="T65" fmla="*/ 19091 h 384"/>
                <a:gd name="T66" fmla="*/ 0 w 352"/>
                <a:gd name="T67" fmla="*/ 18088 h 384"/>
                <a:gd name="T68" fmla="*/ 0 w 352"/>
                <a:gd name="T69" fmla="*/ 19091 h 384"/>
                <a:gd name="T70" fmla="*/ 40 w 352"/>
                <a:gd name="T71" fmla="*/ 21678 h 384"/>
                <a:gd name="T72" fmla="*/ 60 w 352"/>
                <a:gd name="T73" fmla="*/ 22611 h 384"/>
                <a:gd name="T74" fmla="*/ 52 w 352"/>
                <a:gd name="T75" fmla="*/ 24858 h 384"/>
                <a:gd name="T76" fmla="*/ 60 w 352"/>
                <a:gd name="T77" fmla="*/ 25999 h 384"/>
                <a:gd name="T78" fmla="*/ 69 w 352"/>
                <a:gd name="T79" fmla="*/ 25999 h 384"/>
                <a:gd name="T80" fmla="*/ 72 w 352"/>
                <a:gd name="T81" fmla="*/ 24858 h 384"/>
                <a:gd name="T82" fmla="*/ 74 w 352"/>
                <a:gd name="T83" fmla="*/ 25999 h 384"/>
                <a:gd name="T84" fmla="*/ 72 w 352"/>
                <a:gd name="T85" fmla="*/ 28406 h 384"/>
                <a:gd name="T86" fmla="*/ 74 w 352"/>
                <a:gd name="T87" fmla="*/ 28406 h 384"/>
                <a:gd name="T88" fmla="*/ 74 w 352"/>
                <a:gd name="T89" fmla="*/ 30531 h 384"/>
                <a:gd name="T90" fmla="*/ 85 w 352"/>
                <a:gd name="T91" fmla="*/ 32876 h 384"/>
                <a:gd name="T92" fmla="*/ 85 w 352"/>
                <a:gd name="T93" fmla="*/ 36308 h 384"/>
                <a:gd name="T94" fmla="*/ 85 w 352"/>
                <a:gd name="T95" fmla="*/ 37282 h 384"/>
                <a:gd name="T96" fmla="*/ 89 w 352"/>
                <a:gd name="T97" fmla="*/ 40646 h 384"/>
                <a:gd name="T98" fmla="*/ 97 w 352"/>
                <a:gd name="T99" fmla="*/ 41767 h 384"/>
                <a:gd name="T100" fmla="*/ 97 w 352"/>
                <a:gd name="T101" fmla="*/ 43040 h 384"/>
                <a:gd name="T102" fmla="*/ 85 w 352"/>
                <a:gd name="T103" fmla="*/ 48543 h 384"/>
                <a:gd name="T104" fmla="*/ 85 w 352"/>
                <a:gd name="T105" fmla="*/ 54316 h 38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352"/>
                <a:gd name="T160" fmla="*/ 0 h 384"/>
                <a:gd name="T161" fmla="*/ 352 w 352"/>
                <a:gd name="T162" fmla="*/ 384 h 384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352" h="384">
                  <a:moveTo>
                    <a:pt x="176" y="384"/>
                  </a:moveTo>
                  <a:lnTo>
                    <a:pt x="208" y="384"/>
                  </a:lnTo>
                  <a:lnTo>
                    <a:pt x="224" y="280"/>
                  </a:lnTo>
                  <a:lnTo>
                    <a:pt x="200" y="272"/>
                  </a:lnTo>
                  <a:lnTo>
                    <a:pt x="200" y="248"/>
                  </a:lnTo>
                  <a:lnTo>
                    <a:pt x="216" y="224"/>
                  </a:lnTo>
                  <a:lnTo>
                    <a:pt x="352" y="128"/>
                  </a:lnTo>
                  <a:lnTo>
                    <a:pt x="352" y="120"/>
                  </a:lnTo>
                  <a:lnTo>
                    <a:pt x="336" y="96"/>
                  </a:lnTo>
                  <a:lnTo>
                    <a:pt x="336" y="88"/>
                  </a:lnTo>
                  <a:lnTo>
                    <a:pt x="328" y="72"/>
                  </a:lnTo>
                  <a:lnTo>
                    <a:pt x="328" y="40"/>
                  </a:lnTo>
                  <a:lnTo>
                    <a:pt x="312" y="24"/>
                  </a:lnTo>
                  <a:lnTo>
                    <a:pt x="272" y="24"/>
                  </a:lnTo>
                  <a:lnTo>
                    <a:pt x="248" y="0"/>
                  </a:lnTo>
                  <a:lnTo>
                    <a:pt x="208" y="32"/>
                  </a:lnTo>
                  <a:lnTo>
                    <a:pt x="216" y="40"/>
                  </a:lnTo>
                  <a:lnTo>
                    <a:pt x="200" y="48"/>
                  </a:lnTo>
                  <a:lnTo>
                    <a:pt x="200" y="40"/>
                  </a:lnTo>
                  <a:lnTo>
                    <a:pt x="200" y="24"/>
                  </a:lnTo>
                  <a:lnTo>
                    <a:pt x="184" y="8"/>
                  </a:lnTo>
                  <a:lnTo>
                    <a:pt x="168" y="16"/>
                  </a:lnTo>
                  <a:lnTo>
                    <a:pt x="152" y="40"/>
                  </a:lnTo>
                  <a:lnTo>
                    <a:pt x="160" y="56"/>
                  </a:lnTo>
                  <a:lnTo>
                    <a:pt x="152" y="56"/>
                  </a:lnTo>
                  <a:lnTo>
                    <a:pt x="104" y="40"/>
                  </a:lnTo>
                  <a:lnTo>
                    <a:pt x="64" y="56"/>
                  </a:lnTo>
                  <a:lnTo>
                    <a:pt x="56" y="80"/>
                  </a:lnTo>
                  <a:lnTo>
                    <a:pt x="64" y="80"/>
                  </a:lnTo>
                  <a:lnTo>
                    <a:pt x="48" y="96"/>
                  </a:lnTo>
                  <a:lnTo>
                    <a:pt x="56" y="104"/>
                  </a:lnTo>
                  <a:lnTo>
                    <a:pt x="48" y="112"/>
                  </a:lnTo>
                  <a:lnTo>
                    <a:pt x="72" y="136"/>
                  </a:lnTo>
                  <a:lnTo>
                    <a:pt x="0" y="128"/>
                  </a:lnTo>
                  <a:lnTo>
                    <a:pt x="0" y="136"/>
                  </a:lnTo>
                  <a:lnTo>
                    <a:pt x="80" y="152"/>
                  </a:lnTo>
                  <a:lnTo>
                    <a:pt x="120" y="160"/>
                  </a:lnTo>
                  <a:lnTo>
                    <a:pt x="104" y="176"/>
                  </a:lnTo>
                  <a:lnTo>
                    <a:pt x="120" y="184"/>
                  </a:lnTo>
                  <a:lnTo>
                    <a:pt x="144" y="184"/>
                  </a:lnTo>
                  <a:lnTo>
                    <a:pt x="152" y="176"/>
                  </a:lnTo>
                  <a:lnTo>
                    <a:pt x="160" y="184"/>
                  </a:lnTo>
                  <a:lnTo>
                    <a:pt x="152" y="200"/>
                  </a:lnTo>
                  <a:lnTo>
                    <a:pt x="160" y="200"/>
                  </a:lnTo>
                  <a:lnTo>
                    <a:pt x="160" y="216"/>
                  </a:lnTo>
                  <a:lnTo>
                    <a:pt x="176" y="232"/>
                  </a:lnTo>
                  <a:lnTo>
                    <a:pt x="176" y="256"/>
                  </a:lnTo>
                  <a:lnTo>
                    <a:pt x="176" y="264"/>
                  </a:lnTo>
                  <a:lnTo>
                    <a:pt x="184" y="288"/>
                  </a:lnTo>
                  <a:lnTo>
                    <a:pt x="200" y="296"/>
                  </a:lnTo>
                  <a:lnTo>
                    <a:pt x="200" y="304"/>
                  </a:lnTo>
                  <a:lnTo>
                    <a:pt x="176" y="344"/>
                  </a:lnTo>
                  <a:lnTo>
                    <a:pt x="176" y="38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57" name="Freeform 246"/>
            <p:cNvSpPr>
              <a:spLocks/>
            </p:cNvSpPr>
            <p:nvPr/>
          </p:nvSpPr>
          <p:spPr bwMode="auto">
            <a:xfrm>
              <a:off x="1300" y="1046"/>
              <a:ext cx="856" cy="804"/>
            </a:xfrm>
            <a:custGeom>
              <a:avLst/>
              <a:gdLst>
                <a:gd name="T0" fmla="*/ 375 w 872"/>
                <a:gd name="T1" fmla="*/ 87340 h 704"/>
                <a:gd name="T2" fmla="*/ 372 w 872"/>
                <a:gd name="T3" fmla="*/ 83940 h 704"/>
                <a:gd name="T4" fmla="*/ 315 w 872"/>
                <a:gd name="T5" fmla="*/ 91433 h 704"/>
                <a:gd name="T6" fmla="*/ 271 w 872"/>
                <a:gd name="T7" fmla="*/ 95863 h 704"/>
                <a:gd name="T8" fmla="*/ 279 w 872"/>
                <a:gd name="T9" fmla="*/ 92654 h 704"/>
                <a:gd name="T10" fmla="*/ 287 w 872"/>
                <a:gd name="T11" fmla="*/ 93808 h 704"/>
                <a:gd name="T12" fmla="*/ 259 w 872"/>
                <a:gd name="T13" fmla="*/ 81656 h 704"/>
                <a:gd name="T14" fmla="*/ 223 w 872"/>
                <a:gd name="T15" fmla="*/ 79561 h 704"/>
                <a:gd name="T16" fmla="*/ 8 w 872"/>
                <a:gd name="T17" fmla="*/ 54553 h 704"/>
                <a:gd name="T18" fmla="*/ 8 w 872"/>
                <a:gd name="T19" fmla="*/ 46954 h 704"/>
                <a:gd name="T20" fmla="*/ 8 w 872"/>
                <a:gd name="T21" fmla="*/ 37081 h 704"/>
                <a:gd name="T22" fmla="*/ 27 w 872"/>
                <a:gd name="T23" fmla="*/ 20794 h 704"/>
                <a:gd name="T24" fmla="*/ 27 w 872"/>
                <a:gd name="T25" fmla="*/ 11833 h 704"/>
                <a:gd name="T26" fmla="*/ 122 w 872"/>
                <a:gd name="T27" fmla="*/ 5609 h 704"/>
                <a:gd name="T28" fmla="*/ 136 w 872"/>
                <a:gd name="T29" fmla="*/ 7553 h 704"/>
                <a:gd name="T30" fmla="*/ 154 w 872"/>
                <a:gd name="T31" fmla="*/ 13142 h 704"/>
                <a:gd name="T32" fmla="*/ 158 w 872"/>
                <a:gd name="T33" fmla="*/ 18538 h 704"/>
                <a:gd name="T34" fmla="*/ 182 w 872"/>
                <a:gd name="T35" fmla="*/ 24096 h 704"/>
                <a:gd name="T36" fmla="*/ 197 w 872"/>
                <a:gd name="T37" fmla="*/ 22906 h 704"/>
                <a:gd name="T38" fmla="*/ 223 w 872"/>
                <a:gd name="T39" fmla="*/ 24096 h 704"/>
                <a:gd name="T40" fmla="*/ 234 w 872"/>
                <a:gd name="T41" fmla="*/ 24096 h 704"/>
                <a:gd name="T42" fmla="*/ 234 w 872"/>
                <a:gd name="T43" fmla="*/ 27159 h 704"/>
                <a:gd name="T44" fmla="*/ 241 w 872"/>
                <a:gd name="T45" fmla="*/ 25092 h 704"/>
                <a:gd name="T46" fmla="*/ 245 w 872"/>
                <a:gd name="T47" fmla="*/ 19576 h 704"/>
                <a:gd name="T48" fmla="*/ 249 w 872"/>
                <a:gd name="T49" fmla="*/ 27159 h 704"/>
                <a:gd name="T50" fmla="*/ 263 w 872"/>
                <a:gd name="T51" fmla="*/ 28431 h 704"/>
                <a:gd name="T52" fmla="*/ 274 w 872"/>
                <a:gd name="T53" fmla="*/ 25092 h 704"/>
                <a:gd name="T54" fmla="*/ 287 w 872"/>
                <a:gd name="T55" fmla="*/ 33752 h 704"/>
                <a:gd name="T56" fmla="*/ 254 w 872"/>
                <a:gd name="T57" fmla="*/ 34773 h 704"/>
                <a:gd name="T58" fmla="*/ 245 w 872"/>
                <a:gd name="T59" fmla="*/ 38108 h 704"/>
                <a:gd name="T60" fmla="*/ 241 w 872"/>
                <a:gd name="T61" fmla="*/ 40398 h 704"/>
                <a:gd name="T62" fmla="*/ 223 w 872"/>
                <a:gd name="T63" fmla="*/ 52309 h 704"/>
                <a:gd name="T64" fmla="*/ 263 w 872"/>
                <a:gd name="T65" fmla="*/ 62203 h 704"/>
                <a:gd name="T66" fmla="*/ 287 w 872"/>
                <a:gd name="T67" fmla="*/ 65398 h 704"/>
                <a:gd name="T68" fmla="*/ 298 w 872"/>
                <a:gd name="T69" fmla="*/ 72022 h 704"/>
                <a:gd name="T70" fmla="*/ 294 w 872"/>
                <a:gd name="T71" fmla="*/ 63200 h 704"/>
                <a:gd name="T72" fmla="*/ 298 w 872"/>
                <a:gd name="T73" fmla="*/ 54553 h 704"/>
                <a:gd name="T74" fmla="*/ 303 w 872"/>
                <a:gd name="T75" fmla="*/ 48979 h 704"/>
                <a:gd name="T76" fmla="*/ 327 w 872"/>
                <a:gd name="T77" fmla="*/ 44661 h 704"/>
                <a:gd name="T78" fmla="*/ 351 w 872"/>
                <a:gd name="T79" fmla="*/ 48979 h 704"/>
                <a:gd name="T80" fmla="*/ 367 w 872"/>
                <a:gd name="T81" fmla="*/ 54553 h 704"/>
                <a:gd name="T82" fmla="*/ 400 w 872"/>
                <a:gd name="T83" fmla="*/ 55671 h 704"/>
                <a:gd name="T84" fmla="*/ 428 w 872"/>
                <a:gd name="T85" fmla="*/ 62203 h 704"/>
                <a:gd name="T86" fmla="*/ 439 w 872"/>
                <a:gd name="T87" fmla="*/ 67554 h 704"/>
                <a:gd name="T88" fmla="*/ 428 w 872"/>
                <a:gd name="T89" fmla="*/ 74034 h 704"/>
                <a:gd name="T90" fmla="*/ 375 w 872"/>
                <a:gd name="T91" fmla="*/ 79561 h 704"/>
                <a:gd name="T92" fmla="*/ 364 w 872"/>
                <a:gd name="T93" fmla="*/ 82924 h 704"/>
                <a:gd name="T94" fmla="*/ 395 w 872"/>
                <a:gd name="T95" fmla="*/ 79561 h 704"/>
                <a:gd name="T96" fmla="*/ 400 w 872"/>
                <a:gd name="T97" fmla="*/ 82924 h 704"/>
                <a:gd name="T98" fmla="*/ 411 w 872"/>
                <a:gd name="T99" fmla="*/ 89279 h 704"/>
                <a:gd name="T100" fmla="*/ 400 w 872"/>
                <a:gd name="T101" fmla="*/ 89279 h 70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72"/>
                <a:gd name="T154" fmla="*/ 0 h 704"/>
                <a:gd name="T155" fmla="*/ 872 w 872"/>
                <a:gd name="T156" fmla="*/ 704 h 704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72" h="704">
                  <a:moveTo>
                    <a:pt x="768" y="656"/>
                  </a:moveTo>
                  <a:lnTo>
                    <a:pt x="752" y="656"/>
                  </a:lnTo>
                  <a:lnTo>
                    <a:pt x="744" y="640"/>
                  </a:lnTo>
                  <a:lnTo>
                    <a:pt x="744" y="632"/>
                  </a:lnTo>
                  <a:lnTo>
                    <a:pt x="752" y="624"/>
                  </a:lnTo>
                  <a:lnTo>
                    <a:pt x="736" y="616"/>
                  </a:lnTo>
                  <a:lnTo>
                    <a:pt x="696" y="656"/>
                  </a:lnTo>
                  <a:lnTo>
                    <a:pt x="656" y="656"/>
                  </a:lnTo>
                  <a:lnTo>
                    <a:pt x="624" y="672"/>
                  </a:lnTo>
                  <a:lnTo>
                    <a:pt x="608" y="672"/>
                  </a:lnTo>
                  <a:lnTo>
                    <a:pt x="584" y="696"/>
                  </a:lnTo>
                  <a:lnTo>
                    <a:pt x="536" y="704"/>
                  </a:lnTo>
                  <a:lnTo>
                    <a:pt x="528" y="704"/>
                  </a:lnTo>
                  <a:lnTo>
                    <a:pt x="536" y="688"/>
                  </a:lnTo>
                  <a:lnTo>
                    <a:pt x="552" y="680"/>
                  </a:lnTo>
                  <a:lnTo>
                    <a:pt x="552" y="664"/>
                  </a:lnTo>
                  <a:lnTo>
                    <a:pt x="568" y="680"/>
                  </a:lnTo>
                  <a:lnTo>
                    <a:pt x="568" y="688"/>
                  </a:lnTo>
                  <a:lnTo>
                    <a:pt x="568" y="656"/>
                  </a:lnTo>
                  <a:lnTo>
                    <a:pt x="520" y="632"/>
                  </a:lnTo>
                  <a:lnTo>
                    <a:pt x="512" y="600"/>
                  </a:lnTo>
                  <a:lnTo>
                    <a:pt x="488" y="584"/>
                  </a:lnTo>
                  <a:lnTo>
                    <a:pt x="472" y="568"/>
                  </a:lnTo>
                  <a:lnTo>
                    <a:pt x="440" y="584"/>
                  </a:lnTo>
                  <a:lnTo>
                    <a:pt x="248" y="504"/>
                  </a:lnTo>
                  <a:lnTo>
                    <a:pt x="112" y="448"/>
                  </a:lnTo>
                  <a:lnTo>
                    <a:pt x="8" y="400"/>
                  </a:lnTo>
                  <a:lnTo>
                    <a:pt x="0" y="376"/>
                  </a:lnTo>
                  <a:lnTo>
                    <a:pt x="0" y="360"/>
                  </a:lnTo>
                  <a:lnTo>
                    <a:pt x="8" y="344"/>
                  </a:lnTo>
                  <a:lnTo>
                    <a:pt x="0" y="336"/>
                  </a:lnTo>
                  <a:lnTo>
                    <a:pt x="8" y="280"/>
                  </a:lnTo>
                  <a:lnTo>
                    <a:pt x="8" y="272"/>
                  </a:lnTo>
                  <a:lnTo>
                    <a:pt x="8" y="256"/>
                  </a:lnTo>
                  <a:lnTo>
                    <a:pt x="40" y="256"/>
                  </a:lnTo>
                  <a:lnTo>
                    <a:pt x="48" y="152"/>
                  </a:lnTo>
                  <a:lnTo>
                    <a:pt x="32" y="144"/>
                  </a:lnTo>
                  <a:lnTo>
                    <a:pt x="32" y="120"/>
                  </a:lnTo>
                  <a:lnTo>
                    <a:pt x="48" y="88"/>
                  </a:lnTo>
                  <a:lnTo>
                    <a:pt x="184" y="0"/>
                  </a:lnTo>
                  <a:lnTo>
                    <a:pt x="200" y="32"/>
                  </a:lnTo>
                  <a:lnTo>
                    <a:pt x="240" y="40"/>
                  </a:lnTo>
                  <a:lnTo>
                    <a:pt x="240" y="56"/>
                  </a:lnTo>
                  <a:lnTo>
                    <a:pt x="264" y="56"/>
                  </a:lnTo>
                  <a:lnTo>
                    <a:pt x="272" y="56"/>
                  </a:lnTo>
                  <a:lnTo>
                    <a:pt x="264" y="72"/>
                  </a:lnTo>
                  <a:lnTo>
                    <a:pt x="272" y="80"/>
                  </a:lnTo>
                  <a:lnTo>
                    <a:pt x="304" y="96"/>
                  </a:lnTo>
                  <a:lnTo>
                    <a:pt x="304" y="120"/>
                  </a:lnTo>
                  <a:lnTo>
                    <a:pt x="328" y="128"/>
                  </a:lnTo>
                  <a:lnTo>
                    <a:pt x="312" y="136"/>
                  </a:lnTo>
                  <a:lnTo>
                    <a:pt x="320" y="144"/>
                  </a:lnTo>
                  <a:lnTo>
                    <a:pt x="360" y="168"/>
                  </a:lnTo>
                  <a:lnTo>
                    <a:pt x="360" y="176"/>
                  </a:lnTo>
                  <a:lnTo>
                    <a:pt x="384" y="176"/>
                  </a:lnTo>
                  <a:lnTo>
                    <a:pt x="376" y="160"/>
                  </a:lnTo>
                  <a:lnTo>
                    <a:pt x="392" y="168"/>
                  </a:lnTo>
                  <a:lnTo>
                    <a:pt x="424" y="192"/>
                  </a:lnTo>
                  <a:lnTo>
                    <a:pt x="440" y="184"/>
                  </a:lnTo>
                  <a:lnTo>
                    <a:pt x="440" y="176"/>
                  </a:lnTo>
                  <a:lnTo>
                    <a:pt x="440" y="168"/>
                  </a:lnTo>
                  <a:lnTo>
                    <a:pt x="456" y="168"/>
                  </a:lnTo>
                  <a:lnTo>
                    <a:pt x="464" y="176"/>
                  </a:lnTo>
                  <a:lnTo>
                    <a:pt x="456" y="200"/>
                  </a:lnTo>
                  <a:lnTo>
                    <a:pt x="456" y="208"/>
                  </a:lnTo>
                  <a:lnTo>
                    <a:pt x="464" y="200"/>
                  </a:lnTo>
                  <a:lnTo>
                    <a:pt x="472" y="200"/>
                  </a:lnTo>
                  <a:lnTo>
                    <a:pt x="472" y="192"/>
                  </a:lnTo>
                  <a:lnTo>
                    <a:pt x="480" y="184"/>
                  </a:lnTo>
                  <a:lnTo>
                    <a:pt x="464" y="152"/>
                  </a:lnTo>
                  <a:lnTo>
                    <a:pt x="480" y="136"/>
                  </a:lnTo>
                  <a:lnTo>
                    <a:pt x="488" y="144"/>
                  </a:lnTo>
                  <a:lnTo>
                    <a:pt x="496" y="160"/>
                  </a:lnTo>
                  <a:lnTo>
                    <a:pt x="496" y="168"/>
                  </a:lnTo>
                  <a:lnTo>
                    <a:pt x="496" y="200"/>
                  </a:lnTo>
                  <a:lnTo>
                    <a:pt x="520" y="192"/>
                  </a:lnTo>
                  <a:lnTo>
                    <a:pt x="520" y="200"/>
                  </a:lnTo>
                  <a:lnTo>
                    <a:pt x="520" y="208"/>
                  </a:lnTo>
                  <a:lnTo>
                    <a:pt x="528" y="224"/>
                  </a:lnTo>
                  <a:lnTo>
                    <a:pt x="552" y="200"/>
                  </a:lnTo>
                  <a:lnTo>
                    <a:pt x="544" y="184"/>
                  </a:lnTo>
                  <a:lnTo>
                    <a:pt x="568" y="192"/>
                  </a:lnTo>
                  <a:lnTo>
                    <a:pt x="576" y="224"/>
                  </a:lnTo>
                  <a:lnTo>
                    <a:pt x="568" y="248"/>
                  </a:lnTo>
                  <a:lnTo>
                    <a:pt x="536" y="240"/>
                  </a:lnTo>
                  <a:lnTo>
                    <a:pt x="520" y="256"/>
                  </a:lnTo>
                  <a:lnTo>
                    <a:pt x="504" y="256"/>
                  </a:lnTo>
                  <a:lnTo>
                    <a:pt x="512" y="264"/>
                  </a:lnTo>
                  <a:lnTo>
                    <a:pt x="504" y="280"/>
                  </a:lnTo>
                  <a:lnTo>
                    <a:pt x="488" y="280"/>
                  </a:lnTo>
                  <a:lnTo>
                    <a:pt x="488" y="288"/>
                  </a:lnTo>
                  <a:lnTo>
                    <a:pt x="480" y="288"/>
                  </a:lnTo>
                  <a:lnTo>
                    <a:pt x="480" y="296"/>
                  </a:lnTo>
                  <a:lnTo>
                    <a:pt x="440" y="328"/>
                  </a:lnTo>
                  <a:lnTo>
                    <a:pt x="416" y="360"/>
                  </a:lnTo>
                  <a:lnTo>
                    <a:pt x="440" y="384"/>
                  </a:lnTo>
                  <a:lnTo>
                    <a:pt x="440" y="400"/>
                  </a:lnTo>
                  <a:lnTo>
                    <a:pt x="488" y="416"/>
                  </a:lnTo>
                  <a:lnTo>
                    <a:pt x="520" y="456"/>
                  </a:lnTo>
                  <a:lnTo>
                    <a:pt x="552" y="456"/>
                  </a:lnTo>
                  <a:lnTo>
                    <a:pt x="544" y="472"/>
                  </a:lnTo>
                  <a:lnTo>
                    <a:pt x="568" y="480"/>
                  </a:lnTo>
                  <a:lnTo>
                    <a:pt x="560" y="496"/>
                  </a:lnTo>
                  <a:lnTo>
                    <a:pt x="576" y="528"/>
                  </a:lnTo>
                  <a:lnTo>
                    <a:pt x="592" y="528"/>
                  </a:lnTo>
                  <a:lnTo>
                    <a:pt x="600" y="504"/>
                  </a:lnTo>
                  <a:lnTo>
                    <a:pt x="576" y="480"/>
                  </a:lnTo>
                  <a:lnTo>
                    <a:pt x="584" y="464"/>
                  </a:lnTo>
                  <a:lnTo>
                    <a:pt x="616" y="440"/>
                  </a:lnTo>
                  <a:lnTo>
                    <a:pt x="600" y="400"/>
                  </a:lnTo>
                  <a:lnTo>
                    <a:pt x="592" y="400"/>
                  </a:lnTo>
                  <a:lnTo>
                    <a:pt x="592" y="384"/>
                  </a:lnTo>
                  <a:lnTo>
                    <a:pt x="608" y="368"/>
                  </a:lnTo>
                  <a:lnTo>
                    <a:pt x="600" y="360"/>
                  </a:lnTo>
                  <a:lnTo>
                    <a:pt x="600" y="328"/>
                  </a:lnTo>
                  <a:lnTo>
                    <a:pt x="632" y="328"/>
                  </a:lnTo>
                  <a:lnTo>
                    <a:pt x="648" y="328"/>
                  </a:lnTo>
                  <a:lnTo>
                    <a:pt x="664" y="336"/>
                  </a:lnTo>
                  <a:lnTo>
                    <a:pt x="672" y="344"/>
                  </a:lnTo>
                  <a:lnTo>
                    <a:pt x="696" y="360"/>
                  </a:lnTo>
                  <a:lnTo>
                    <a:pt x="696" y="392"/>
                  </a:lnTo>
                  <a:lnTo>
                    <a:pt x="712" y="400"/>
                  </a:lnTo>
                  <a:lnTo>
                    <a:pt x="728" y="400"/>
                  </a:lnTo>
                  <a:lnTo>
                    <a:pt x="744" y="368"/>
                  </a:lnTo>
                  <a:lnTo>
                    <a:pt x="768" y="400"/>
                  </a:lnTo>
                  <a:lnTo>
                    <a:pt x="792" y="408"/>
                  </a:lnTo>
                  <a:lnTo>
                    <a:pt x="784" y="424"/>
                  </a:lnTo>
                  <a:lnTo>
                    <a:pt x="808" y="456"/>
                  </a:lnTo>
                  <a:lnTo>
                    <a:pt x="848" y="456"/>
                  </a:lnTo>
                  <a:lnTo>
                    <a:pt x="864" y="456"/>
                  </a:lnTo>
                  <a:lnTo>
                    <a:pt x="864" y="480"/>
                  </a:lnTo>
                  <a:lnTo>
                    <a:pt x="872" y="496"/>
                  </a:lnTo>
                  <a:lnTo>
                    <a:pt x="872" y="504"/>
                  </a:lnTo>
                  <a:lnTo>
                    <a:pt x="864" y="512"/>
                  </a:lnTo>
                  <a:lnTo>
                    <a:pt x="848" y="544"/>
                  </a:lnTo>
                  <a:lnTo>
                    <a:pt x="816" y="552"/>
                  </a:lnTo>
                  <a:lnTo>
                    <a:pt x="768" y="552"/>
                  </a:lnTo>
                  <a:lnTo>
                    <a:pt x="744" y="584"/>
                  </a:lnTo>
                  <a:lnTo>
                    <a:pt x="712" y="600"/>
                  </a:lnTo>
                  <a:lnTo>
                    <a:pt x="696" y="616"/>
                  </a:lnTo>
                  <a:lnTo>
                    <a:pt x="720" y="608"/>
                  </a:lnTo>
                  <a:lnTo>
                    <a:pt x="768" y="584"/>
                  </a:lnTo>
                  <a:lnTo>
                    <a:pt x="768" y="576"/>
                  </a:lnTo>
                  <a:lnTo>
                    <a:pt x="784" y="584"/>
                  </a:lnTo>
                  <a:lnTo>
                    <a:pt x="792" y="600"/>
                  </a:lnTo>
                  <a:lnTo>
                    <a:pt x="776" y="600"/>
                  </a:lnTo>
                  <a:lnTo>
                    <a:pt x="792" y="608"/>
                  </a:lnTo>
                  <a:lnTo>
                    <a:pt x="792" y="624"/>
                  </a:lnTo>
                  <a:lnTo>
                    <a:pt x="840" y="640"/>
                  </a:lnTo>
                  <a:lnTo>
                    <a:pt x="816" y="656"/>
                  </a:lnTo>
                  <a:lnTo>
                    <a:pt x="792" y="680"/>
                  </a:lnTo>
                  <a:lnTo>
                    <a:pt x="776" y="672"/>
                  </a:lnTo>
                  <a:lnTo>
                    <a:pt x="792" y="656"/>
                  </a:lnTo>
                  <a:lnTo>
                    <a:pt x="768" y="65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58" name="Freeform 247"/>
            <p:cNvSpPr>
              <a:spLocks/>
            </p:cNvSpPr>
            <p:nvPr/>
          </p:nvSpPr>
          <p:spPr bwMode="auto">
            <a:xfrm>
              <a:off x="1182" y="1485"/>
              <a:ext cx="872" cy="739"/>
            </a:xfrm>
            <a:custGeom>
              <a:avLst/>
              <a:gdLst>
                <a:gd name="T0" fmla="*/ 60 w 888"/>
                <a:gd name="T1" fmla="*/ 2045 h 648"/>
                <a:gd name="T2" fmla="*/ 52 w 888"/>
                <a:gd name="T3" fmla="*/ 4179 h 648"/>
                <a:gd name="T4" fmla="*/ 27 w 888"/>
                <a:gd name="T5" fmla="*/ 9333 h 648"/>
                <a:gd name="T6" fmla="*/ 16 w 888"/>
                <a:gd name="T7" fmla="*/ 14575 h 648"/>
                <a:gd name="T8" fmla="*/ 0 w 888"/>
                <a:gd name="T9" fmla="*/ 31028 h 648"/>
                <a:gd name="T10" fmla="*/ 27 w 888"/>
                <a:gd name="T11" fmla="*/ 37176 h 648"/>
                <a:gd name="T12" fmla="*/ 56 w 888"/>
                <a:gd name="T13" fmla="*/ 48570 h 648"/>
                <a:gd name="T14" fmla="*/ 80 w 888"/>
                <a:gd name="T15" fmla="*/ 49676 h 648"/>
                <a:gd name="T16" fmla="*/ 108 w 888"/>
                <a:gd name="T17" fmla="*/ 53857 h 648"/>
                <a:gd name="T18" fmla="*/ 116 w 888"/>
                <a:gd name="T19" fmla="*/ 61035 h 648"/>
                <a:gd name="T20" fmla="*/ 142 w 888"/>
                <a:gd name="T21" fmla="*/ 67203 h 648"/>
                <a:gd name="T22" fmla="*/ 160 w 888"/>
                <a:gd name="T23" fmla="*/ 72444 h 648"/>
                <a:gd name="T24" fmla="*/ 172 w 888"/>
                <a:gd name="T25" fmla="*/ 65271 h 648"/>
                <a:gd name="T26" fmla="*/ 213 w 888"/>
                <a:gd name="T27" fmla="*/ 66336 h 648"/>
                <a:gd name="T28" fmla="*/ 225 w 888"/>
                <a:gd name="T29" fmla="*/ 67203 h 648"/>
                <a:gd name="T30" fmla="*/ 233 w 888"/>
                <a:gd name="T31" fmla="*/ 69286 h 648"/>
                <a:gd name="T32" fmla="*/ 245 w 888"/>
                <a:gd name="T33" fmla="*/ 69286 h 648"/>
                <a:gd name="T34" fmla="*/ 245 w 888"/>
                <a:gd name="T35" fmla="*/ 67203 h 648"/>
                <a:gd name="T36" fmla="*/ 270 w 888"/>
                <a:gd name="T37" fmla="*/ 67203 h 648"/>
                <a:gd name="T38" fmla="*/ 279 w 888"/>
                <a:gd name="T39" fmla="*/ 69286 h 648"/>
                <a:gd name="T40" fmla="*/ 306 w 888"/>
                <a:gd name="T41" fmla="*/ 72444 h 648"/>
                <a:gd name="T42" fmla="*/ 311 w 888"/>
                <a:gd name="T43" fmla="*/ 77668 h 648"/>
                <a:gd name="T44" fmla="*/ 314 w 888"/>
                <a:gd name="T45" fmla="*/ 82775 h 648"/>
                <a:gd name="T46" fmla="*/ 327 w 888"/>
                <a:gd name="T47" fmla="*/ 81723 h 648"/>
                <a:gd name="T48" fmla="*/ 327 w 888"/>
                <a:gd name="T49" fmla="*/ 70232 h 648"/>
                <a:gd name="T50" fmla="*/ 367 w 888"/>
                <a:gd name="T51" fmla="*/ 61035 h 648"/>
                <a:gd name="T52" fmla="*/ 384 w 888"/>
                <a:gd name="T53" fmla="*/ 57880 h 648"/>
                <a:gd name="T54" fmla="*/ 376 w 888"/>
                <a:gd name="T55" fmla="*/ 51672 h 648"/>
                <a:gd name="T56" fmla="*/ 381 w 888"/>
                <a:gd name="T57" fmla="*/ 52703 h 648"/>
                <a:gd name="T58" fmla="*/ 396 w 888"/>
                <a:gd name="T59" fmla="*/ 47684 h 648"/>
                <a:gd name="T60" fmla="*/ 420 w 888"/>
                <a:gd name="T61" fmla="*/ 44493 h 648"/>
                <a:gd name="T62" fmla="*/ 424 w 888"/>
                <a:gd name="T63" fmla="*/ 41410 h 648"/>
                <a:gd name="T64" fmla="*/ 441 w 888"/>
                <a:gd name="T65" fmla="*/ 37176 h 648"/>
                <a:gd name="T66" fmla="*/ 453 w 888"/>
                <a:gd name="T67" fmla="*/ 35304 h 648"/>
                <a:gd name="T68" fmla="*/ 441 w 888"/>
                <a:gd name="T69" fmla="*/ 33083 h 648"/>
                <a:gd name="T70" fmla="*/ 437 w 888"/>
                <a:gd name="T71" fmla="*/ 29997 h 648"/>
                <a:gd name="T72" fmla="*/ 396 w 888"/>
                <a:gd name="T73" fmla="*/ 35304 h 648"/>
                <a:gd name="T74" fmla="*/ 376 w 888"/>
                <a:gd name="T75" fmla="*/ 39343 h 648"/>
                <a:gd name="T76" fmla="*/ 363 w 888"/>
                <a:gd name="T77" fmla="*/ 41410 h 648"/>
                <a:gd name="T78" fmla="*/ 339 w 888"/>
                <a:gd name="T79" fmla="*/ 44493 h 648"/>
                <a:gd name="T80" fmla="*/ 327 w 888"/>
                <a:gd name="T81" fmla="*/ 41410 h 648"/>
                <a:gd name="T82" fmla="*/ 336 w 888"/>
                <a:gd name="T83" fmla="*/ 39343 h 648"/>
                <a:gd name="T84" fmla="*/ 327 w 888"/>
                <a:gd name="T85" fmla="*/ 39343 h 648"/>
                <a:gd name="T86" fmla="*/ 314 w 888"/>
                <a:gd name="T87" fmla="*/ 39343 h 648"/>
                <a:gd name="T88" fmla="*/ 327 w 888"/>
                <a:gd name="T89" fmla="*/ 35304 h 648"/>
                <a:gd name="T90" fmla="*/ 314 w 888"/>
                <a:gd name="T91" fmla="*/ 33083 h 648"/>
                <a:gd name="T92" fmla="*/ 301 w 888"/>
                <a:gd name="T93" fmla="*/ 35304 h 648"/>
                <a:gd name="T94" fmla="*/ 298 w 888"/>
                <a:gd name="T95" fmla="*/ 39343 h 648"/>
                <a:gd name="T96" fmla="*/ 285 w 888"/>
                <a:gd name="T97" fmla="*/ 41410 h 648"/>
                <a:gd name="T98" fmla="*/ 285 w 888"/>
                <a:gd name="T99" fmla="*/ 35304 h 648"/>
                <a:gd name="T100" fmla="*/ 285 w 888"/>
                <a:gd name="T101" fmla="*/ 33083 h 648"/>
                <a:gd name="T102" fmla="*/ 301 w 888"/>
                <a:gd name="T103" fmla="*/ 31028 h 648"/>
                <a:gd name="T104" fmla="*/ 306 w 888"/>
                <a:gd name="T105" fmla="*/ 29997 h 648"/>
                <a:gd name="T106" fmla="*/ 290 w 888"/>
                <a:gd name="T107" fmla="*/ 28981 h 648"/>
                <a:gd name="T108" fmla="*/ 290 w 888"/>
                <a:gd name="T109" fmla="*/ 26786 h 648"/>
                <a:gd name="T110" fmla="*/ 265 w 888"/>
                <a:gd name="T111" fmla="*/ 27919 h 648"/>
                <a:gd name="T112" fmla="*/ 257 w 888"/>
                <a:gd name="T113" fmla="*/ 27919 h 648"/>
                <a:gd name="T114" fmla="*/ 285 w 888"/>
                <a:gd name="T115" fmla="*/ 25979 h 648"/>
                <a:gd name="T116" fmla="*/ 124 w 888"/>
                <a:gd name="T117" fmla="*/ 8209 h 64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888"/>
                <a:gd name="T178" fmla="*/ 0 h 648"/>
                <a:gd name="T179" fmla="*/ 888 w 888"/>
                <a:gd name="T180" fmla="*/ 648 h 64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888" h="648">
                  <a:moveTo>
                    <a:pt x="128" y="16"/>
                  </a:moveTo>
                  <a:lnTo>
                    <a:pt x="112" y="16"/>
                  </a:lnTo>
                  <a:lnTo>
                    <a:pt x="96" y="0"/>
                  </a:lnTo>
                  <a:lnTo>
                    <a:pt x="96" y="32"/>
                  </a:lnTo>
                  <a:lnTo>
                    <a:pt x="64" y="72"/>
                  </a:lnTo>
                  <a:lnTo>
                    <a:pt x="40" y="72"/>
                  </a:lnTo>
                  <a:lnTo>
                    <a:pt x="32" y="96"/>
                  </a:lnTo>
                  <a:lnTo>
                    <a:pt x="16" y="112"/>
                  </a:lnTo>
                  <a:lnTo>
                    <a:pt x="0" y="176"/>
                  </a:lnTo>
                  <a:lnTo>
                    <a:pt x="0" y="240"/>
                  </a:lnTo>
                  <a:lnTo>
                    <a:pt x="32" y="280"/>
                  </a:lnTo>
                  <a:lnTo>
                    <a:pt x="32" y="288"/>
                  </a:lnTo>
                  <a:lnTo>
                    <a:pt x="72" y="320"/>
                  </a:lnTo>
                  <a:lnTo>
                    <a:pt x="104" y="376"/>
                  </a:lnTo>
                  <a:lnTo>
                    <a:pt x="160" y="400"/>
                  </a:lnTo>
                  <a:lnTo>
                    <a:pt x="160" y="384"/>
                  </a:lnTo>
                  <a:lnTo>
                    <a:pt x="192" y="400"/>
                  </a:lnTo>
                  <a:lnTo>
                    <a:pt x="208" y="416"/>
                  </a:lnTo>
                  <a:lnTo>
                    <a:pt x="208" y="448"/>
                  </a:lnTo>
                  <a:lnTo>
                    <a:pt x="224" y="472"/>
                  </a:lnTo>
                  <a:lnTo>
                    <a:pt x="256" y="464"/>
                  </a:lnTo>
                  <a:lnTo>
                    <a:pt x="280" y="520"/>
                  </a:lnTo>
                  <a:lnTo>
                    <a:pt x="288" y="544"/>
                  </a:lnTo>
                  <a:lnTo>
                    <a:pt x="312" y="560"/>
                  </a:lnTo>
                  <a:lnTo>
                    <a:pt x="320" y="520"/>
                  </a:lnTo>
                  <a:lnTo>
                    <a:pt x="336" y="504"/>
                  </a:lnTo>
                  <a:lnTo>
                    <a:pt x="400" y="504"/>
                  </a:lnTo>
                  <a:lnTo>
                    <a:pt x="416" y="512"/>
                  </a:lnTo>
                  <a:lnTo>
                    <a:pt x="432" y="512"/>
                  </a:lnTo>
                  <a:lnTo>
                    <a:pt x="440" y="520"/>
                  </a:lnTo>
                  <a:lnTo>
                    <a:pt x="448" y="520"/>
                  </a:lnTo>
                  <a:lnTo>
                    <a:pt x="456" y="536"/>
                  </a:lnTo>
                  <a:lnTo>
                    <a:pt x="464" y="528"/>
                  </a:lnTo>
                  <a:lnTo>
                    <a:pt x="480" y="536"/>
                  </a:lnTo>
                  <a:lnTo>
                    <a:pt x="480" y="520"/>
                  </a:lnTo>
                  <a:lnTo>
                    <a:pt x="512" y="520"/>
                  </a:lnTo>
                  <a:lnTo>
                    <a:pt x="528" y="520"/>
                  </a:lnTo>
                  <a:lnTo>
                    <a:pt x="536" y="520"/>
                  </a:lnTo>
                  <a:lnTo>
                    <a:pt x="544" y="536"/>
                  </a:lnTo>
                  <a:lnTo>
                    <a:pt x="584" y="544"/>
                  </a:lnTo>
                  <a:lnTo>
                    <a:pt x="600" y="560"/>
                  </a:lnTo>
                  <a:lnTo>
                    <a:pt x="600" y="600"/>
                  </a:lnTo>
                  <a:lnTo>
                    <a:pt x="608" y="600"/>
                  </a:lnTo>
                  <a:lnTo>
                    <a:pt x="608" y="616"/>
                  </a:lnTo>
                  <a:lnTo>
                    <a:pt x="616" y="640"/>
                  </a:lnTo>
                  <a:lnTo>
                    <a:pt x="616" y="648"/>
                  </a:lnTo>
                  <a:lnTo>
                    <a:pt x="640" y="632"/>
                  </a:lnTo>
                  <a:lnTo>
                    <a:pt x="640" y="608"/>
                  </a:lnTo>
                  <a:lnTo>
                    <a:pt x="640" y="544"/>
                  </a:lnTo>
                  <a:lnTo>
                    <a:pt x="640" y="512"/>
                  </a:lnTo>
                  <a:lnTo>
                    <a:pt x="720" y="472"/>
                  </a:lnTo>
                  <a:lnTo>
                    <a:pt x="736" y="448"/>
                  </a:lnTo>
                  <a:lnTo>
                    <a:pt x="752" y="448"/>
                  </a:lnTo>
                  <a:lnTo>
                    <a:pt x="736" y="416"/>
                  </a:lnTo>
                  <a:lnTo>
                    <a:pt x="736" y="400"/>
                  </a:lnTo>
                  <a:lnTo>
                    <a:pt x="736" y="416"/>
                  </a:lnTo>
                  <a:lnTo>
                    <a:pt x="744" y="408"/>
                  </a:lnTo>
                  <a:lnTo>
                    <a:pt x="752" y="392"/>
                  </a:lnTo>
                  <a:lnTo>
                    <a:pt x="776" y="368"/>
                  </a:lnTo>
                  <a:lnTo>
                    <a:pt x="784" y="352"/>
                  </a:lnTo>
                  <a:lnTo>
                    <a:pt x="824" y="344"/>
                  </a:lnTo>
                  <a:lnTo>
                    <a:pt x="840" y="320"/>
                  </a:lnTo>
                  <a:lnTo>
                    <a:pt x="832" y="320"/>
                  </a:lnTo>
                  <a:lnTo>
                    <a:pt x="864" y="288"/>
                  </a:lnTo>
                  <a:lnTo>
                    <a:pt x="880" y="288"/>
                  </a:lnTo>
                  <a:lnTo>
                    <a:pt x="888" y="272"/>
                  </a:lnTo>
                  <a:lnTo>
                    <a:pt x="872" y="272"/>
                  </a:lnTo>
                  <a:lnTo>
                    <a:pt x="864" y="256"/>
                  </a:lnTo>
                  <a:lnTo>
                    <a:pt x="872" y="240"/>
                  </a:lnTo>
                  <a:lnTo>
                    <a:pt x="856" y="232"/>
                  </a:lnTo>
                  <a:lnTo>
                    <a:pt x="816" y="272"/>
                  </a:lnTo>
                  <a:lnTo>
                    <a:pt x="776" y="272"/>
                  </a:lnTo>
                  <a:lnTo>
                    <a:pt x="744" y="288"/>
                  </a:lnTo>
                  <a:lnTo>
                    <a:pt x="736" y="304"/>
                  </a:lnTo>
                  <a:lnTo>
                    <a:pt x="728" y="312"/>
                  </a:lnTo>
                  <a:lnTo>
                    <a:pt x="712" y="320"/>
                  </a:lnTo>
                  <a:lnTo>
                    <a:pt x="688" y="336"/>
                  </a:lnTo>
                  <a:lnTo>
                    <a:pt x="664" y="344"/>
                  </a:lnTo>
                  <a:lnTo>
                    <a:pt x="640" y="328"/>
                  </a:lnTo>
                  <a:lnTo>
                    <a:pt x="640" y="320"/>
                  </a:lnTo>
                  <a:lnTo>
                    <a:pt x="648" y="320"/>
                  </a:lnTo>
                  <a:lnTo>
                    <a:pt x="656" y="304"/>
                  </a:lnTo>
                  <a:lnTo>
                    <a:pt x="640" y="304"/>
                  </a:lnTo>
                  <a:lnTo>
                    <a:pt x="640" y="288"/>
                  </a:lnTo>
                  <a:lnTo>
                    <a:pt x="616" y="304"/>
                  </a:lnTo>
                  <a:lnTo>
                    <a:pt x="616" y="288"/>
                  </a:lnTo>
                  <a:lnTo>
                    <a:pt x="640" y="272"/>
                  </a:lnTo>
                  <a:lnTo>
                    <a:pt x="632" y="256"/>
                  </a:lnTo>
                  <a:lnTo>
                    <a:pt x="616" y="256"/>
                  </a:lnTo>
                  <a:lnTo>
                    <a:pt x="608" y="248"/>
                  </a:lnTo>
                  <a:lnTo>
                    <a:pt x="592" y="272"/>
                  </a:lnTo>
                  <a:lnTo>
                    <a:pt x="584" y="288"/>
                  </a:lnTo>
                  <a:lnTo>
                    <a:pt x="584" y="304"/>
                  </a:lnTo>
                  <a:lnTo>
                    <a:pt x="576" y="320"/>
                  </a:lnTo>
                  <a:lnTo>
                    <a:pt x="560" y="320"/>
                  </a:lnTo>
                  <a:lnTo>
                    <a:pt x="544" y="304"/>
                  </a:lnTo>
                  <a:lnTo>
                    <a:pt x="560" y="272"/>
                  </a:lnTo>
                  <a:lnTo>
                    <a:pt x="568" y="264"/>
                  </a:lnTo>
                  <a:lnTo>
                    <a:pt x="560" y="256"/>
                  </a:lnTo>
                  <a:lnTo>
                    <a:pt x="560" y="248"/>
                  </a:lnTo>
                  <a:lnTo>
                    <a:pt x="592" y="240"/>
                  </a:lnTo>
                  <a:lnTo>
                    <a:pt x="624" y="248"/>
                  </a:lnTo>
                  <a:lnTo>
                    <a:pt x="600" y="232"/>
                  </a:lnTo>
                  <a:lnTo>
                    <a:pt x="584" y="232"/>
                  </a:lnTo>
                  <a:lnTo>
                    <a:pt x="568" y="224"/>
                  </a:lnTo>
                  <a:lnTo>
                    <a:pt x="584" y="224"/>
                  </a:lnTo>
                  <a:lnTo>
                    <a:pt x="568" y="208"/>
                  </a:lnTo>
                  <a:lnTo>
                    <a:pt x="536" y="224"/>
                  </a:lnTo>
                  <a:lnTo>
                    <a:pt x="520" y="216"/>
                  </a:lnTo>
                  <a:lnTo>
                    <a:pt x="512" y="224"/>
                  </a:lnTo>
                  <a:lnTo>
                    <a:pt x="504" y="216"/>
                  </a:lnTo>
                  <a:lnTo>
                    <a:pt x="536" y="200"/>
                  </a:lnTo>
                  <a:lnTo>
                    <a:pt x="560" y="200"/>
                  </a:lnTo>
                  <a:lnTo>
                    <a:pt x="376" y="120"/>
                  </a:lnTo>
                  <a:lnTo>
                    <a:pt x="240" y="64"/>
                  </a:lnTo>
                  <a:lnTo>
                    <a:pt x="128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59" name="Freeform 248"/>
            <p:cNvSpPr>
              <a:spLocks/>
            </p:cNvSpPr>
            <p:nvPr/>
          </p:nvSpPr>
          <p:spPr bwMode="auto">
            <a:xfrm>
              <a:off x="1968" y="754"/>
              <a:ext cx="314" cy="292"/>
            </a:xfrm>
            <a:custGeom>
              <a:avLst/>
              <a:gdLst>
                <a:gd name="T0" fmla="*/ 16 w 320"/>
                <a:gd name="T1" fmla="*/ 29116 h 256"/>
                <a:gd name="T2" fmla="*/ 26 w 320"/>
                <a:gd name="T3" fmla="*/ 30095 h 256"/>
                <a:gd name="T4" fmla="*/ 27 w 320"/>
                <a:gd name="T5" fmla="*/ 32280 h 256"/>
                <a:gd name="T6" fmla="*/ 51 w 320"/>
                <a:gd name="T7" fmla="*/ 33256 h 256"/>
                <a:gd name="T8" fmla="*/ 63 w 320"/>
                <a:gd name="T9" fmla="*/ 31236 h 256"/>
                <a:gd name="T10" fmla="*/ 55 w 320"/>
                <a:gd name="T11" fmla="*/ 26911 h 256"/>
                <a:gd name="T12" fmla="*/ 70 w 320"/>
                <a:gd name="T13" fmla="*/ 28091 h 256"/>
                <a:gd name="T14" fmla="*/ 87 w 320"/>
                <a:gd name="T15" fmla="*/ 24965 h 256"/>
                <a:gd name="T16" fmla="*/ 87 w 320"/>
                <a:gd name="T17" fmla="*/ 21887 h 256"/>
                <a:gd name="T18" fmla="*/ 97 w 320"/>
                <a:gd name="T19" fmla="*/ 19773 h 256"/>
                <a:gd name="T20" fmla="*/ 97 w 320"/>
                <a:gd name="T21" fmla="*/ 17687 h 256"/>
                <a:gd name="T22" fmla="*/ 120 w 320"/>
                <a:gd name="T23" fmla="*/ 14658 h 256"/>
                <a:gd name="T24" fmla="*/ 144 w 320"/>
                <a:gd name="T25" fmla="*/ 9365 h 256"/>
                <a:gd name="T26" fmla="*/ 147 w 320"/>
                <a:gd name="T27" fmla="*/ 8234 h 256"/>
                <a:gd name="T28" fmla="*/ 152 w 320"/>
                <a:gd name="T29" fmla="*/ 7219 h 256"/>
                <a:gd name="T30" fmla="*/ 147 w 320"/>
                <a:gd name="T31" fmla="*/ 4253 h 256"/>
                <a:gd name="T32" fmla="*/ 130 w 320"/>
                <a:gd name="T33" fmla="*/ 2049 h 256"/>
                <a:gd name="T34" fmla="*/ 117 w 320"/>
                <a:gd name="T35" fmla="*/ 1003 h 256"/>
                <a:gd name="T36" fmla="*/ 101 w 320"/>
                <a:gd name="T37" fmla="*/ 0 h 256"/>
                <a:gd name="T38" fmla="*/ 87 w 320"/>
                <a:gd name="T39" fmla="*/ 3041 h 256"/>
                <a:gd name="T40" fmla="*/ 82 w 320"/>
                <a:gd name="T41" fmla="*/ 1003 h 256"/>
                <a:gd name="T42" fmla="*/ 70 w 320"/>
                <a:gd name="T43" fmla="*/ 3041 h 256"/>
                <a:gd name="T44" fmla="*/ 73 w 320"/>
                <a:gd name="T45" fmla="*/ 4253 h 256"/>
                <a:gd name="T46" fmla="*/ 63 w 320"/>
                <a:gd name="T47" fmla="*/ 7219 h 256"/>
                <a:gd name="T48" fmla="*/ 70 w 320"/>
                <a:gd name="T49" fmla="*/ 9365 h 256"/>
                <a:gd name="T50" fmla="*/ 78 w 320"/>
                <a:gd name="T51" fmla="*/ 10449 h 256"/>
                <a:gd name="T52" fmla="*/ 82 w 320"/>
                <a:gd name="T53" fmla="*/ 11382 h 256"/>
                <a:gd name="T54" fmla="*/ 70 w 320"/>
                <a:gd name="T55" fmla="*/ 12435 h 256"/>
                <a:gd name="T56" fmla="*/ 67 w 320"/>
                <a:gd name="T57" fmla="*/ 16719 h 256"/>
                <a:gd name="T58" fmla="*/ 55 w 320"/>
                <a:gd name="T59" fmla="*/ 14658 h 256"/>
                <a:gd name="T60" fmla="*/ 47 w 320"/>
                <a:gd name="T61" fmla="*/ 16719 h 256"/>
                <a:gd name="T62" fmla="*/ 47 w 320"/>
                <a:gd name="T63" fmla="*/ 19773 h 256"/>
                <a:gd name="T64" fmla="*/ 51 w 320"/>
                <a:gd name="T65" fmla="*/ 21887 h 256"/>
                <a:gd name="T66" fmla="*/ 35 w 320"/>
                <a:gd name="T67" fmla="*/ 21887 h 256"/>
                <a:gd name="T68" fmla="*/ 26 w 320"/>
                <a:gd name="T69" fmla="*/ 22896 h 256"/>
                <a:gd name="T70" fmla="*/ 26 w 320"/>
                <a:gd name="T71" fmla="*/ 24009 h 256"/>
                <a:gd name="T72" fmla="*/ 26 w 320"/>
                <a:gd name="T73" fmla="*/ 24965 h 256"/>
                <a:gd name="T74" fmla="*/ 24 w 320"/>
                <a:gd name="T75" fmla="*/ 26080 h 256"/>
                <a:gd name="T76" fmla="*/ 8 w 320"/>
                <a:gd name="T77" fmla="*/ 24009 h 256"/>
                <a:gd name="T78" fmla="*/ 8 w 320"/>
                <a:gd name="T79" fmla="*/ 26080 h 256"/>
                <a:gd name="T80" fmla="*/ 0 w 320"/>
                <a:gd name="T81" fmla="*/ 28091 h 25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20"/>
                <a:gd name="T124" fmla="*/ 0 h 256"/>
                <a:gd name="T125" fmla="*/ 320 w 320"/>
                <a:gd name="T126" fmla="*/ 256 h 25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20" h="256">
                  <a:moveTo>
                    <a:pt x="8" y="216"/>
                  </a:moveTo>
                  <a:lnTo>
                    <a:pt x="16" y="224"/>
                  </a:lnTo>
                  <a:lnTo>
                    <a:pt x="32" y="224"/>
                  </a:lnTo>
                  <a:lnTo>
                    <a:pt x="40" y="232"/>
                  </a:lnTo>
                  <a:lnTo>
                    <a:pt x="40" y="248"/>
                  </a:lnTo>
                  <a:lnTo>
                    <a:pt x="64" y="248"/>
                  </a:lnTo>
                  <a:lnTo>
                    <a:pt x="80" y="248"/>
                  </a:lnTo>
                  <a:lnTo>
                    <a:pt x="96" y="256"/>
                  </a:lnTo>
                  <a:lnTo>
                    <a:pt x="112" y="248"/>
                  </a:lnTo>
                  <a:lnTo>
                    <a:pt x="120" y="240"/>
                  </a:lnTo>
                  <a:lnTo>
                    <a:pt x="104" y="216"/>
                  </a:lnTo>
                  <a:lnTo>
                    <a:pt x="104" y="208"/>
                  </a:lnTo>
                  <a:lnTo>
                    <a:pt x="128" y="224"/>
                  </a:lnTo>
                  <a:lnTo>
                    <a:pt x="136" y="216"/>
                  </a:lnTo>
                  <a:lnTo>
                    <a:pt x="152" y="200"/>
                  </a:lnTo>
                  <a:lnTo>
                    <a:pt x="176" y="192"/>
                  </a:lnTo>
                  <a:lnTo>
                    <a:pt x="192" y="184"/>
                  </a:lnTo>
                  <a:lnTo>
                    <a:pt x="176" y="168"/>
                  </a:lnTo>
                  <a:lnTo>
                    <a:pt x="176" y="152"/>
                  </a:lnTo>
                  <a:lnTo>
                    <a:pt x="192" y="152"/>
                  </a:lnTo>
                  <a:lnTo>
                    <a:pt x="184" y="136"/>
                  </a:lnTo>
                  <a:lnTo>
                    <a:pt x="192" y="136"/>
                  </a:lnTo>
                  <a:lnTo>
                    <a:pt x="208" y="128"/>
                  </a:lnTo>
                  <a:lnTo>
                    <a:pt x="240" y="112"/>
                  </a:lnTo>
                  <a:lnTo>
                    <a:pt x="264" y="88"/>
                  </a:lnTo>
                  <a:lnTo>
                    <a:pt x="288" y="72"/>
                  </a:lnTo>
                  <a:lnTo>
                    <a:pt x="312" y="72"/>
                  </a:lnTo>
                  <a:lnTo>
                    <a:pt x="296" y="64"/>
                  </a:lnTo>
                  <a:lnTo>
                    <a:pt x="288" y="56"/>
                  </a:lnTo>
                  <a:lnTo>
                    <a:pt x="304" y="56"/>
                  </a:lnTo>
                  <a:lnTo>
                    <a:pt x="320" y="40"/>
                  </a:lnTo>
                  <a:lnTo>
                    <a:pt x="296" y="32"/>
                  </a:lnTo>
                  <a:lnTo>
                    <a:pt x="288" y="16"/>
                  </a:lnTo>
                  <a:lnTo>
                    <a:pt x="264" y="16"/>
                  </a:lnTo>
                  <a:lnTo>
                    <a:pt x="256" y="24"/>
                  </a:lnTo>
                  <a:lnTo>
                    <a:pt x="232" y="8"/>
                  </a:lnTo>
                  <a:lnTo>
                    <a:pt x="224" y="0"/>
                  </a:lnTo>
                  <a:lnTo>
                    <a:pt x="200" y="0"/>
                  </a:lnTo>
                  <a:lnTo>
                    <a:pt x="192" y="8"/>
                  </a:lnTo>
                  <a:lnTo>
                    <a:pt x="176" y="24"/>
                  </a:lnTo>
                  <a:lnTo>
                    <a:pt x="168" y="8"/>
                  </a:lnTo>
                  <a:lnTo>
                    <a:pt x="152" y="8"/>
                  </a:lnTo>
                  <a:lnTo>
                    <a:pt x="136" y="24"/>
                  </a:lnTo>
                  <a:lnTo>
                    <a:pt x="144" y="32"/>
                  </a:lnTo>
                  <a:lnTo>
                    <a:pt x="128" y="32"/>
                  </a:lnTo>
                  <a:lnTo>
                    <a:pt x="120" y="56"/>
                  </a:lnTo>
                  <a:lnTo>
                    <a:pt x="136" y="72"/>
                  </a:lnTo>
                  <a:lnTo>
                    <a:pt x="160" y="72"/>
                  </a:lnTo>
                  <a:lnTo>
                    <a:pt x="160" y="80"/>
                  </a:lnTo>
                  <a:lnTo>
                    <a:pt x="176" y="88"/>
                  </a:lnTo>
                  <a:lnTo>
                    <a:pt x="168" y="88"/>
                  </a:lnTo>
                  <a:lnTo>
                    <a:pt x="144" y="88"/>
                  </a:lnTo>
                  <a:lnTo>
                    <a:pt x="136" y="96"/>
                  </a:lnTo>
                  <a:lnTo>
                    <a:pt x="120" y="104"/>
                  </a:lnTo>
                  <a:lnTo>
                    <a:pt x="128" y="128"/>
                  </a:lnTo>
                  <a:lnTo>
                    <a:pt x="112" y="112"/>
                  </a:lnTo>
                  <a:lnTo>
                    <a:pt x="104" y="112"/>
                  </a:lnTo>
                  <a:lnTo>
                    <a:pt x="96" y="112"/>
                  </a:lnTo>
                  <a:lnTo>
                    <a:pt x="88" y="128"/>
                  </a:lnTo>
                  <a:lnTo>
                    <a:pt x="88" y="144"/>
                  </a:lnTo>
                  <a:lnTo>
                    <a:pt x="88" y="152"/>
                  </a:lnTo>
                  <a:lnTo>
                    <a:pt x="88" y="160"/>
                  </a:lnTo>
                  <a:lnTo>
                    <a:pt x="96" y="168"/>
                  </a:lnTo>
                  <a:lnTo>
                    <a:pt x="88" y="168"/>
                  </a:lnTo>
                  <a:lnTo>
                    <a:pt x="72" y="168"/>
                  </a:lnTo>
                  <a:lnTo>
                    <a:pt x="56" y="176"/>
                  </a:lnTo>
                  <a:lnTo>
                    <a:pt x="40" y="176"/>
                  </a:lnTo>
                  <a:lnTo>
                    <a:pt x="40" y="184"/>
                  </a:lnTo>
                  <a:lnTo>
                    <a:pt x="56" y="184"/>
                  </a:lnTo>
                  <a:lnTo>
                    <a:pt x="56" y="192"/>
                  </a:lnTo>
                  <a:lnTo>
                    <a:pt x="40" y="192"/>
                  </a:lnTo>
                  <a:lnTo>
                    <a:pt x="32" y="192"/>
                  </a:lnTo>
                  <a:lnTo>
                    <a:pt x="24" y="200"/>
                  </a:lnTo>
                  <a:lnTo>
                    <a:pt x="8" y="184"/>
                  </a:lnTo>
                  <a:lnTo>
                    <a:pt x="8" y="200"/>
                  </a:lnTo>
                  <a:lnTo>
                    <a:pt x="0" y="208"/>
                  </a:lnTo>
                  <a:lnTo>
                    <a:pt x="0" y="216"/>
                  </a:lnTo>
                  <a:lnTo>
                    <a:pt x="8" y="21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60" name="Freeform 249"/>
            <p:cNvSpPr>
              <a:spLocks/>
            </p:cNvSpPr>
            <p:nvPr/>
          </p:nvSpPr>
          <p:spPr bwMode="auto">
            <a:xfrm>
              <a:off x="1960" y="818"/>
              <a:ext cx="78" cy="128"/>
            </a:xfrm>
            <a:custGeom>
              <a:avLst/>
              <a:gdLst>
                <a:gd name="T0" fmla="*/ 20 w 80"/>
                <a:gd name="T1" fmla="*/ 14481 h 112"/>
                <a:gd name="T2" fmla="*/ 20 w 80"/>
                <a:gd name="T3" fmla="*/ 13561 h 112"/>
                <a:gd name="T4" fmla="*/ 20 w 80"/>
                <a:gd name="T5" fmla="*/ 12245 h 112"/>
                <a:gd name="T6" fmla="*/ 24 w 80"/>
                <a:gd name="T7" fmla="*/ 11087 h 112"/>
                <a:gd name="T8" fmla="*/ 28 w 80"/>
                <a:gd name="T9" fmla="*/ 10011 h 112"/>
                <a:gd name="T10" fmla="*/ 28 w 80"/>
                <a:gd name="T11" fmla="*/ 7819 h 112"/>
                <a:gd name="T12" fmla="*/ 28 w 80"/>
                <a:gd name="T13" fmla="*/ 5687 h 112"/>
                <a:gd name="T14" fmla="*/ 32 w 80"/>
                <a:gd name="T15" fmla="*/ 5687 h 112"/>
                <a:gd name="T16" fmla="*/ 32 w 80"/>
                <a:gd name="T17" fmla="*/ 3334 h 112"/>
                <a:gd name="T18" fmla="*/ 28 w 80"/>
                <a:gd name="T19" fmla="*/ 5687 h 112"/>
                <a:gd name="T20" fmla="*/ 28 w 80"/>
                <a:gd name="T21" fmla="*/ 4493 h 112"/>
                <a:gd name="T22" fmla="*/ 28 w 80"/>
                <a:gd name="T23" fmla="*/ 2233 h 112"/>
                <a:gd name="T24" fmla="*/ 28 w 80"/>
                <a:gd name="T25" fmla="*/ 0 h 112"/>
                <a:gd name="T26" fmla="*/ 20 w 80"/>
                <a:gd name="T27" fmla="*/ 0 h 112"/>
                <a:gd name="T28" fmla="*/ 20 w 80"/>
                <a:gd name="T29" fmla="*/ 1055 h 112"/>
                <a:gd name="T30" fmla="*/ 20 w 80"/>
                <a:gd name="T31" fmla="*/ 1055 h 112"/>
                <a:gd name="T32" fmla="*/ 20 w 80"/>
                <a:gd name="T33" fmla="*/ 3334 h 112"/>
                <a:gd name="T34" fmla="*/ 20 w 80"/>
                <a:gd name="T35" fmla="*/ 5687 h 112"/>
                <a:gd name="T36" fmla="*/ 20 w 80"/>
                <a:gd name="T37" fmla="*/ 6707 h 112"/>
                <a:gd name="T38" fmla="*/ 20 w 80"/>
                <a:gd name="T39" fmla="*/ 7819 h 112"/>
                <a:gd name="T40" fmla="*/ 20 w 80"/>
                <a:gd name="T41" fmla="*/ 7819 h 112"/>
                <a:gd name="T42" fmla="*/ 20 w 80"/>
                <a:gd name="T43" fmla="*/ 10011 h 112"/>
                <a:gd name="T44" fmla="*/ 20 w 80"/>
                <a:gd name="T45" fmla="*/ 10011 h 112"/>
                <a:gd name="T46" fmla="*/ 8 w 80"/>
                <a:gd name="T47" fmla="*/ 11087 h 112"/>
                <a:gd name="T48" fmla="*/ 8 w 80"/>
                <a:gd name="T49" fmla="*/ 12245 h 112"/>
                <a:gd name="T50" fmla="*/ 0 w 80"/>
                <a:gd name="T51" fmla="*/ 13561 h 112"/>
                <a:gd name="T52" fmla="*/ 0 w 80"/>
                <a:gd name="T53" fmla="*/ 14481 h 112"/>
                <a:gd name="T54" fmla="*/ 16 w 80"/>
                <a:gd name="T55" fmla="*/ 14481 h 112"/>
                <a:gd name="T56" fmla="*/ 20 w 80"/>
                <a:gd name="T57" fmla="*/ 15704 h 112"/>
                <a:gd name="T58" fmla="*/ 20 w 80"/>
                <a:gd name="T59" fmla="*/ 14481 h 11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80"/>
                <a:gd name="T91" fmla="*/ 0 h 112"/>
                <a:gd name="T92" fmla="*/ 80 w 80"/>
                <a:gd name="T93" fmla="*/ 112 h 11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80" h="112">
                  <a:moveTo>
                    <a:pt x="24" y="104"/>
                  </a:moveTo>
                  <a:lnTo>
                    <a:pt x="48" y="96"/>
                  </a:lnTo>
                  <a:lnTo>
                    <a:pt x="56" y="88"/>
                  </a:lnTo>
                  <a:lnTo>
                    <a:pt x="64" y="80"/>
                  </a:lnTo>
                  <a:lnTo>
                    <a:pt x="72" y="72"/>
                  </a:lnTo>
                  <a:lnTo>
                    <a:pt x="72" y="56"/>
                  </a:lnTo>
                  <a:lnTo>
                    <a:pt x="72" y="40"/>
                  </a:lnTo>
                  <a:lnTo>
                    <a:pt x="80" y="40"/>
                  </a:lnTo>
                  <a:lnTo>
                    <a:pt x="80" y="24"/>
                  </a:lnTo>
                  <a:lnTo>
                    <a:pt x="72" y="40"/>
                  </a:lnTo>
                  <a:lnTo>
                    <a:pt x="72" y="32"/>
                  </a:lnTo>
                  <a:lnTo>
                    <a:pt x="72" y="16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56" y="8"/>
                  </a:lnTo>
                  <a:lnTo>
                    <a:pt x="48" y="8"/>
                  </a:lnTo>
                  <a:lnTo>
                    <a:pt x="24" y="24"/>
                  </a:lnTo>
                  <a:lnTo>
                    <a:pt x="24" y="40"/>
                  </a:lnTo>
                  <a:lnTo>
                    <a:pt x="24" y="48"/>
                  </a:lnTo>
                  <a:lnTo>
                    <a:pt x="24" y="56"/>
                  </a:lnTo>
                  <a:lnTo>
                    <a:pt x="40" y="56"/>
                  </a:lnTo>
                  <a:lnTo>
                    <a:pt x="40" y="72"/>
                  </a:lnTo>
                  <a:lnTo>
                    <a:pt x="24" y="72"/>
                  </a:lnTo>
                  <a:lnTo>
                    <a:pt x="8" y="80"/>
                  </a:lnTo>
                  <a:lnTo>
                    <a:pt x="8" y="88"/>
                  </a:lnTo>
                  <a:lnTo>
                    <a:pt x="0" y="96"/>
                  </a:lnTo>
                  <a:lnTo>
                    <a:pt x="0" y="104"/>
                  </a:lnTo>
                  <a:lnTo>
                    <a:pt x="16" y="104"/>
                  </a:lnTo>
                  <a:lnTo>
                    <a:pt x="24" y="112"/>
                  </a:lnTo>
                  <a:lnTo>
                    <a:pt x="24" y="10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61" name="Freeform 250"/>
            <p:cNvSpPr>
              <a:spLocks/>
            </p:cNvSpPr>
            <p:nvPr/>
          </p:nvSpPr>
          <p:spPr bwMode="auto">
            <a:xfrm>
              <a:off x="1873" y="973"/>
              <a:ext cx="87" cy="155"/>
            </a:xfrm>
            <a:custGeom>
              <a:avLst/>
              <a:gdLst>
                <a:gd name="T0" fmla="*/ 44 w 88"/>
                <a:gd name="T1" fmla="*/ 16065 h 136"/>
                <a:gd name="T2" fmla="*/ 51 w 88"/>
                <a:gd name="T3" fmla="*/ 15173 h 136"/>
                <a:gd name="T4" fmla="*/ 51 w 88"/>
                <a:gd name="T5" fmla="*/ 14096 h 136"/>
                <a:gd name="T6" fmla="*/ 51 w 88"/>
                <a:gd name="T7" fmla="*/ 13281 h 136"/>
                <a:gd name="T8" fmla="*/ 51 w 88"/>
                <a:gd name="T9" fmla="*/ 11150 h 136"/>
                <a:gd name="T10" fmla="*/ 44 w 88"/>
                <a:gd name="T11" fmla="*/ 10225 h 136"/>
                <a:gd name="T12" fmla="*/ 44 w 88"/>
                <a:gd name="T13" fmla="*/ 10225 h 136"/>
                <a:gd name="T14" fmla="*/ 44 w 88"/>
                <a:gd name="T15" fmla="*/ 10225 h 136"/>
                <a:gd name="T16" fmla="*/ 44 w 88"/>
                <a:gd name="T17" fmla="*/ 8082 h 136"/>
                <a:gd name="T18" fmla="*/ 40 w 88"/>
                <a:gd name="T19" fmla="*/ 8082 h 136"/>
                <a:gd name="T20" fmla="*/ 32 w 88"/>
                <a:gd name="T21" fmla="*/ 6089 h 136"/>
                <a:gd name="T22" fmla="*/ 44 w 88"/>
                <a:gd name="T23" fmla="*/ 6089 h 136"/>
                <a:gd name="T24" fmla="*/ 44 w 88"/>
                <a:gd name="T25" fmla="*/ 4104 h 136"/>
                <a:gd name="T26" fmla="*/ 44 w 88"/>
                <a:gd name="T27" fmla="*/ 4104 h 136"/>
                <a:gd name="T28" fmla="*/ 44 w 88"/>
                <a:gd name="T29" fmla="*/ 2986 h 136"/>
                <a:gd name="T30" fmla="*/ 44 w 88"/>
                <a:gd name="T31" fmla="*/ 2017 h 136"/>
                <a:gd name="T32" fmla="*/ 32 w 88"/>
                <a:gd name="T33" fmla="*/ 2986 h 136"/>
                <a:gd name="T34" fmla="*/ 24 w 88"/>
                <a:gd name="T35" fmla="*/ 2986 h 136"/>
                <a:gd name="T36" fmla="*/ 24 w 88"/>
                <a:gd name="T37" fmla="*/ 2017 h 136"/>
                <a:gd name="T38" fmla="*/ 24 w 88"/>
                <a:gd name="T39" fmla="*/ 974 h 136"/>
                <a:gd name="T40" fmla="*/ 24 w 88"/>
                <a:gd name="T41" fmla="*/ 0 h 136"/>
                <a:gd name="T42" fmla="*/ 0 w 88"/>
                <a:gd name="T43" fmla="*/ 0 h 136"/>
                <a:gd name="T44" fmla="*/ 0 w 88"/>
                <a:gd name="T45" fmla="*/ 974 h 136"/>
                <a:gd name="T46" fmla="*/ 8 w 88"/>
                <a:gd name="T47" fmla="*/ 2986 h 136"/>
                <a:gd name="T48" fmla="*/ 8 w 88"/>
                <a:gd name="T49" fmla="*/ 2986 h 136"/>
                <a:gd name="T50" fmla="*/ 16 w 88"/>
                <a:gd name="T51" fmla="*/ 2986 h 136"/>
                <a:gd name="T52" fmla="*/ 16 w 88"/>
                <a:gd name="T53" fmla="*/ 5037 h 136"/>
                <a:gd name="T54" fmla="*/ 8 w 88"/>
                <a:gd name="T55" fmla="*/ 6089 h 136"/>
                <a:gd name="T56" fmla="*/ 8 w 88"/>
                <a:gd name="T57" fmla="*/ 8082 h 136"/>
                <a:gd name="T58" fmla="*/ 8 w 88"/>
                <a:gd name="T59" fmla="*/ 10225 h 136"/>
                <a:gd name="T60" fmla="*/ 16 w 88"/>
                <a:gd name="T61" fmla="*/ 10225 h 136"/>
                <a:gd name="T62" fmla="*/ 24 w 88"/>
                <a:gd name="T63" fmla="*/ 11150 h 136"/>
                <a:gd name="T64" fmla="*/ 24 w 88"/>
                <a:gd name="T65" fmla="*/ 13281 h 136"/>
                <a:gd name="T66" fmla="*/ 32 w 88"/>
                <a:gd name="T67" fmla="*/ 14096 h 136"/>
                <a:gd name="T68" fmla="*/ 40 w 88"/>
                <a:gd name="T69" fmla="*/ 16065 h 136"/>
                <a:gd name="T70" fmla="*/ 44 w 88"/>
                <a:gd name="T71" fmla="*/ 17251 h 136"/>
                <a:gd name="T72" fmla="*/ 44 w 88"/>
                <a:gd name="T73" fmla="*/ 17251 h 136"/>
                <a:gd name="T74" fmla="*/ 44 w 88"/>
                <a:gd name="T75" fmla="*/ 16065 h 1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88"/>
                <a:gd name="T115" fmla="*/ 0 h 136"/>
                <a:gd name="T116" fmla="*/ 88 w 88"/>
                <a:gd name="T117" fmla="*/ 136 h 1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88" h="136">
                  <a:moveTo>
                    <a:pt x="72" y="128"/>
                  </a:moveTo>
                  <a:lnTo>
                    <a:pt x="88" y="120"/>
                  </a:lnTo>
                  <a:lnTo>
                    <a:pt x="88" y="112"/>
                  </a:lnTo>
                  <a:lnTo>
                    <a:pt x="88" y="104"/>
                  </a:lnTo>
                  <a:lnTo>
                    <a:pt x="88" y="88"/>
                  </a:lnTo>
                  <a:lnTo>
                    <a:pt x="80" y="80"/>
                  </a:lnTo>
                  <a:lnTo>
                    <a:pt x="64" y="80"/>
                  </a:lnTo>
                  <a:lnTo>
                    <a:pt x="56" y="80"/>
                  </a:lnTo>
                  <a:lnTo>
                    <a:pt x="48" y="64"/>
                  </a:lnTo>
                  <a:lnTo>
                    <a:pt x="40" y="64"/>
                  </a:lnTo>
                  <a:lnTo>
                    <a:pt x="32" y="48"/>
                  </a:lnTo>
                  <a:lnTo>
                    <a:pt x="56" y="48"/>
                  </a:lnTo>
                  <a:lnTo>
                    <a:pt x="48" y="32"/>
                  </a:lnTo>
                  <a:lnTo>
                    <a:pt x="56" y="32"/>
                  </a:lnTo>
                  <a:lnTo>
                    <a:pt x="56" y="24"/>
                  </a:lnTo>
                  <a:lnTo>
                    <a:pt x="48" y="16"/>
                  </a:lnTo>
                  <a:lnTo>
                    <a:pt x="32" y="24"/>
                  </a:lnTo>
                  <a:lnTo>
                    <a:pt x="24" y="24"/>
                  </a:lnTo>
                  <a:lnTo>
                    <a:pt x="24" y="16"/>
                  </a:lnTo>
                  <a:lnTo>
                    <a:pt x="24" y="8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8" y="24"/>
                  </a:lnTo>
                  <a:lnTo>
                    <a:pt x="16" y="24"/>
                  </a:lnTo>
                  <a:lnTo>
                    <a:pt x="16" y="40"/>
                  </a:lnTo>
                  <a:lnTo>
                    <a:pt x="8" y="48"/>
                  </a:lnTo>
                  <a:lnTo>
                    <a:pt x="8" y="64"/>
                  </a:lnTo>
                  <a:lnTo>
                    <a:pt x="8" y="80"/>
                  </a:lnTo>
                  <a:lnTo>
                    <a:pt x="16" y="80"/>
                  </a:lnTo>
                  <a:lnTo>
                    <a:pt x="24" y="88"/>
                  </a:lnTo>
                  <a:lnTo>
                    <a:pt x="24" y="104"/>
                  </a:lnTo>
                  <a:lnTo>
                    <a:pt x="32" y="112"/>
                  </a:lnTo>
                  <a:lnTo>
                    <a:pt x="40" y="128"/>
                  </a:lnTo>
                  <a:lnTo>
                    <a:pt x="48" y="136"/>
                  </a:lnTo>
                  <a:lnTo>
                    <a:pt x="64" y="136"/>
                  </a:lnTo>
                  <a:lnTo>
                    <a:pt x="72" y="12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62" name="Freeform 251"/>
            <p:cNvSpPr>
              <a:spLocks/>
            </p:cNvSpPr>
            <p:nvPr/>
          </p:nvSpPr>
          <p:spPr bwMode="auto">
            <a:xfrm>
              <a:off x="1928" y="946"/>
              <a:ext cx="24" cy="18"/>
            </a:xfrm>
            <a:custGeom>
              <a:avLst/>
              <a:gdLst>
                <a:gd name="T0" fmla="*/ 8 w 24"/>
                <a:gd name="T1" fmla="*/ 579 h 16"/>
                <a:gd name="T2" fmla="*/ 0 w 24"/>
                <a:gd name="T3" fmla="*/ 579 h 16"/>
                <a:gd name="T4" fmla="*/ 0 w 24"/>
                <a:gd name="T5" fmla="*/ 1174 h 16"/>
                <a:gd name="T6" fmla="*/ 16 w 24"/>
                <a:gd name="T7" fmla="*/ 1174 h 16"/>
                <a:gd name="T8" fmla="*/ 24 w 24"/>
                <a:gd name="T9" fmla="*/ 0 h 16"/>
                <a:gd name="T10" fmla="*/ 8 w 24"/>
                <a:gd name="T11" fmla="*/ 579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"/>
                <a:gd name="T19" fmla="*/ 0 h 16"/>
                <a:gd name="T20" fmla="*/ 24 w 24"/>
                <a:gd name="T21" fmla="*/ 16 h 1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" h="16">
                  <a:moveTo>
                    <a:pt x="8" y="8"/>
                  </a:moveTo>
                  <a:lnTo>
                    <a:pt x="0" y="8"/>
                  </a:lnTo>
                  <a:lnTo>
                    <a:pt x="0" y="16"/>
                  </a:lnTo>
                  <a:lnTo>
                    <a:pt x="16" y="16"/>
                  </a:lnTo>
                  <a:lnTo>
                    <a:pt x="24" y="0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63" name="Freeform 252"/>
            <p:cNvSpPr>
              <a:spLocks/>
            </p:cNvSpPr>
            <p:nvPr/>
          </p:nvSpPr>
          <p:spPr bwMode="auto">
            <a:xfrm>
              <a:off x="1850" y="918"/>
              <a:ext cx="23" cy="28"/>
            </a:xfrm>
            <a:custGeom>
              <a:avLst/>
              <a:gdLst>
                <a:gd name="T0" fmla="*/ 12 w 24"/>
                <a:gd name="T1" fmla="*/ 0 h 24"/>
                <a:gd name="T2" fmla="*/ 8 w 24"/>
                <a:gd name="T3" fmla="*/ 0 h 24"/>
                <a:gd name="T4" fmla="*/ 0 w 24"/>
                <a:gd name="T5" fmla="*/ 2282 h 24"/>
                <a:gd name="T6" fmla="*/ 8 w 24"/>
                <a:gd name="T7" fmla="*/ 7327 h 24"/>
                <a:gd name="T8" fmla="*/ 12 w 24"/>
                <a:gd name="T9" fmla="*/ 7327 h 24"/>
                <a:gd name="T10" fmla="*/ 12 w 24"/>
                <a:gd name="T11" fmla="*/ 2282 h 24"/>
                <a:gd name="T12" fmla="*/ 12 w 24"/>
                <a:gd name="T13" fmla="*/ 0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24"/>
                <a:gd name="T23" fmla="*/ 24 w 24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24">
                  <a:moveTo>
                    <a:pt x="24" y="0"/>
                  </a:moveTo>
                  <a:lnTo>
                    <a:pt x="8" y="0"/>
                  </a:lnTo>
                  <a:lnTo>
                    <a:pt x="0" y="8"/>
                  </a:lnTo>
                  <a:lnTo>
                    <a:pt x="8" y="24"/>
                  </a:lnTo>
                  <a:lnTo>
                    <a:pt x="24" y="24"/>
                  </a:lnTo>
                  <a:lnTo>
                    <a:pt x="24" y="8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64" name="Freeform 253"/>
            <p:cNvSpPr>
              <a:spLocks/>
            </p:cNvSpPr>
            <p:nvPr/>
          </p:nvSpPr>
          <p:spPr bwMode="auto">
            <a:xfrm>
              <a:off x="1850" y="864"/>
              <a:ext cx="39" cy="45"/>
            </a:xfrm>
            <a:custGeom>
              <a:avLst/>
              <a:gdLst>
                <a:gd name="T0" fmla="*/ 8 w 40"/>
                <a:gd name="T1" fmla="*/ 1254 h 40"/>
                <a:gd name="T2" fmla="*/ 0 w 40"/>
                <a:gd name="T3" fmla="*/ 2450 h 40"/>
                <a:gd name="T4" fmla="*/ 8 w 40"/>
                <a:gd name="T5" fmla="*/ 3097 h 40"/>
                <a:gd name="T6" fmla="*/ 20 w 40"/>
                <a:gd name="T7" fmla="*/ 2450 h 40"/>
                <a:gd name="T8" fmla="*/ 20 w 40"/>
                <a:gd name="T9" fmla="*/ 1254 h 40"/>
                <a:gd name="T10" fmla="*/ 20 w 40"/>
                <a:gd name="T11" fmla="*/ 0 h 40"/>
                <a:gd name="T12" fmla="*/ 20 w 40"/>
                <a:gd name="T13" fmla="*/ 0 h 40"/>
                <a:gd name="T14" fmla="*/ 8 w 40"/>
                <a:gd name="T15" fmla="*/ 1254 h 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0"/>
                <a:gd name="T25" fmla="*/ 0 h 40"/>
                <a:gd name="T26" fmla="*/ 40 w 40"/>
                <a:gd name="T27" fmla="*/ 40 h 4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0" h="40">
                  <a:moveTo>
                    <a:pt x="8" y="16"/>
                  </a:moveTo>
                  <a:lnTo>
                    <a:pt x="0" y="32"/>
                  </a:lnTo>
                  <a:lnTo>
                    <a:pt x="8" y="40"/>
                  </a:lnTo>
                  <a:lnTo>
                    <a:pt x="24" y="32"/>
                  </a:lnTo>
                  <a:lnTo>
                    <a:pt x="40" y="16"/>
                  </a:lnTo>
                  <a:lnTo>
                    <a:pt x="32" y="0"/>
                  </a:lnTo>
                  <a:lnTo>
                    <a:pt x="24" y="0"/>
                  </a:lnTo>
                  <a:lnTo>
                    <a:pt x="8" y="1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65" name="Freeform 254"/>
            <p:cNvSpPr>
              <a:spLocks/>
            </p:cNvSpPr>
            <p:nvPr/>
          </p:nvSpPr>
          <p:spPr bwMode="auto">
            <a:xfrm>
              <a:off x="1810" y="836"/>
              <a:ext cx="32" cy="46"/>
            </a:xfrm>
            <a:custGeom>
              <a:avLst/>
              <a:gdLst>
                <a:gd name="T0" fmla="*/ 24 w 32"/>
                <a:gd name="T1" fmla="*/ 0 h 40"/>
                <a:gd name="T2" fmla="*/ 8 w 32"/>
                <a:gd name="T3" fmla="*/ 1403 h 40"/>
                <a:gd name="T4" fmla="*/ 0 w 32"/>
                <a:gd name="T5" fmla="*/ 2821 h 40"/>
                <a:gd name="T6" fmla="*/ 0 w 32"/>
                <a:gd name="T7" fmla="*/ 4291 h 40"/>
                <a:gd name="T8" fmla="*/ 0 w 32"/>
                <a:gd name="T9" fmla="*/ 7035 h 40"/>
                <a:gd name="T10" fmla="*/ 0 w 32"/>
                <a:gd name="T11" fmla="*/ 7035 h 40"/>
                <a:gd name="T12" fmla="*/ 0 w 32"/>
                <a:gd name="T13" fmla="*/ 7035 h 40"/>
                <a:gd name="T14" fmla="*/ 16 w 32"/>
                <a:gd name="T15" fmla="*/ 5675 h 40"/>
                <a:gd name="T16" fmla="*/ 32 w 32"/>
                <a:gd name="T17" fmla="*/ 4291 h 40"/>
                <a:gd name="T18" fmla="*/ 32 w 32"/>
                <a:gd name="T19" fmla="*/ 1403 h 40"/>
                <a:gd name="T20" fmla="*/ 24 w 32"/>
                <a:gd name="T21" fmla="*/ 0 h 4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2"/>
                <a:gd name="T34" fmla="*/ 0 h 40"/>
                <a:gd name="T35" fmla="*/ 32 w 32"/>
                <a:gd name="T36" fmla="*/ 40 h 4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2" h="40">
                  <a:moveTo>
                    <a:pt x="24" y="0"/>
                  </a:moveTo>
                  <a:lnTo>
                    <a:pt x="8" y="8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0" y="40"/>
                  </a:lnTo>
                  <a:lnTo>
                    <a:pt x="16" y="32"/>
                  </a:lnTo>
                  <a:lnTo>
                    <a:pt x="32" y="24"/>
                  </a:lnTo>
                  <a:lnTo>
                    <a:pt x="32" y="8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66" name="Freeform 255"/>
            <p:cNvSpPr>
              <a:spLocks/>
            </p:cNvSpPr>
            <p:nvPr/>
          </p:nvSpPr>
          <p:spPr bwMode="auto">
            <a:xfrm>
              <a:off x="1693" y="928"/>
              <a:ext cx="86" cy="54"/>
            </a:xfrm>
            <a:custGeom>
              <a:avLst/>
              <a:gdLst>
                <a:gd name="T0" fmla="*/ 27 w 88"/>
                <a:gd name="T1" fmla="*/ 620 h 48"/>
                <a:gd name="T2" fmla="*/ 22 w 88"/>
                <a:gd name="T3" fmla="*/ 1257 h 48"/>
                <a:gd name="T4" fmla="*/ 22 w 88"/>
                <a:gd name="T5" fmla="*/ 620 h 48"/>
                <a:gd name="T6" fmla="*/ 22 w 88"/>
                <a:gd name="T7" fmla="*/ 1880 h 48"/>
                <a:gd name="T8" fmla="*/ 16 w 88"/>
                <a:gd name="T9" fmla="*/ 2539 h 48"/>
                <a:gd name="T10" fmla="*/ 0 w 88"/>
                <a:gd name="T11" fmla="*/ 3099 h 48"/>
                <a:gd name="T12" fmla="*/ 0 w 88"/>
                <a:gd name="T13" fmla="*/ 3810 h 48"/>
                <a:gd name="T14" fmla="*/ 16 w 88"/>
                <a:gd name="T15" fmla="*/ 3810 h 48"/>
                <a:gd name="T16" fmla="*/ 16 w 88"/>
                <a:gd name="T17" fmla="*/ 3810 h 48"/>
                <a:gd name="T18" fmla="*/ 22 w 88"/>
                <a:gd name="T19" fmla="*/ 3810 h 48"/>
                <a:gd name="T20" fmla="*/ 22 w 88"/>
                <a:gd name="T21" fmla="*/ 2539 h 48"/>
                <a:gd name="T22" fmla="*/ 22 w 88"/>
                <a:gd name="T23" fmla="*/ 2539 h 48"/>
                <a:gd name="T24" fmla="*/ 22 w 88"/>
                <a:gd name="T25" fmla="*/ 3099 h 48"/>
                <a:gd name="T26" fmla="*/ 27 w 88"/>
                <a:gd name="T27" fmla="*/ 2539 h 48"/>
                <a:gd name="T28" fmla="*/ 27 w 88"/>
                <a:gd name="T29" fmla="*/ 1880 h 48"/>
                <a:gd name="T30" fmla="*/ 36 w 88"/>
                <a:gd name="T31" fmla="*/ 1257 h 48"/>
                <a:gd name="T32" fmla="*/ 40 w 88"/>
                <a:gd name="T33" fmla="*/ 620 h 48"/>
                <a:gd name="T34" fmla="*/ 32 w 88"/>
                <a:gd name="T35" fmla="*/ 0 h 48"/>
                <a:gd name="T36" fmla="*/ 27 w 88"/>
                <a:gd name="T37" fmla="*/ 620 h 4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88"/>
                <a:gd name="T58" fmla="*/ 0 h 48"/>
                <a:gd name="T59" fmla="*/ 88 w 88"/>
                <a:gd name="T60" fmla="*/ 48 h 4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88" h="48">
                  <a:moveTo>
                    <a:pt x="64" y="8"/>
                  </a:moveTo>
                  <a:lnTo>
                    <a:pt x="48" y="16"/>
                  </a:lnTo>
                  <a:lnTo>
                    <a:pt x="40" y="8"/>
                  </a:lnTo>
                  <a:lnTo>
                    <a:pt x="24" y="24"/>
                  </a:lnTo>
                  <a:lnTo>
                    <a:pt x="16" y="32"/>
                  </a:lnTo>
                  <a:lnTo>
                    <a:pt x="0" y="40"/>
                  </a:lnTo>
                  <a:lnTo>
                    <a:pt x="0" y="48"/>
                  </a:lnTo>
                  <a:lnTo>
                    <a:pt x="16" y="48"/>
                  </a:lnTo>
                  <a:lnTo>
                    <a:pt x="32" y="48"/>
                  </a:lnTo>
                  <a:lnTo>
                    <a:pt x="40" y="32"/>
                  </a:lnTo>
                  <a:lnTo>
                    <a:pt x="56" y="32"/>
                  </a:lnTo>
                  <a:lnTo>
                    <a:pt x="56" y="40"/>
                  </a:lnTo>
                  <a:lnTo>
                    <a:pt x="64" y="32"/>
                  </a:lnTo>
                  <a:lnTo>
                    <a:pt x="64" y="24"/>
                  </a:lnTo>
                  <a:lnTo>
                    <a:pt x="80" y="16"/>
                  </a:lnTo>
                  <a:lnTo>
                    <a:pt x="88" y="8"/>
                  </a:lnTo>
                  <a:lnTo>
                    <a:pt x="72" y="0"/>
                  </a:lnTo>
                  <a:lnTo>
                    <a:pt x="64" y="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67" name="Freeform 256"/>
            <p:cNvSpPr>
              <a:spLocks/>
            </p:cNvSpPr>
            <p:nvPr/>
          </p:nvSpPr>
          <p:spPr bwMode="auto">
            <a:xfrm>
              <a:off x="1732" y="1010"/>
              <a:ext cx="102" cy="64"/>
            </a:xfrm>
            <a:custGeom>
              <a:avLst/>
              <a:gdLst>
                <a:gd name="T0" fmla="*/ 46 w 104"/>
                <a:gd name="T1" fmla="*/ 0 h 56"/>
                <a:gd name="T2" fmla="*/ 42 w 104"/>
                <a:gd name="T3" fmla="*/ 0 h 56"/>
                <a:gd name="T4" fmla="*/ 35 w 104"/>
                <a:gd name="T5" fmla="*/ 2233 h 56"/>
                <a:gd name="T6" fmla="*/ 27 w 104"/>
                <a:gd name="T7" fmla="*/ 2233 h 56"/>
                <a:gd name="T8" fmla="*/ 26 w 104"/>
                <a:gd name="T9" fmla="*/ 2233 h 56"/>
                <a:gd name="T10" fmla="*/ 26 w 104"/>
                <a:gd name="T11" fmla="*/ 2233 h 56"/>
                <a:gd name="T12" fmla="*/ 26 w 104"/>
                <a:gd name="T13" fmla="*/ 2233 h 56"/>
                <a:gd name="T14" fmla="*/ 26 w 104"/>
                <a:gd name="T15" fmla="*/ 0 h 56"/>
                <a:gd name="T16" fmla="*/ 24 w 104"/>
                <a:gd name="T17" fmla="*/ 0 h 56"/>
                <a:gd name="T18" fmla="*/ 16 w 104"/>
                <a:gd name="T19" fmla="*/ 0 h 56"/>
                <a:gd name="T20" fmla="*/ 24 w 104"/>
                <a:gd name="T21" fmla="*/ 2233 h 56"/>
                <a:gd name="T22" fmla="*/ 16 w 104"/>
                <a:gd name="T23" fmla="*/ 2233 h 56"/>
                <a:gd name="T24" fmla="*/ 0 w 104"/>
                <a:gd name="T25" fmla="*/ 2233 h 56"/>
                <a:gd name="T26" fmla="*/ 0 w 104"/>
                <a:gd name="T27" fmla="*/ 4493 h 56"/>
                <a:gd name="T28" fmla="*/ 16 w 104"/>
                <a:gd name="T29" fmla="*/ 4493 h 56"/>
                <a:gd name="T30" fmla="*/ 24 w 104"/>
                <a:gd name="T31" fmla="*/ 5687 h 56"/>
                <a:gd name="T32" fmla="*/ 0 w 104"/>
                <a:gd name="T33" fmla="*/ 6707 h 56"/>
                <a:gd name="T34" fmla="*/ 8 w 104"/>
                <a:gd name="T35" fmla="*/ 7819 h 56"/>
                <a:gd name="T36" fmla="*/ 26 w 104"/>
                <a:gd name="T37" fmla="*/ 7819 h 56"/>
                <a:gd name="T38" fmla="*/ 26 w 104"/>
                <a:gd name="T39" fmla="*/ 6707 h 56"/>
                <a:gd name="T40" fmla="*/ 27 w 104"/>
                <a:gd name="T41" fmla="*/ 7819 h 56"/>
                <a:gd name="T42" fmla="*/ 42 w 104"/>
                <a:gd name="T43" fmla="*/ 7819 h 56"/>
                <a:gd name="T44" fmla="*/ 42 w 104"/>
                <a:gd name="T45" fmla="*/ 5687 h 56"/>
                <a:gd name="T46" fmla="*/ 42 w 104"/>
                <a:gd name="T47" fmla="*/ 4493 h 56"/>
                <a:gd name="T48" fmla="*/ 46 w 104"/>
                <a:gd name="T49" fmla="*/ 2233 h 56"/>
                <a:gd name="T50" fmla="*/ 54 w 104"/>
                <a:gd name="T51" fmla="*/ 0 h 56"/>
                <a:gd name="T52" fmla="*/ 46 w 104"/>
                <a:gd name="T53" fmla="*/ 0 h 5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04"/>
                <a:gd name="T82" fmla="*/ 0 h 56"/>
                <a:gd name="T83" fmla="*/ 104 w 104"/>
                <a:gd name="T84" fmla="*/ 56 h 5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04" h="56">
                  <a:moveTo>
                    <a:pt x="88" y="0"/>
                  </a:moveTo>
                  <a:lnTo>
                    <a:pt x="80" y="0"/>
                  </a:lnTo>
                  <a:lnTo>
                    <a:pt x="72" y="16"/>
                  </a:lnTo>
                  <a:lnTo>
                    <a:pt x="64" y="16"/>
                  </a:lnTo>
                  <a:lnTo>
                    <a:pt x="56" y="16"/>
                  </a:lnTo>
                  <a:lnTo>
                    <a:pt x="48" y="16"/>
                  </a:lnTo>
                  <a:lnTo>
                    <a:pt x="40" y="16"/>
                  </a:lnTo>
                  <a:lnTo>
                    <a:pt x="40" y="0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24" y="16"/>
                  </a:lnTo>
                  <a:lnTo>
                    <a:pt x="16" y="16"/>
                  </a:lnTo>
                  <a:lnTo>
                    <a:pt x="0" y="16"/>
                  </a:lnTo>
                  <a:lnTo>
                    <a:pt x="0" y="32"/>
                  </a:lnTo>
                  <a:lnTo>
                    <a:pt x="16" y="32"/>
                  </a:lnTo>
                  <a:lnTo>
                    <a:pt x="24" y="40"/>
                  </a:lnTo>
                  <a:lnTo>
                    <a:pt x="0" y="48"/>
                  </a:lnTo>
                  <a:lnTo>
                    <a:pt x="8" y="56"/>
                  </a:lnTo>
                  <a:lnTo>
                    <a:pt x="40" y="56"/>
                  </a:lnTo>
                  <a:lnTo>
                    <a:pt x="48" y="48"/>
                  </a:lnTo>
                  <a:lnTo>
                    <a:pt x="64" y="56"/>
                  </a:lnTo>
                  <a:lnTo>
                    <a:pt x="80" y="56"/>
                  </a:lnTo>
                  <a:lnTo>
                    <a:pt x="80" y="40"/>
                  </a:lnTo>
                  <a:lnTo>
                    <a:pt x="80" y="32"/>
                  </a:lnTo>
                  <a:lnTo>
                    <a:pt x="88" y="16"/>
                  </a:lnTo>
                  <a:lnTo>
                    <a:pt x="104" y="0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68" name="Freeform 257"/>
            <p:cNvSpPr>
              <a:spLocks/>
            </p:cNvSpPr>
            <p:nvPr/>
          </p:nvSpPr>
          <p:spPr bwMode="auto">
            <a:xfrm>
              <a:off x="1779" y="973"/>
              <a:ext cx="24" cy="9"/>
            </a:xfrm>
            <a:custGeom>
              <a:avLst/>
              <a:gdLst>
                <a:gd name="T0" fmla="*/ 8 w 24"/>
                <a:gd name="T1" fmla="*/ 0 h 8"/>
                <a:gd name="T2" fmla="*/ 0 w 24"/>
                <a:gd name="T3" fmla="*/ 0 h 8"/>
                <a:gd name="T4" fmla="*/ 0 w 24"/>
                <a:gd name="T5" fmla="*/ 579 h 8"/>
                <a:gd name="T6" fmla="*/ 16 w 24"/>
                <a:gd name="T7" fmla="*/ 579 h 8"/>
                <a:gd name="T8" fmla="*/ 24 w 24"/>
                <a:gd name="T9" fmla="*/ 0 h 8"/>
                <a:gd name="T10" fmla="*/ 8 w 24"/>
                <a:gd name="T11" fmla="*/ 0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"/>
                <a:gd name="T19" fmla="*/ 0 h 8"/>
                <a:gd name="T20" fmla="*/ 24 w 24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" h="8">
                  <a:moveTo>
                    <a:pt x="8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16" y="8"/>
                  </a:lnTo>
                  <a:lnTo>
                    <a:pt x="24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69" name="Freeform 258"/>
            <p:cNvSpPr>
              <a:spLocks/>
            </p:cNvSpPr>
            <p:nvPr/>
          </p:nvSpPr>
          <p:spPr bwMode="auto">
            <a:xfrm>
              <a:off x="1779" y="973"/>
              <a:ext cx="24" cy="9"/>
            </a:xfrm>
            <a:custGeom>
              <a:avLst/>
              <a:gdLst>
                <a:gd name="T0" fmla="*/ 8 w 24"/>
                <a:gd name="T1" fmla="*/ 0 h 8"/>
                <a:gd name="T2" fmla="*/ 0 w 24"/>
                <a:gd name="T3" fmla="*/ 0 h 8"/>
                <a:gd name="T4" fmla="*/ 0 w 24"/>
                <a:gd name="T5" fmla="*/ 579 h 8"/>
                <a:gd name="T6" fmla="*/ 16 w 24"/>
                <a:gd name="T7" fmla="*/ 579 h 8"/>
                <a:gd name="T8" fmla="*/ 24 w 24"/>
                <a:gd name="T9" fmla="*/ 0 h 8"/>
                <a:gd name="T10" fmla="*/ 8 w 24"/>
                <a:gd name="T11" fmla="*/ 0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"/>
                <a:gd name="T19" fmla="*/ 0 h 8"/>
                <a:gd name="T20" fmla="*/ 24 w 24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" h="8">
                  <a:moveTo>
                    <a:pt x="8" y="0"/>
                  </a:moveTo>
                  <a:lnTo>
                    <a:pt x="0" y="0"/>
                  </a:lnTo>
                  <a:lnTo>
                    <a:pt x="0" y="8"/>
                  </a:lnTo>
                  <a:lnTo>
                    <a:pt x="16" y="8"/>
                  </a:lnTo>
                  <a:lnTo>
                    <a:pt x="24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70" name="Freeform 259"/>
            <p:cNvSpPr>
              <a:spLocks/>
            </p:cNvSpPr>
            <p:nvPr/>
          </p:nvSpPr>
          <p:spPr bwMode="auto">
            <a:xfrm>
              <a:off x="4246" y="2836"/>
              <a:ext cx="543" cy="512"/>
            </a:xfrm>
            <a:custGeom>
              <a:avLst/>
              <a:gdLst>
                <a:gd name="T0" fmla="*/ 166 w 552"/>
                <a:gd name="T1" fmla="*/ 2233 h 448"/>
                <a:gd name="T2" fmla="*/ 144 w 552"/>
                <a:gd name="T3" fmla="*/ 3334 h 448"/>
                <a:gd name="T4" fmla="*/ 140 w 552"/>
                <a:gd name="T5" fmla="*/ 6707 h 448"/>
                <a:gd name="T6" fmla="*/ 128 w 552"/>
                <a:gd name="T7" fmla="*/ 5687 h 448"/>
                <a:gd name="T8" fmla="*/ 110 w 552"/>
                <a:gd name="T9" fmla="*/ 5687 h 448"/>
                <a:gd name="T10" fmla="*/ 84 w 552"/>
                <a:gd name="T11" fmla="*/ 7819 h 448"/>
                <a:gd name="T12" fmla="*/ 80 w 552"/>
                <a:gd name="T13" fmla="*/ 11087 h 448"/>
                <a:gd name="T14" fmla="*/ 64 w 552"/>
                <a:gd name="T15" fmla="*/ 14481 h 448"/>
                <a:gd name="T16" fmla="*/ 30 w 552"/>
                <a:gd name="T17" fmla="*/ 14481 h 448"/>
                <a:gd name="T18" fmla="*/ 16 w 552"/>
                <a:gd name="T19" fmla="*/ 15704 h 448"/>
                <a:gd name="T20" fmla="*/ 24 w 552"/>
                <a:gd name="T21" fmla="*/ 25662 h 448"/>
                <a:gd name="T22" fmla="*/ 0 w 552"/>
                <a:gd name="T23" fmla="*/ 26816 h 448"/>
                <a:gd name="T24" fmla="*/ 8 w 552"/>
                <a:gd name="T25" fmla="*/ 39160 h 448"/>
                <a:gd name="T26" fmla="*/ 8 w 552"/>
                <a:gd name="T27" fmla="*/ 42579 h 448"/>
                <a:gd name="T28" fmla="*/ 24 w 552"/>
                <a:gd name="T29" fmla="*/ 44754 h 448"/>
                <a:gd name="T30" fmla="*/ 30 w 552"/>
                <a:gd name="T31" fmla="*/ 42579 h 448"/>
                <a:gd name="T32" fmla="*/ 60 w 552"/>
                <a:gd name="T33" fmla="*/ 44754 h 448"/>
                <a:gd name="T34" fmla="*/ 72 w 552"/>
                <a:gd name="T35" fmla="*/ 41259 h 448"/>
                <a:gd name="T36" fmla="*/ 94 w 552"/>
                <a:gd name="T37" fmla="*/ 40263 h 448"/>
                <a:gd name="T38" fmla="*/ 136 w 552"/>
                <a:gd name="T39" fmla="*/ 43695 h 448"/>
                <a:gd name="T40" fmla="*/ 151 w 552"/>
                <a:gd name="T41" fmla="*/ 47073 h 448"/>
                <a:gd name="T42" fmla="*/ 166 w 552"/>
                <a:gd name="T43" fmla="*/ 47073 h 448"/>
                <a:gd name="T44" fmla="*/ 170 w 552"/>
                <a:gd name="T45" fmla="*/ 47073 h 448"/>
                <a:gd name="T46" fmla="*/ 156 w 552"/>
                <a:gd name="T47" fmla="*/ 50415 h 448"/>
                <a:gd name="T48" fmla="*/ 185 w 552"/>
                <a:gd name="T49" fmla="*/ 48073 h 448"/>
                <a:gd name="T50" fmla="*/ 166 w 552"/>
                <a:gd name="T51" fmla="*/ 52589 h 448"/>
                <a:gd name="T52" fmla="*/ 185 w 552"/>
                <a:gd name="T53" fmla="*/ 51547 h 448"/>
                <a:gd name="T54" fmla="*/ 180 w 552"/>
                <a:gd name="T55" fmla="*/ 55851 h 448"/>
                <a:gd name="T56" fmla="*/ 193 w 552"/>
                <a:gd name="T57" fmla="*/ 60459 h 448"/>
                <a:gd name="T58" fmla="*/ 209 w 552"/>
                <a:gd name="T59" fmla="*/ 60459 h 448"/>
                <a:gd name="T60" fmla="*/ 217 w 552"/>
                <a:gd name="T61" fmla="*/ 62671 h 448"/>
                <a:gd name="T62" fmla="*/ 236 w 552"/>
                <a:gd name="T63" fmla="*/ 62671 h 448"/>
                <a:gd name="T64" fmla="*/ 257 w 552"/>
                <a:gd name="T65" fmla="*/ 60459 h 448"/>
                <a:gd name="T66" fmla="*/ 273 w 552"/>
                <a:gd name="T67" fmla="*/ 53798 h 448"/>
                <a:gd name="T68" fmla="*/ 287 w 552"/>
                <a:gd name="T69" fmla="*/ 47073 h 448"/>
                <a:gd name="T70" fmla="*/ 301 w 552"/>
                <a:gd name="T71" fmla="*/ 36875 h 448"/>
                <a:gd name="T72" fmla="*/ 287 w 552"/>
                <a:gd name="T73" fmla="*/ 25662 h 448"/>
                <a:gd name="T74" fmla="*/ 273 w 552"/>
                <a:gd name="T75" fmla="*/ 21162 h 448"/>
                <a:gd name="T76" fmla="*/ 261 w 552"/>
                <a:gd name="T77" fmla="*/ 17947 h 448"/>
                <a:gd name="T78" fmla="*/ 261 w 552"/>
                <a:gd name="T79" fmla="*/ 11087 h 448"/>
                <a:gd name="T80" fmla="*/ 249 w 552"/>
                <a:gd name="T81" fmla="*/ 6707 h 448"/>
                <a:gd name="T82" fmla="*/ 244 w 552"/>
                <a:gd name="T83" fmla="*/ 5687 h 448"/>
                <a:gd name="T84" fmla="*/ 232 w 552"/>
                <a:gd name="T85" fmla="*/ 13561 h 448"/>
                <a:gd name="T86" fmla="*/ 222 w 552"/>
                <a:gd name="T87" fmla="*/ 14481 h 448"/>
                <a:gd name="T88" fmla="*/ 200 w 552"/>
                <a:gd name="T89" fmla="*/ 10011 h 448"/>
                <a:gd name="T90" fmla="*/ 193 w 552"/>
                <a:gd name="T91" fmla="*/ 7819 h 448"/>
                <a:gd name="T92" fmla="*/ 200 w 552"/>
                <a:gd name="T93" fmla="*/ 4493 h 448"/>
                <a:gd name="T94" fmla="*/ 197 w 552"/>
                <a:gd name="T95" fmla="*/ 3334 h 448"/>
                <a:gd name="T96" fmla="*/ 175 w 552"/>
                <a:gd name="T97" fmla="*/ 0 h 44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52"/>
                <a:gd name="T148" fmla="*/ 0 h 448"/>
                <a:gd name="T149" fmla="*/ 552 w 552"/>
                <a:gd name="T150" fmla="*/ 448 h 44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52" h="448">
                  <a:moveTo>
                    <a:pt x="312" y="0"/>
                  </a:moveTo>
                  <a:lnTo>
                    <a:pt x="304" y="16"/>
                  </a:lnTo>
                  <a:lnTo>
                    <a:pt x="288" y="16"/>
                  </a:lnTo>
                  <a:lnTo>
                    <a:pt x="264" y="24"/>
                  </a:lnTo>
                  <a:lnTo>
                    <a:pt x="264" y="48"/>
                  </a:lnTo>
                  <a:lnTo>
                    <a:pt x="256" y="48"/>
                  </a:lnTo>
                  <a:lnTo>
                    <a:pt x="240" y="40"/>
                  </a:lnTo>
                  <a:lnTo>
                    <a:pt x="232" y="40"/>
                  </a:lnTo>
                  <a:lnTo>
                    <a:pt x="224" y="32"/>
                  </a:lnTo>
                  <a:lnTo>
                    <a:pt x="200" y="40"/>
                  </a:lnTo>
                  <a:lnTo>
                    <a:pt x="176" y="56"/>
                  </a:lnTo>
                  <a:lnTo>
                    <a:pt x="152" y="56"/>
                  </a:lnTo>
                  <a:lnTo>
                    <a:pt x="144" y="64"/>
                  </a:lnTo>
                  <a:lnTo>
                    <a:pt x="144" y="80"/>
                  </a:lnTo>
                  <a:lnTo>
                    <a:pt x="120" y="104"/>
                  </a:lnTo>
                  <a:lnTo>
                    <a:pt x="112" y="104"/>
                  </a:lnTo>
                  <a:lnTo>
                    <a:pt x="104" y="104"/>
                  </a:lnTo>
                  <a:lnTo>
                    <a:pt x="56" y="104"/>
                  </a:lnTo>
                  <a:lnTo>
                    <a:pt x="24" y="104"/>
                  </a:lnTo>
                  <a:lnTo>
                    <a:pt x="16" y="112"/>
                  </a:lnTo>
                  <a:lnTo>
                    <a:pt x="16" y="144"/>
                  </a:lnTo>
                  <a:lnTo>
                    <a:pt x="24" y="184"/>
                  </a:lnTo>
                  <a:lnTo>
                    <a:pt x="0" y="176"/>
                  </a:lnTo>
                  <a:lnTo>
                    <a:pt x="0" y="192"/>
                  </a:lnTo>
                  <a:lnTo>
                    <a:pt x="8" y="264"/>
                  </a:lnTo>
                  <a:lnTo>
                    <a:pt x="8" y="280"/>
                  </a:lnTo>
                  <a:lnTo>
                    <a:pt x="0" y="304"/>
                  </a:lnTo>
                  <a:lnTo>
                    <a:pt x="8" y="304"/>
                  </a:lnTo>
                  <a:lnTo>
                    <a:pt x="16" y="312"/>
                  </a:lnTo>
                  <a:lnTo>
                    <a:pt x="24" y="320"/>
                  </a:lnTo>
                  <a:lnTo>
                    <a:pt x="40" y="320"/>
                  </a:lnTo>
                  <a:lnTo>
                    <a:pt x="64" y="304"/>
                  </a:lnTo>
                  <a:lnTo>
                    <a:pt x="80" y="304"/>
                  </a:lnTo>
                  <a:lnTo>
                    <a:pt x="104" y="320"/>
                  </a:lnTo>
                  <a:lnTo>
                    <a:pt x="120" y="312"/>
                  </a:lnTo>
                  <a:lnTo>
                    <a:pt x="128" y="296"/>
                  </a:lnTo>
                  <a:lnTo>
                    <a:pt x="152" y="296"/>
                  </a:lnTo>
                  <a:lnTo>
                    <a:pt x="176" y="288"/>
                  </a:lnTo>
                  <a:lnTo>
                    <a:pt x="224" y="288"/>
                  </a:lnTo>
                  <a:lnTo>
                    <a:pt x="248" y="312"/>
                  </a:lnTo>
                  <a:lnTo>
                    <a:pt x="272" y="336"/>
                  </a:lnTo>
                  <a:lnTo>
                    <a:pt x="280" y="336"/>
                  </a:lnTo>
                  <a:lnTo>
                    <a:pt x="280" y="344"/>
                  </a:lnTo>
                  <a:lnTo>
                    <a:pt x="304" y="336"/>
                  </a:lnTo>
                  <a:lnTo>
                    <a:pt x="328" y="320"/>
                  </a:lnTo>
                  <a:lnTo>
                    <a:pt x="312" y="336"/>
                  </a:lnTo>
                  <a:lnTo>
                    <a:pt x="304" y="352"/>
                  </a:lnTo>
                  <a:lnTo>
                    <a:pt x="288" y="360"/>
                  </a:lnTo>
                  <a:lnTo>
                    <a:pt x="312" y="352"/>
                  </a:lnTo>
                  <a:lnTo>
                    <a:pt x="336" y="344"/>
                  </a:lnTo>
                  <a:lnTo>
                    <a:pt x="320" y="368"/>
                  </a:lnTo>
                  <a:lnTo>
                    <a:pt x="304" y="376"/>
                  </a:lnTo>
                  <a:lnTo>
                    <a:pt x="328" y="376"/>
                  </a:lnTo>
                  <a:lnTo>
                    <a:pt x="336" y="368"/>
                  </a:lnTo>
                  <a:lnTo>
                    <a:pt x="328" y="384"/>
                  </a:lnTo>
                  <a:lnTo>
                    <a:pt x="328" y="400"/>
                  </a:lnTo>
                  <a:lnTo>
                    <a:pt x="328" y="408"/>
                  </a:lnTo>
                  <a:lnTo>
                    <a:pt x="352" y="432"/>
                  </a:lnTo>
                  <a:lnTo>
                    <a:pt x="360" y="432"/>
                  </a:lnTo>
                  <a:lnTo>
                    <a:pt x="384" y="432"/>
                  </a:lnTo>
                  <a:lnTo>
                    <a:pt x="400" y="432"/>
                  </a:lnTo>
                  <a:lnTo>
                    <a:pt x="400" y="448"/>
                  </a:lnTo>
                  <a:lnTo>
                    <a:pt x="432" y="448"/>
                  </a:lnTo>
                  <a:lnTo>
                    <a:pt x="448" y="440"/>
                  </a:lnTo>
                  <a:lnTo>
                    <a:pt x="472" y="432"/>
                  </a:lnTo>
                  <a:lnTo>
                    <a:pt x="488" y="408"/>
                  </a:lnTo>
                  <a:lnTo>
                    <a:pt x="504" y="384"/>
                  </a:lnTo>
                  <a:lnTo>
                    <a:pt x="512" y="376"/>
                  </a:lnTo>
                  <a:lnTo>
                    <a:pt x="528" y="336"/>
                  </a:lnTo>
                  <a:lnTo>
                    <a:pt x="552" y="312"/>
                  </a:lnTo>
                  <a:lnTo>
                    <a:pt x="552" y="264"/>
                  </a:lnTo>
                  <a:lnTo>
                    <a:pt x="544" y="224"/>
                  </a:lnTo>
                  <a:lnTo>
                    <a:pt x="528" y="184"/>
                  </a:lnTo>
                  <a:lnTo>
                    <a:pt x="512" y="168"/>
                  </a:lnTo>
                  <a:lnTo>
                    <a:pt x="504" y="152"/>
                  </a:lnTo>
                  <a:lnTo>
                    <a:pt x="480" y="136"/>
                  </a:lnTo>
                  <a:lnTo>
                    <a:pt x="480" y="128"/>
                  </a:lnTo>
                  <a:lnTo>
                    <a:pt x="480" y="104"/>
                  </a:lnTo>
                  <a:lnTo>
                    <a:pt x="480" y="80"/>
                  </a:lnTo>
                  <a:lnTo>
                    <a:pt x="464" y="72"/>
                  </a:lnTo>
                  <a:lnTo>
                    <a:pt x="456" y="48"/>
                  </a:lnTo>
                  <a:lnTo>
                    <a:pt x="448" y="32"/>
                  </a:lnTo>
                  <a:lnTo>
                    <a:pt x="448" y="40"/>
                  </a:lnTo>
                  <a:lnTo>
                    <a:pt x="440" y="64"/>
                  </a:lnTo>
                  <a:lnTo>
                    <a:pt x="424" y="96"/>
                  </a:lnTo>
                  <a:lnTo>
                    <a:pt x="416" y="104"/>
                  </a:lnTo>
                  <a:lnTo>
                    <a:pt x="408" y="104"/>
                  </a:lnTo>
                  <a:lnTo>
                    <a:pt x="384" y="80"/>
                  </a:lnTo>
                  <a:lnTo>
                    <a:pt x="368" y="72"/>
                  </a:lnTo>
                  <a:lnTo>
                    <a:pt x="360" y="64"/>
                  </a:lnTo>
                  <a:lnTo>
                    <a:pt x="352" y="56"/>
                  </a:lnTo>
                  <a:lnTo>
                    <a:pt x="368" y="40"/>
                  </a:lnTo>
                  <a:lnTo>
                    <a:pt x="368" y="32"/>
                  </a:lnTo>
                  <a:lnTo>
                    <a:pt x="376" y="24"/>
                  </a:lnTo>
                  <a:lnTo>
                    <a:pt x="360" y="24"/>
                  </a:lnTo>
                  <a:lnTo>
                    <a:pt x="328" y="8"/>
                  </a:lnTo>
                  <a:lnTo>
                    <a:pt x="320" y="0"/>
                  </a:lnTo>
                  <a:lnTo>
                    <a:pt x="312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71" name="Freeform 260"/>
            <p:cNvSpPr>
              <a:spLocks/>
            </p:cNvSpPr>
            <p:nvPr/>
          </p:nvSpPr>
          <p:spPr bwMode="auto">
            <a:xfrm>
              <a:off x="4537" y="1603"/>
              <a:ext cx="55" cy="192"/>
            </a:xfrm>
            <a:custGeom>
              <a:avLst/>
              <a:gdLst>
                <a:gd name="T0" fmla="*/ 0 w 56"/>
                <a:gd name="T1" fmla="*/ 0 h 168"/>
                <a:gd name="T2" fmla="*/ 8 w 56"/>
                <a:gd name="T3" fmla="*/ 2233 h 168"/>
                <a:gd name="T4" fmla="*/ 8 w 56"/>
                <a:gd name="T5" fmla="*/ 7819 h 168"/>
                <a:gd name="T6" fmla="*/ 24 w 56"/>
                <a:gd name="T7" fmla="*/ 17947 h 168"/>
                <a:gd name="T8" fmla="*/ 28 w 56"/>
                <a:gd name="T9" fmla="*/ 23464 h 168"/>
                <a:gd name="T10" fmla="*/ 28 w 56"/>
                <a:gd name="T11" fmla="*/ 23464 h 168"/>
                <a:gd name="T12" fmla="*/ 28 w 56"/>
                <a:gd name="T13" fmla="*/ 22411 h 168"/>
                <a:gd name="T14" fmla="*/ 28 w 56"/>
                <a:gd name="T15" fmla="*/ 23464 h 168"/>
                <a:gd name="T16" fmla="*/ 28 w 56"/>
                <a:gd name="T17" fmla="*/ 22411 h 168"/>
                <a:gd name="T18" fmla="*/ 28 w 56"/>
                <a:gd name="T19" fmla="*/ 20242 h 168"/>
                <a:gd name="T20" fmla="*/ 28 w 56"/>
                <a:gd name="T21" fmla="*/ 14481 h 168"/>
                <a:gd name="T22" fmla="*/ 28 w 56"/>
                <a:gd name="T23" fmla="*/ 14481 h 168"/>
                <a:gd name="T24" fmla="*/ 28 w 56"/>
                <a:gd name="T25" fmla="*/ 13561 h 168"/>
                <a:gd name="T26" fmla="*/ 24 w 56"/>
                <a:gd name="T27" fmla="*/ 8936 h 168"/>
                <a:gd name="T28" fmla="*/ 24 w 56"/>
                <a:gd name="T29" fmla="*/ 4493 h 168"/>
                <a:gd name="T30" fmla="*/ 8 w 56"/>
                <a:gd name="T31" fmla="*/ 0 h 168"/>
                <a:gd name="T32" fmla="*/ 0 w 56"/>
                <a:gd name="T33" fmla="*/ 0 h 16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6"/>
                <a:gd name="T52" fmla="*/ 0 h 168"/>
                <a:gd name="T53" fmla="*/ 56 w 56"/>
                <a:gd name="T54" fmla="*/ 168 h 16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6" h="168">
                  <a:moveTo>
                    <a:pt x="0" y="0"/>
                  </a:moveTo>
                  <a:lnTo>
                    <a:pt x="8" y="16"/>
                  </a:lnTo>
                  <a:lnTo>
                    <a:pt x="8" y="56"/>
                  </a:lnTo>
                  <a:lnTo>
                    <a:pt x="24" y="128"/>
                  </a:lnTo>
                  <a:lnTo>
                    <a:pt x="32" y="168"/>
                  </a:lnTo>
                  <a:lnTo>
                    <a:pt x="40" y="160"/>
                  </a:lnTo>
                  <a:lnTo>
                    <a:pt x="56" y="168"/>
                  </a:lnTo>
                  <a:lnTo>
                    <a:pt x="56" y="160"/>
                  </a:lnTo>
                  <a:lnTo>
                    <a:pt x="40" y="144"/>
                  </a:lnTo>
                  <a:lnTo>
                    <a:pt x="32" y="104"/>
                  </a:lnTo>
                  <a:lnTo>
                    <a:pt x="40" y="104"/>
                  </a:lnTo>
                  <a:lnTo>
                    <a:pt x="40" y="96"/>
                  </a:lnTo>
                  <a:lnTo>
                    <a:pt x="24" y="64"/>
                  </a:lnTo>
                  <a:lnTo>
                    <a:pt x="24" y="32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72" name="Freeform 261"/>
            <p:cNvSpPr>
              <a:spLocks/>
            </p:cNvSpPr>
            <p:nvPr/>
          </p:nvSpPr>
          <p:spPr bwMode="auto">
            <a:xfrm>
              <a:off x="3052" y="1731"/>
              <a:ext cx="212" cy="137"/>
            </a:xfrm>
            <a:custGeom>
              <a:avLst/>
              <a:gdLst>
                <a:gd name="T0" fmla="*/ 102 w 216"/>
                <a:gd name="T1" fmla="*/ 10817 h 120"/>
                <a:gd name="T2" fmla="*/ 93 w 216"/>
                <a:gd name="T3" fmla="*/ 11727 h 120"/>
                <a:gd name="T4" fmla="*/ 83 w 216"/>
                <a:gd name="T5" fmla="*/ 12888 h 120"/>
                <a:gd name="T6" fmla="*/ 76 w 216"/>
                <a:gd name="T7" fmla="*/ 12888 h 120"/>
                <a:gd name="T8" fmla="*/ 76 w 216"/>
                <a:gd name="T9" fmla="*/ 14098 h 120"/>
                <a:gd name="T10" fmla="*/ 83 w 216"/>
                <a:gd name="T11" fmla="*/ 14098 h 120"/>
                <a:gd name="T12" fmla="*/ 76 w 216"/>
                <a:gd name="T13" fmla="*/ 15099 h 120"/>
                <a:gd name="T14" fmla="*/ 74 w 216"/>
                <a:gd name="T15" fmla="*/ 15099 h 120"/>
                <a:gd name="T16" fmla="*/ 71 w 216"/>
                <a:gd name="T17" fmla="*/ 14098 h 120"/>
                <a:gd name="T18" fmla="*/ 71 w 216"/>
                <a:gd name="T19" fmla="*/ 12888 h 120"/>
                <a:gd name="T20" fmla="*/ 63 w 216"/>
                <a:gd name="T21" fmla="*/ 12888 h 120"/>
                <a:gd name="T22" fmla="*/ 59 w 216"/>
                <a:gd name="T23" fmla="*/ 12888 h 120"/>
                <a:gd name="T24" fmla="*/ 55 w 216"/>
                <a:gd name="T25" fmla="*/ 14098 h 120"/>
                <a:gd name="T26" fmla="*/ 51 w 216"/>
                <a:gd name="T27" fmla="*/ 15099 h 120"/>
                <a:gd name="T28" fmla="*/ 47 w 216"/>
                <a:gd name="T29" fmla="*/ 15099 h 120"/>
                <a:gd name="T30" fmla="*/ 43 w 216"/>
                <a:gd name="T31" fmla="*/ 16164 h 120"/>
                <a:gd name="T32" fmla="*/ 47 w 216"/>
                <a:gd name="T33" fmla="*/ 11727 h 120"/>
                <a:gd name="T34" fmla="*/ 51 w 216"/>
                <a:gd name="T35" fmla="*/ 10817 h 120"/>
                <a:gd name="T36" fmla="*/ 55 w 216"/>
                <a:gd name="T37" fmla="*/ 10817 h 120"/>
                <a:gd name="T38" fmla="*/ 51 w 216"/>
                <a:gd name="T39" fmla="*/ 9685 h 120"/>
                <a:gd name="T40" fmla="*/ 47 w 216"/>
                <a:gd name="T41" fmla="*/ 7511 h 120"/>
                <a:gd name="T42" fmla="*/ 43 w 216"/>
                <a:gd name="T43" fmla="*/ 7511 h 120"/>
                <a:gd name="T44" fmla="*/ 27 w 216"/>
                <a:gd name="T45" fmla="*/ 7511 h 120"/>
                <a:gd name="T46" fmla="*/ 27 w 216"/>
                <a:gd name="T47" fmla="*/ 9685 h 120"/>
                <a:gd name="T48" fmla="*/ 27 w 216"/>
                <a:gd name="T49" fmla="*/ 9685 h 120"/>
                <a:gd name="T50" fmla="*/ 16 w 216"/>
                <a:gd name="T51" fmla="*/ 9685 h 120"/>
                <a:gd name="T52" fmla="*/ 0 w 216"/>
                <a:gd name="T53" fmla="*/ 8575 h 120"/>
                <a:gd name="T54" fmla="*/ 0 w 216"/>
                <a:gd name="T55" fmla="*/ 7511 h 120"/>
                <a:gd name="T56" fmla="*/ 0 w 216"/>
                <a:gd name="T57" fmla="*/ 6508 h 120"/>
                <a:gd name="T58" fmla="*/ 16 w 216"/>
                <a:gd name="T59" fmla="*/ 4373 h 120"/>
                <a:gd name="T60" fmla="*/ 24 w 216"/>
                <a:gd name="T61" fmla="*/ 2206 h 120"/>
                <a:gd name="T62" fmla="*/ 24 w 216"/>
                <a:gd name="T63" fmla="*/ 2206 h 120"/>
                <a:gd name="T64" fmla="*/ 24 w 216"/>
                <a:gd name="T65" fmla="*/ 1029 h 120"/>
                <a:gd name="T66" fmla="*/ 27 w 216"/>
                <a:gd name="T67" fmla="*/ 1029 h 120"/>
                <a:gd name="T68" fmla="*/ 27 w 216"/>
                <a:gd name="T69" fmla="*/ 2206 h 120"/>
                <a:gd name="T70" fmla="*/ 47 w 216"/>
                <a:gd name="T71" fmla="*/ 1029 h 120"/>
                <a:gd name="T72" fmla="*/ 47 w 216"/>
                <a:gd name="T73" fmla="*/ 2206 h 120"/>
                <a:gd name="T74" fmla="*/ 51 w 216"/>
                <a:gd name="T75" fmla="*/ 1029 h 120"/>
                <a:gd name="T76" fmla="*/ 55 w 216"/>
                <a:gd name="T77" fmla="*/ 0 h 120"/>
                <a:gd name="T78" fmla="*/ 63 w 216"/>
                <a:gd name="T79" fmla="*/ 0 h 120"/>
                <a:gd name="T80" fmla="*/ 71 w 216"/>
                <a:gd name="T81" fmla="*/ 0 h 120"/>
                <a:gd name="T82" fmla="*/ 83 w 216"/>
                <a:gd name="T83" fmla="*/ 0 h 120"/>
                <a:gd name="T84" fmla="*/ 83 w 216"/>
                <a:gd name="T85" fmla="*/ 2206 h 120"/>
                <a:gd name="T86" fmla="*/ 93 w 216"/>
                <a:gd name="T87" fmla="*/ 2206 h 120"/>
                <a:gd name="T88" fmla="*/ 102 w 216"/>
                <a:gd name="T89" fmla="*/ 2206 h 120"/>
                <a:gd name="T90" fmla="*/ 106 w 216"/>
                <a:gd name="T91" fmla="*/ 5577 h 120"/>
                <a:gd name="T92" fmla="*/ 110 w 216"/>
                <a:gd name="T93" fmla="*/ 7511 h 120"/>
                <a:gd name="T94" fmla="*/ 110 w 216"/>
                <a:gd name="T95" fmla="*/ 8575 h 120"/>
                <a:gd name="T96" fmla="*/ 102 w 216"/>
                <a:gd name="T97" fmla="*/ 9685 h 120"/>
                <a:gd name="T98" fmla="*/ 106 w 216"/>
                <a:gd name="T99" fmla="*/ 9685 h 120"/>
                <a:gd name="T100" fmla="*/ 102 w 216"/>
                <a:gd name="T101" fmla="*/ 10817 h 12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16"/>
                <a:gd name="T154" fmla="*/ 0 h 120"/>
                <a:gd name="T155" fmla="*/ 216 w 216"/>
                <a:gd name="T156" fmla="*/ 120 h 120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16" h="120">
                  <a:moveTo>
                    <a:pt x="200" y="80"/>
                  </a:moveTo>
                  <a:lnTo>
                    <a:pt x="184" y="88"/>
                  </a:lnTo>
                  <a:lnTo>
                    <a:pt x="168" y="96"/>
                  </a:lnTo>
                  <a:lnTo>
                    <a:pt x="152" y="96"/>
                  </a:lnTo>
                  <a:lnTo>
                    <a:pt x="152" y="104"/>
                  </a:lnTo>
                  <a:lnTo>
                    <a:pt x="168" y="104"/>
                  </a:lnTo>
                  <a:lnTo>
                    <a:pt x="152" y="112"/>
                  </a:lnTo>
                  <a:lnTo>
                    <a:pt x="144" y="112"/>
                  </a:lnTo>
                  <a:lnTo>
                    <a:pt x="136" y="104"/>
                  </a:lnTo>
                  <a:lnTo>
                    <a:pt x="136" y="96"/>
                  </a:lnTo>
                  <a:lnTo>
                    <a:pt x="120" y="96"/>
                  </a:lnTo>
                  <a:lnTo>
                    <a:pt x="112" y="96"/>
                  </a:lnTo>
                  <a:lnTo>
                    <a:pt x="104" y="104"/>
                  </a:lnTo>
                  <a:lnTo>
                    <a:pt x="96" y="112"/>
                  </a:lnTo>
                  <a:lnTo>
                    <a:pt x="88" y="112"/>
                  </a:lnTo>
                  <a:lnTo>
                    <a:pt x="80" y="120"/>
                  </a:lnTo>
                  <a:lnTo>
                    <a:pt x="88" y="88"/>
                  </a:lnTo>
                  <a:lnTo>
                    <a:pt x="96" y="80"/>
                  </a:lnTo>
                  <a:lnTo>
                    <a:pt x="104" y="80"/>
                  </a:lnTo>
                  <a:lnTo>
                    <a:pt x="96" y="72"/>
                  </a:lnTo>
                  <a:lnTo>
                    <a:pt x="88" y="56"/>
                  </a:lnTo>
                  <a:lnTo>
                    <a:pt x="80" y="56"/>
                  </a:lnTo>
                  <a:lnTo>
                    <a:pt x="64" y="56"/>
                  </a:lnTo>
                  <a:lnTo>
                    <a:pt x="56" y="72"/>
                  </a:lnTo>
                  <a:lnTo>
                    <a:pt x="40" y="72"/>
                  </a:lnTo>
                  <a:lnTo>
                    <a:pt x="16" y="72"/>
                  </a:lnTo>
                  <a:lnTo>
                    <a:pt x="0" y="64"/>
                  </a:lnTo>
                  <a:lnTo>
                    <a:pt x="0" y="56"/>
                  </a:lnTo>
                  <a:lnTo>
                    <a:pt x="0" y="48"/>
                  </a:lnTo>
                  <a:lnTo>
                    <a:pt x="16" y="32"/>
                  </a:lnTo>
                  <a:lnTo>
                    <a:pt x="24" y="16"/>
                  </a:lnTo>
                  <a:lnTo>
                    <a:pt x="24" y="8"/>
                  </a:lnTo>
                  <a:lnTo>
                    <a:pt x="48" y="8"/>
                  </a:lnTo>
                  <a:lnTo>
                    <a:pt x="56" y="16"/>
                  </a:lnTo>
                  <a:lnTo>
                    <a:pt x="88" y="8"/>
                  </a:lnTo>
                  <a:lnTo>
                    <a:pt x="88" y="16"/>
                  </a:lnTo>
                  <a:lnTo>
                    <a:pt x="96" y="8"/>
                  </a:lnTo>
                  <a:lnTo>
                    <a:pt x="104" y="0"/>
                  </a:lnTo>
                  <a:lnTo>
                    <a:pt x="120" y="0"/>
                  </a:lnTo>
                  <a:lnTo>
                    <a:pt x="136" y="0"/>
                  </a:lnTo>
                  <a:lnTo>
                    <a:pt x="168" y="0"/>
                  </a:lnTo>
                  <a:lnTo>
                    <a:pt x="168" y="16"/>
                  </a:lnTo>
                  <a:lnTo>
                    <a:pt x="184" y="16"/>
                  </a:lnTo>
                  <a:lnTo>
                    <a:pt x="200" y="16"/>
                  </a:lnTo>
                  <a:lnTo>
                    <a:pt x="208" y="40"/>
                  </a:lnTo>
                  <a:lnTo>
                    <a:pt x="216" y="56"/>
                  </a:lnTo>
                  <a:lnTo>
                    <a:pt x="216" y="64"/>
                  </a:lnTo>
                  <a:lnTo>
                    <a:pt x="200" y="72"/>
                  </a:lnTo>
                  <a:lnTo>
                    <a:pt x="208" y="72"/>
                  </a:lnTo>
                  <a:lnTo>
                    <a:pt x="200" y="8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73" name="Freeform 262"/>
            <p:cNvSpPr>
              <a:spLocks/>
            </p:cNvSpPr>
            <p:nvPr/>
          </p:nvSpPr>
          <p:spPr bwMode="auto">
            <a:xfrm>
              <a:off x="3060" y="1649"/>
              <a:ext cx="133" cy="100"/>
            </a:xfrm>
            <a:custGeom>
              <a:avLst/>
              <a:gdLst>
                <a:gd name="T0" fmla="*/ 16 w 136"/>
                <a:gd name="T1" fmla="*/ 10088 h 88"/>
                <a:gd name="T2" fmla="*/ 0 w 136"/>
                <a:gd name="T3" fmla="*/ 8139 h 88"/>
                <a:gd name="T4" fmla="*/ 8 w 136"/>
                <a:gd name="T5" fmla="*/ 6460 h 88"/>
                <a:gd name="T6" fmla="*/ 8 w 136"/>
                <a:gd name="T7" fmla="*/ 5403 h 88"/>
                <a:gd name="T8" fmla="*/ 22 w 136"/>
                <a:gd name="T9" fmla="*/ 4478 h 88"/>
                <a:gd name="T10" fmla="*/ 22 w 136"/>
                <a:gd name="T11" fmla="*/ 3628 h 88"/>
                <a:gd name="T12" fmla="*/ 22 w 136"/>
                <a:gd name="T13" fmla="*/ 1809 h 88"/>
                <a:gd name="T14" fmla="*/ 27 w 136"/>
                <a:gd name="T15" fmla="*/ 0 h 88"/>
                <a:gd name="T16" fmla="*/ 41 w 136"/>
                <a:gd name="T17" fmla="*/ 840 h 88"/>
                <a:gd name="T18" fmla="*/ 53 w 136"/>
                <a:gd name="T19" fmla="*/ 840 h 88"/>
                <a:gd name="T20" fmla="*/ 53 w 136"/>
                <a:gd name="T21" fmla="*/ 1809 h 88"/>
                <a:gd name="T22" fmla="*/ 58 w 136"/>
                <a:gd name="T23" fmla="*/ 2686 h 88"/>
                <a:gd name="T24" fmla="*/ 61 w 136"/>
                <a:gd name="T25" fmla="*/ 4478 h 88"/>
                <a:gd name="T26" fmla="*/ 58 w 136"/>
                <a:gd name="T27" fmla="*/ 6460 h 88"/>
                <a:gd name="T28" fmla="*/ 58 w 136"/>
                <a:gd name="T29" fmla="*/ 8139 h 88"/>
                <a:gd name="T30" fmla="*/ 53 w 136"/>
                <a:gd name="T31" fmla="*/ 8139 h 88"/>
                <a:gd name="T32" fmla="*/ 45 w 136"/>
                <a:gd name="T33" fmla="*/ 8139 h 88"/>
                <a:gd name="T34" fmla="*/ 41 w 136"/>
                <a:gd name="T35" fmla="*/ 9009 h 88"/>
                <a:gd name="T36" fmla="*/ 37 w 136"/>
                <a:gd name="T37" fmla="*/ 10088 h 88"/>
                <a:gd name="T38" fmla="*/ 37 w 136"/>
                <a:gd name="T39" fmla="*/ 9009 h 88"/>
                <a:gd name="T40" fmla="*/ 27 w 136"/>
                <a:gd name="T41" fmla="*/ 9009 h 88"/>
                <a:gd name="T42" fmla="*/ 22 w 136"/>
                <a:gd name="T43" fmla="*/ 10088 h 88"/>
                <a:gd name="T44" fmla="*/ 22 w 136"/>
                <a:gd name="T45" fmla="*/ 9009 h 88"/>
                <a:gd name="T46" fmla="*/ 16 w 136"/>
                <a:gd name="T47" fmla="*/ 9009 h 88"/>
                <a:gd name="T48" fmla="*/ 16 w 136"/>
                <a:gd name="T49" fmla="*/ 10088 h 8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36"/>
                <a:gd name="T76" fmla="*/ 0 h 88"/>
                <a:gd name="T77" fmla="*/ 136 w 136"/>
                <a:gd name="T78" fmla="*/ 88 h 88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36" h="88">
                  <a:moveTo>
                    <a:pt x="16" y="88"/>
                  </a:moveTo>
                  <a:lnTo>
                    <a:pt x="0" y="72"/>
                  </a:lnTo>
                  <a:lnTo>
                    <a:pt x="8" y="56"/>
                  </a:lnTo>
                  <a:lnTo>
                    <a:pt x="8" y="48"/>
                  </a:lnTo>
                  <a:lnTo>
                    <a:pt x="24" y="40"/>
                  </a:lnTo>
                  <a:lnTo>
                    <a:pt x="40" y="32"/>
                  </a:lnTo>
                  <a:lnTo>
                    <a:pt x="40" y="16"/>
                  </a:lnTo>
                  <a:lnTo>
                    <a:pt x="64" y="0"/>
                  </a:lnTo>
                  <a:lnTo>
                    <a:pt x="88" y="8"/>
                  </a:lnTo>
                  <a:lnTo>
                    <a:pt x="112" y="8"/>
                  </a:lnTo>
                  <a:lnTo>
                    <a:pt x="112" y="16"/>
                  </a:lnTo>
                  <a:lnTo>
                    <a:pt x="128" y="24"/>
                  </a:lnTo>
                  <a:lnTo>
                    <a:pt x="136" y="40"/>
                  </a:lnTo>
                  <a:lnTo>
                    <a:pt x="128" y="56"/>
                  </a:lnTo>
                  <a:lnTo>
                    <a:pt x="128" y="72"/>
                  </a:lnTo>
                  <a:lnTo>
                    <a:pt x="112" y="72"/>
                  </a:lnTo>
                  <a:lnTo>
                    <a:pt x="96" y="72"/>
                  </a:lnTo>
                  <a:lnTo>
                    <a:pt x="88" y="80"/>
                  </a:lnTo>
                  <a:lnTo>
                    <a:pt x="80" y="88"/>
                  </a:lnTo>
                  <a:lnTo>
                    <a:pt x="80" y="80"/>
                  </a:lnTo>
                  <a:lnTo>
                    <a:pt x="64" y="80"/>
                  </a:lnTo>
                  <a:lnTo>
                    <a:pt x="48" y="88"/>
                  </a:lnTo>
                  <a:lnTo>
                    <a:pt x="40" y="80"/>
                  </a:lnTo>
                  <a:lnTo>
                    <a:pt x="16" y="80"/>
                  </a:lnTo>
                  <a:lnTo>
                    <a:pt x="16" y="8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74" name="Freeform 263"/>
            <p:cNvSpPr>
              <a:spLocks/>
            </p:cNvSpPr>
            <p:nvPr/>
          </p:nvSpPr>
          <p:spPr bwMode="auto">
            <a:xfrm>
              <a:off x="3028" y="1795"/>
              <a:ext cx="110" cy="91"/>
            </a:xfrm>
            <a:custGeom>
              <a:avLst/>
              <a:gdLst>
                <a:gd name="T0" fmla="*/ 24 w 112"/>
                <a:gd name="T1" fmla="*/ 897 h 80"/>
                <a:gd name="T2" fmla="*/ 24 w 112"/>
                <a:gd name="T3" fmla="*/ 2755 h 80"/>
                <a:gd name="T4" fmla="*/ 16 w 112"/>
                <a:gd name="T5" fmla="*/ 3699 h 80"/>
                <a:gd name="T6" fmla="*/ 0 w 112"/>
                <a:gd name="T7" fmla="*/ 5813 h 80"/>
                <a:gd name="T8" fmla="*/ 0 w 112"/>
                <a:gd name="T9" fmla="*/ 6626 h 80"/>
                <a:gd name="T10" fmla="*/ 16 w 112"/>
                <a:gd name="T11" fmla="*/ 7537 h 80"/>
                <a:gd name="T12" fmla="*/ 28 w 112"/>
                <a:gd name="T13" fmla="*/ 8555 h 80"/>
                <a:gd name="T14" fmla="*/ 28 w 112"/>
                <a:gd name="T15" fmla="*/ 8555 h 80"/>
                <a:gd name="T16" fmla="*/ 28 w 112"/>
                <a:gd name="T17" fmla="*/ 9409 h 80"/>
                <a:gd name="T18" fmla="*/ 35 w 112"/>
                <a:gd name="T19" fmla="*/ 8555 h 80"/>
                <a:gd name="T20" fmla="*/ 49 w 112"/>
                <a:gd name="T21" fmla="*/ 9409 h 80"/>
                <a:gd name="T22" fmla="*/ 57 w 112"/>
                <a:gd name="T23" fmla="*/ 8555 h 80"/>
                <a:gd name="T24" fmla="*/ 57 w 112"/>
                <a:gd name="T25" fmla="*/ 8555 h 80"/>
                <a:gd name="T26" fmla="*/ 57 w 112"/>
                <a:gd name="T27" fmla="*/ 7537 h 80"/>
                <a:gd name="T28" fmla="*/ 61 w 112"/>
                <a:gd name="T29" fmla="*/ 5813 h 80"/>
                <a:gd name="T30" fmla="*/ 61 w 112"/>
                <a:gd name="T31" fmla="*/ 3699 h 80"/>
                <a:gd name="T32" fmla="*/ 53 w 112"/>
                <a:gd name="T33" fmla="*/ 3699 h 80"/>
                <a:gd name="T34" fmla="*/ 53 w 112"/>
                <a:gd name="T35" fmla="*/ 1851 h 80"/>
                <a:gd name="T36" fmla="*/ 49 w 112"/>
                <a:gd name="T37" fmla="*/ 0 h 80"/>
                <a:gd name="T38" fmla="*/ 43 w 112"/>
                <a:gd name="T39" fmla="*/ 1851 h 80"/>
                <a:gd name="T40" fmla="*/ 28 w 112"/>
                <a:gd name="T41" fmla="*/ 1851 h 80"/>
                <a:gd name="T42" fmla="*/ 24 w 112"/>
                <a:gd name="T43" fmla="*/ 897 h 8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12"/>
                <a:gd name="T67" fmla="*/ 0 h 80"/>
                <a:gd name="T68" fmla="*/ 112 w 112"/>
                <a:gd name="T69" fmla="*/ 80 h 8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12" h="80">
                  <a:moveTo>
                    <a:pt x="24" y="8"/>
                  </a:moveTo>
                  <a:lnTo>
                    <a:pt x="24" y="24"/>
                  </a:lnTo>
                  <a:lnTo>
                    <a:pt x="16" y="32"/>
                  </a:lnTo>
                  <a:lnTo>
                    <a:pt x="0" y="48"/>
                  </a:lnTo>
                  <a:lnTo>
                    <a:pt x="0" y="56"/>
                  </a:lnTo>
                  <a:lnTo>
                    <a:pt x="16" y="64"/>
                  </a:lnTo>
                  <a:lnTo>
                    <a:pt x="32" y="72"/>
                  </a:lnTo>
                  <a:lnTo>
                    <a:pt x="56" y="80"/>
                  </a:lnTo>
                  <a:lnTo>
                    <a:pt x="72" y="72"/>
                  </a:lnTo>
                  <a:lnTo>
                    <a:pt x="88" y="80"/>
                  </a:lnTo>
                  <a:lnTo>
                    <a:pt x="104" y="72"/>
                  </a:lnTo>
                  <a:lnTo>
                    <a:pt x="104" y="64"/>
                  </a:lnTo>
                  <a:lnTo>
                    <a:pt x="112" y="48"/>
                  </a:lnTo>
                  <a:lnTo>
                    <a:pt x="112" y="32"/>
                  </a:lnTo>
                  <a:lnTo>
                    <a:pt x="96" y="32"/>
                  </a:lnTo>
                  <a:lnTo>
                    <a:pt x="96" y="16"/>
                  </a:lnTo>
                  <a:lnTo>
                    <a:pt x="88" y="0"/>
                  </a:lnTo>
                  <a:lnTo>
                    <a:pt x="80" y="16"/>
                  </a:lnTo>
                  <a:lnTo>
                    <a:pt x="40" y="16"/>
                  </a:lnTo>
                  <a:lnTo>
                    <a:pt x="24" y="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75" name="Freeform 264"/>
            <p:cNvSpPr>
              <a:spLocks/>
            </p:cNvSpPr>
            <p:nvPr/>
          </p:nvSpPr>
          <p:spPr bwMode="auto">
            <a:xfrm>
              <a:off x="2981" y="1777"/>
              <a:ext cx="71" cy="46"/>
            </a:xfrm>
            <a:custGeom>
              <a:avLst/>
              <a:gdLst>
                <a:gd name="T0" fmla="*/ 36 w 72"/>
                <a:gd name="T1" fmla="*/ 2821 h 40"/>
                <a:gd name="T2" fmla="*/ 36 w 72"/>
                <a:gd name="T3" fmla="*/ 4291 h 40"/>
                <a:gd name="T4" fmla="*/ 36 w 72"/>
                <a:gd name="T5" fmla="*/ 4291 h 40"/>
                <a:gd name="T6" fmla="*/ 36 w 72"/>
                <a:gd name="T7" fmla="*/ 4291 h 40"/>
                <a:gd name="T8" fmla="*/ 36 w 72"/>
                <a:gd name="T9" fmla="*/ 5675 h 40"/>
                <a:gd name="T10" fmla="*/ 16 w 72"/>
                <a:gd name="T11" fmla="*/ 7035 h 40"/>
                <a:gd name="T12" fmla="*/ 16 w 72"/>
                <a:gd name="T13" fmla="*/ 5675 h 40"/>
                <a:gd name="T14" fmla="*/ 8 w 72"/>
                <a:gd name="T15" fmla="*/ 5675 h 40"/>
                <a:gd name="T16" fmla="*/ 0 w 72"/>
                <a:gd name="T17" fmla="*/ 2821 h 40"/>
                <a:gd name="T18" fmla="*/ 8 w 72"/>
                <a:gd name="T19" fmla="*/ 2821 h 40"/>
                <a:gd name="T20" fmla="*/ 16 w 72"/>
                <a:gd name="T21" fmla="*/ 1403 h 40"/>
                <a:gd name="T22" fmla="*/ 16 w 72"/>
                <a:gd name="T23" fmla="*/ 0 h 40"/>
                <a:gd name="T24" fmla="*/ 16 w 72"/>
                <a:gd name="T25" fmla="*/ 0 h 40"/>
                <a:gd name="T26" fmla="*/ 24 w 72"/>
                <a:gd name="T27" fmla="*/ 1403 h 40"/>
                <a:gd name="T28" fmla="*/ 36 w 72"/>
                <a:gd name="T29" fmla="*/ 1403 h 40"/>
                <a:gd name="T30" fmla="*/ 36 w 72"/>
                <a:gd name="T31" fmla="*/ 1403 h 40"/>
                <a:gd name="T32" fmla="*/ 36 w 72"/>
                <a:gd name="T33" fmla="*/ 2821 h 4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72"/>
                <a:gd name="T52" fmla="*/ 0 h 40"/>
                <a:gd name="T53" fmla="*/ 72 w 72"/>
                <a:gd name="T54" fmla="*/ 40 h 4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72" h="40">
                  <a:moveTo>
                    <a:pt x="64" y="16"/>
                  </a:moveTo>
                  <a:lnTo>
                    <a:pt x="72" y="24"/>
                  </a:lnTo>
                  <a:lnTo>
                    <a:pt x="64" y="24"/>
                  </a:lnTo>
                  <a:lnTo>
                    <a:pt x="40" y="24"/>
                  </a:lnTo>
                  <a:lnTo>
                    <a:pt x="40" y="32"/>
                  </a:lnTo>
                  <a:lnTo>
                    <a:pt x="16" y="40"/>
                  </a:lnTo>
                  <a:lnTo>
                    <a:pt x="16" y="32"/>
                  </a:lnTo>
                  <a:lnTo>
                    <a:pt x="8" y="32"/>
                  </a:lnTo>
                  <a:lnTo>
                    <a:pt x="0" y="16"/>
                  </a:lnTo>
                  <a:lnTo>
                    <a:pt x="8" y="16"/>
                  </a:lnTo>
                  <a:lnTo>
                    <a:pt x="16" y="8"/>
                  </a:lnTo>
                  <a:lnTo>
                    <a:pt x="16" y="0"/>
                  </a:lnTo>
                  <a:lnTo>
                    <a:pt x="24" y="8"/>
                  </a:lnTo>
                  <a:lnTo>
                    <a:pt x="40" y="8"/>
                  </a:lnTo>
                  <a:lnTo>
                    <a:pt x="48" y="8"/>
                  </a:lnTo>
                  <a:lnTo>
                    <a:pt x="64" y="1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76" name="Freeform 265"/>
            <p:cNvSpPr>
              <a:spLocks/>
            </p:cNvSpPr>
            <p:nvPr/>
          </p:nvSpPr>
          <p:spPr bwMode="auto">
            <a:xfrm>
              <a:off x="2950" y="1676"/>
              <a:ext cx="126" cy="119"/>
            </a:xfrm>
            <a:custGeom>
              <a:avLst/>
              <a:gdLst>
                <a:gd name="T0" fmla="*/ 8 w 128"/>
                <a:gd name="T1" fmla="*/ 9415 h 104"/>
                <a:gd name="T2" fmla="*/ 8 w 128"/>
                <a:gd name="T3" fmla="*/ 8228 h 104"/>
                <a:gd name="T4" fmla="*/ 8 w 128"/>
                <a:gd name="T5" fmla="*/ 7062 h 104"/>
                <a:gd name="T6" fmla="*/ 0 w 128"/>
                <a:gd name="T7" fmla="*/ 5984 h 104"/>
                <a:gd name="T8" fmla="*/ 0 w 128"/>
                <a:gd name="T9" fmla="*/ 4714 h 104"/>
                <a:gd name="T10" fmla="*/ 0 w 128"/>
                <a:gd name="T11" fmla="*/ 2330 h 104"/>
                <a:gd name="T12" fmla="*/ 32 w 128"/>
                <a:gd name="T13" fmla="*/ 0 h 104"/>
                <a:gd name="T14" fmla="*/ 32 w 128"/>
                <a:gd name="T15" fmla="*/ 0 h 104"/>
                <a:gd name="T16" fmla="*/ 35 w 128"/>
                <a:gd name="T17" fmla="*/ 0 h 104"/>
                <a:gd name="T18" fmla="*/ 58 w 128"/>
                <a:gd name="T19" fmla="*/ 1090 h 104"/>
                <a:gd name="T20" fmla="*/ 62 w 128"/>
                <a:gd name="T21" fmla="*/ 2330 h 104"/>
                <a:gd name="T22" fmla="*/ 70 w 128"/>
                <a:gd name="T23" fmla="*/ 3491 h 104"/>
                <a:gd name="T24" fmla="*/ 70 w 128"/>
                <a:gd name="T25" fmla="*/ 4714 h 104"/>
                <a:gd name="T26" fmla="*/ 66 w 128"/>
                <a:gd name="T27" fmla="*/ 7062 h 104"/>
                <a:gd name="T28" fmla="*/ 74 w 128"/>
                <a:gd name="T29" fmla="*/ 9415 h 104"/>
                <a:gd name="T30" fmla="*/ 74 w 128"/>
                <a:gd name="T31" fmla="*/ 9415 h 104"/>
                <a:gd name="T32" fmla="*/ 70 w 128"/>
                <a:gd name="T33" fmla="*/ 11738 h 104"/>
                <a:gd name="T34" fmla="*/ 62 w 128"/>
                <a:gd name="T35" fmla="*/ 14105 h 104"/>
                <a:gd name="T36" fmla="*/ 62 w 128"/>
                <a:gd name="T37" fmla="*/ 15298 h 104"/>
                <a:gd name="T38" fmla="*/ 43 w 128"/>
                <a:gd name="T39" fmla="*/ 14105 h 104"/>
                <a:gd name="T40" fmla="*/ 32 w 128"/>
                <a:gd name="T41" fmla="*/ 14105 h 104"/>
                <a:gd name="T42" fmla="*/ 32 w 128"/>
                <a:gd name="T43" fmla="*/ 11738 h 104"/>
                <a:gd name="T44" fmla="*/ 24 w 128"/>
                <a:gd name="T45" fmla="*/ 10581 h 104"/>
                <a:gd name="T46" fmla="*/ 8 w 128"/>
                <a:gd name="T47" fmla="*/ 9415 h 104"/>
                <a:gd name="T48" fmla="*/ 8 w 128"/>
                <a:gd name="T49" fmla="*/ 9415 h 10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28"/>
                <a:gd name="T76" fmla="*/ 0 h 104"/>
                <a:gd name="T77" fmla="*/ 128 w 128"/>
                <a:gd name="T78" fmla="*/ 104 h 10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28" h="104">
                  <a:moveTo>
                    <a:pt x="8" y="64"/>
                  </a:moveTo>
                  <a:lnTo>
                    <a:pt x="8" y="56"/>
                  </a:lnTo>
                  <a:lnTo>
                    <a:pt x="8" y="48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0" y="16"/>
                  </a:lnTo>
                  <a:lnTo>
                    <a:pt x="32" y="0"/>
                  </a:lnTo>
                  <a:lnTo>
                    <a:pt x="64" y="0"/>
                  </a:lnTo>
                  <a:lnTo>
                    <a:pt x="72" y="0"/>
                  </a:lnTo>
                  <a:lnTo>
                    <a:pt x="96" y="8"/>
                  </a:lnTo>
                  <a:lnTo>
                    <a:pt x="104" y="16"/>
                  </a:lnTo>
                  <a:lnTo>
                    <a:pt x="120" y="24"/>
                  </a:lnTo>
                  <a:lnTo>
                    <a:pt x="120" y="32"/>
                  </a:lnTo>
                  <a:lnTo>
                    <a:pt x="112" y="48"/>
                  </a:lnTo>
                  <a:lnTo>
                    <a:pt x="128" y="64"/>
                  </a:lnTo>
                  <a:lnTo>
                    <a:pt x="120" y="80"/>
                  </a:lnTo>
                  <a:lnTo>
                    <a:pt x="104" y="96"/>
                  </a:lnTo>
                  <a:lnTo>
                    <a:pt x="104" y="104"/>
                  </a:lnTo>
                  <a:lnTo>
                    <a:pt x="80" y="96"/>
                  </a:lnTo>
                  <a:lnTo>
                    <a:pt x="56" y="96"/>
                  </a:lnTo>
                  <a:lnTo>
                    <a:pt x="48" y="80"/>
                  </a:lnTo>
                  <a:lnTo>
                    <a:pt x="24" y="72"/>
                  </a:lnTo>
                  <a:lnTo>
                    <a:pt x="8" y="6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77" name="Freeform 266"/>
            <p:cNvSpPr>
              <a:spLocks/>
            </p:cNvSpPr>
            <p:nvPr/>
          </p:nvSpPr>
          <p:spPr bwMode="auto">
            <a:xfrm>
              <a:off x="3021" y="1640"/>
              <a:ext cx="78" cy="64"/>
            </a:xfrm>
            <a:custGeom>
              <a:avLst/>
              <a:gdLst>
                <a:gd name="T0" fmla="*/ 0 w 80"/>
                <a:gd name="T1" fmla="*/ 4493 h 56"/>
                <a:gd name="T2" fmla="*/ 0 w 80"/>
                <a:gd name="T3" fmla="*/ 3334 h 56"/>
                <a:gd name="T4" fmla="*/ 0 w 80"/>
                <a:gd name="T5" fmla="*/ 3334 h 56"/>
                <a:gd name="T6" fmla="*/ 8 w 80"/>
                <a:gd name="T7" fmla="*/ 1055 h 56"/>
                <a:gd name="T8" fmla="*/ 16 w 80"/>
                <a:gd name="T9" fmla="*/ 1055 h 56"/>
                <a:gd name="T10" fmla="*/ 20 w 80"/>
                <a:gd name="T11" fmla="*/ 0 h 56"/>
                <a:gd name="T12" fmla="*/ 20 w 80"/>
                <a:gd name="T13" fmla="*/ 1055 h 56"/>
                <a:gd name="T14" fmla="*/ 20 w 80"/>
                <a:gd name="T15" fmla="*/ 2233 h 56"/>
                <a:gd name="T16" fmla="*/ 20 w 80"/>
                <a:gd name="T17" fmla="*/ 2233 h 56"/>
                <a:gd name="T18" fmla="*/ 24 w 80"/>
                <a:gd name="T19" fmla="*/ 2233 h 56"/>
                <a:gd name="T20" fmla="*/ 28 w 80"/>
                <a:gd name="T21" fmla="*/ 3334 h 56"/>
                <a:gd name="T22" fmla="*/ 32 w 80"/>
                <a:gd name="T23" fmla="*/ 3334 h 56"/>
                <a:gd name="T24" fmla="*/ 32 w 80"/>
                <a:gd name="T25" fmla="*/ 5687 h 56"/>
                <a:gd name="T26" fmla="*/ 20 w 80"/>
                <a:gd name="T27" fmla="*/ 6707 h 56"/>
                <a:gd name="T28" fmla="*/ 20 w 80"/>
                <a:gd name="T29" fmla="*/ 7819 h 56"/>
                <a:gd name="T30" fmla="*/ 20 w 80"/>
                <a:gd name="T31" fmla="*/ 6707 h 56"/>
                <a:gd name="T32" fmla="*/ 0 w 80"/>
                <a:gd name="T33" fmla="*/ 5687 h 56"/>
                <a:gd name="T34" fmla="*/ 0 w 80"/>
                <a:gd name="T35" fmla="*/ 4493 h 5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80"/>
                <a:gd name="T55" fmla="*/ 0 h 56"/>
                <a:gd name="T56" fmla="*/ 80 w 80"/>
                <a:gd name="T57" fmla="*/ 56 h 5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80" h="56">
                  <a:moveTo>
                    <a:pt x="0" y="32"/>
                  </a:moveTo>
                  <a:lnTo>
                    <a:pt x="0" y="24"/>
                  </a:lnTo>
                  <a:lnTo>
                    <a:pt x="8" y="8"/>
                  </a:lnTo>
                  <a:lnTo>
                    <a:pt x="16" y="8"/>
                  </a:lnTo>
                  <a:lnTo>
                    <a:pt x="24" y="0"/>
                  </a:lnTo>
                  <a:lnTo>
                    <a:pt x="32" y="8"/>
                  </a:lnTo>
                  <a:lnTo>
                    <a:pt x="32" y="16"/>
                  </a:lnTo>
                  <a:lnTo>
                    <a:pt x="48" y="16"/>
                  </a:lnTo>
                  <a:lnTo>
                    <a:pt x="64" y="16"/>
                  </a:lnTo>
                  <a:lnTo>
                    <a:pt x="72" y="24"/>
                  </a:lnTo>
                  <a:lnTo>
                    <a:pt x="80" y="24"/>
                  </a:lnTo>
                  <a:lnTo>
                    <a:pt x="80" y="40"/>
                  </a:lnTo>
                  <a:lnTo>
                    <a:pt x="56" y="48"/>
                  </a:lnTo>
                  <a:lnTo>
                    <a:pt x="48" y="56"/>
                  </a:lnTo>
                  <a:lnTo>
                    <a:pt x="32" y="48"/>
                  </a:lnTo>
                  <a:lnTo>
                    <a:pt x="0" y="40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78" name="Freeform 267"/>
            <p:cNvSpPr>
              <a:spLocks/>
            </p:cNvSpPr>
            <p:nvPr/>
          </p:nvSpPr>
          <p:spPr bwMode="auto">
            <a:xfrm>
              <a:off x="3028" y="1603"/>
              <a:ext cx="95" cy="64"/>
            </a:xfrm>
            <a:custGeom>
              <a:avLst/>
              <a:gdLst>
                <a:gd name="T0" fmla="*/ 0 w 96"/>
                <a:gd name="T1" fmla="*/ 5687 h 56"/>
                <a:gd name="T2" fmla="*/ 0 w 96"/>
                <a:gd name="T3" fmla="*/ 3334 h 56"/>
                <a:gd name="T4" fmla="*/ 16 w 96"/>
                <a:gd name="T5" fmla="*/ 2233 h 56"/>
                <a:gd name="T6" fmla="*/ 32 w 96"/>
                <a:gd name="T7" fmla="*/ 2233 h 56"/>
                <a:gd name="T8" fmla="*/ 40 w 96"/>
                <a:gd name="T9" fmla="*/ 2233 h 56"/>
                <a:gd name="T10" fmla="*/ 32 w 96"/>
                <a:gd name="T11" fmla="*/ 0 h 56"/>
                <a:gd name="T12" fmla="*/ 48 w 96"/>
                <a:gd name="T13" fmla="*/ 2233 h 56"/>
                <a:gd name="T14" fmla="*/ 48 w 96"/>
                <a:gd name="T15" fmla="*/ 2233 h 56"/>
                <a:gd name="T16" fmla="*/ 48 w 96"/>
                <a:gd name="T17" fmla="*/ 2233 h 56"/>
                <a:gd name="T18" fmla="*/ 59 w 96"/>
                <a:gd name="T19" fmla="*/ 5687 h 56"/>
                <a:gd name="T20" fmla="*/ 59 w 96"/>
                <a:gd name="T21" fmla="*/ 5687 h 56"/>
                <a:gd name="T22" fmla="*/ 48 w 96"/>
                <a:gd name="T23" fmla="*/ 7819 h 56"/>
                <a:gd name="T24" fmla="*/ 48 w 96"/>
                <a:gd name="T25" fmla="*/ 6707 h 56"/>
                <a:gd name="T26" fmla="*/ 40 w 96"/>
                <a:gd name="T27" fmla="*/ 7819 h 56"/>
                <a:gd name="T28" fmla="*/ 24 w 96"/>
                <a:gd name="T29" fmla="*/ 6707 h 56"/>
                <a:gd name="T30" fmla="*/ 24 w 96"/>
                <a:gd name="T31" fmla="*/ 5687 h 56"/>
                <a:gd name="T32" fmla="*/ 16 w 96"/>
                <a:gd name="T33" fmla="*/ 4493 h 56"/>
                <a:gd name="T34" fmla="*/ 8 w 96"/>
                <a:gd name="T35" fmla="*/ 5687 h 56"/>
                <a:gd name="T36" fmla="*/ 0 w 96"/>
                <a:gd name="T37" fmla="*/ 5687 h 5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6"/>
                <a:gd name="T58" fmla="*/ 0 h 56"/>
                <a:gd name="T59" fmla="*/ 96 w 96"/>
                <a:gd name="T60" fmla="*/ 56 h 5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6" h="56">
                  <a:moveTo>
                    <a:pt x="0" y="40"/>
                  </a:moveTo>
                  <a:lnTo>
                    <a:pt x="0" y="24"/>
                  </a:lnTo>
                  <a:lnTo>
                    <a:pt x="16" y="16"/>
                  </a:lnTo>
                  <a:lnTo>
                    <a:pt x="32" y="16"/>
                  </a:lnTo>
                  <a:lnTo>
                    <a:pt x="40" y="16"/>
                  </a:lnTo>
                  <a:lnTo>
                    <a:pt x="32" y="0"/>
                  </a:lnTo>
                  <a:lnTo>
                    <a:pt x="48" y="16"/>
                  </a:lnTo>
                  <a:lnTo>
                    <a:pt x="64" y="16"/>
                  </a:lnTo>
                  <a:lnTo>
                    <a:pt x="72" y="16"/>
                  </a:lnTo>
                  <a:lnTo>
                    <a:pt x="96" y="40"/>
                  </a:lnTo>
                  <a:lnTo>
                    <a:pt x="72" y="56"/>
                  </a:lnTo>
                  <a:lnTo>
                    <a:pt x="56" y="48"/>
                  </a:lnTo>
                  <a:lnTo>
                    <a:pt x="40" y="56"/>
                  </a:lnTo>
                  <a:lnTo>
                    <a:pt x="24" y="48"/>
                  </a:lnTo>
                  <a:lnTo>
                    <a:pt x="24" y="40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79" name="Freeform 268"/>
            <p:cNvSpPr>
              <a:spLocks/>
            </p:cNvSpPr>
            <p:nvPr/>
          </p:nvSpPr>
          <p:spPr bwMode="auto">
            <a:xfrm>
              <a:off x="3060" y="1576"/>
              <a:ext cx="71" cy="64"/>
            </a:xfrm>
            <a:custGeom>
              <a:avLst/>
              <a:gdLst>
                <a:gd name="T0" fmla="*/ 0 w 72"/>
                <a:gd name="T1" fmla="*/ 3334 h 56"/>
                <a:gd name="T2" fmla="*/ 0 w 72"/>
                <a:gd name="T3" fmla="*/ 1055 h 56"/>
                <a:gd name="T4" fmla="*/ 16 w 72"/>
                <a:gd name="T5" fmla="*/ 1055 h 56"/>
                <a:gd name="T6" fmla="*/ 36 w 72"/>
                <a:gd name="T7" fmla="*/ 0 h 56"/>
                <a:gd name="T8" fmla="*/ 36 w 72"/>
                <a:gd name="T9" fmla="*/ 0 h 56"/>
                <a:gd name="T10" fmla="*/ 36 w 72"/>
                <a:gd name="T11" fmla="*/ 0 h 56"/>
                <a:gd name="T12" fmla="*/ 36 w 72"/>
                <a:gd name="T13" fmla="*/ 0 h 56"/>
                <a:gd name="T14" fmla="*/ 36 w 72"/>
                <a:gd name="T15" fmla="*/ 1055 h 56"/>
                <a:gd name="T16" fmla="*/ 36 w 72"/>
                <a:gd name="T17" fmla="*/ 3334 h 56"/>
                <a:gd name="T18" fmla="*/ 36 w 72"/>
                <a:gd name="T19" fmla="*/ 4493 h 56"/>
                <a:gd name="T20" fmla="*/ 36 w 72"/>
                <a:gd name="T21" fmla="*/ 6707 h 56"/>
                <a:gd name="T22" fmla="*/ 36 w 72"/>
                <a:gd name="T23" fmla="*/ 7819 h 56"/>
                <a:gd name="T24" fmla="*/ 36 w 72"/>
                <a:gd name="T25" fmla="*/ 5687 h 56"/>
                <a:gd name="T26" fmla="*/ 16 w 72"/>
                <a:gd name="T27" fmla="*/ 5687 h 56"/>
                <a:gd name="T28" fmla="*/ 8 w 72"/>
                <a:gd name="T29" fmla="*/ 4493 h 56"/>
                <a:gd name="T30" fmla="*/ 0 w 72"/>
                <a:gd name="T31" fmla="*/ 3334 h 5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72"/>
                <a:gd name="T49" fmla="*/ 0 h 56"/>
                <a:gd name="T50" fmla="*/ 72 w 72"/>
                <a:gd name="T51" fmla="*/ 56 h 5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72" h="56">
                  <a:moveTo>
                    <a:pt x="0" y="24"/>
                  </a:moveTo>
                  <a:lnTo>
                    <a:pt x="0" y="8"/>
                  </a:lnTo>
                  <a:lnTo>
                    <a:pt x="16" y="8"/>
                  </a:lnTo>
                  <a:lnTo>
                    <a:pt x="40" y="0"/>
                  </a:lnTo>
                  <a:lnTo>
                    <a:pt x="48" y="0"/>
                  </a:lnTo>
                  <a:lnTo>
                    <a:pt x="72" y="0"/>
                  </a:lnTo>
                  <a:lnTo>
                    <a:pt x="64" y="8"/>
                  </a:lnTo>
                  <a:lnTo>
                    <a:pt x="64" y="24"/>
                  </a:lnTo>
                  <a:lnTo>
                    <a:pt x="72" y="32"/>
                  </a:lnTo>
                  <a:lnTo>
                    <a:pt x="64" y="48"/>
                  </a:lnTo>
                  <a:lnTo>
                    <a:pt x="64" y="56"/>
                  </a:lnTo>
                  <a:lnTo>
                    <a:pt x="40" y="40"/>
                  </a:lnTo>
                  <a:lnTo>
                    <a:pt x="16" y="40"/>
                  </a:lnTo>
                  <a:lnTo>
                    <a:pt x="8" y="32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80" name="Freeform 269"/>
            <p:cNvSpPr>
              <a:spLocks/>
            </p:cNvSpPr>
            <p:nvPr/>
          </p:nvSpPr>
          <p:spPr bwMode="auto">
            <a:xfrm>
              <a:off x="3052" y="1877"/>
              <a:ext cx="79" cy="46"/>
            </a:xfrm>
            <a:custGeom>
              <a:avLst/>
              <a:gdLst>
                <a:gd name="T0" fmla="*/ 43 w 80"/>
                <a:gd name="T1" fmla="*/ 0 h 40"/>
                <a:gd name="T2" fmla="*/ 40 w 80"/>
                <a:gd name="T3" fmla="*/ 1403 h 40"/>
                <a:gd name="T4" fmla="*/ 40 w 80"/>
                <a:gd name="T5" fmla="*/ 2821 h 40"/>
                <a:gd name="T6" fmla="*/ 40 w 80"/>
                <a:gd name="T7" fmla="*/ 5675 h 40"/>
                <a:gd name="T8" fmla="*/ 40 w 80"/>
                <a:gd name="T9" fmla="*/ 7035 h 40"/>
                <a:gd name="T10" fmla="*/ 40 w 80"/>
                <a:gd name="T11" fmla="*/ 7035 h 40"/>
                <a:gd name="T12" fmla="*/ 24 w 80"/>
                <a:gd name="T13" fmla="*/ 7035 h 40"/>
                <a:gd name="T14" fmla="*/ 8 w 80"/>
                <a:gd name="T15" fmla="*/ 7035 h 40"/>
                <a:gd name="T16" fmla="*/ 0 w 80"/>
                <a:gd name="T17" fmla="*/ 5675 h 40"/>
                <a:gd name="T18" fmla="*/ 8 w 80"/>
                <a:gd name="T19" fmla="*/ 5675 h 40"/>
                <a:gd name="T20" fmla="*/ 0 w 80"/>
                <a:gd name="T21" fmla="*/ 2821 h 40"/>
                <a:gd name="T22" fmla="*/ 0 w 80"/>
                <a:gd name="T23" fmla="*/ 2821 h 40"/>
                <a:gd name="T24" fmla="*/ 8 w 80"/>
                <a:gd name="T25" fmla="*/ 0 h 40"/>
                <a:gd name="T26" fmla="*/ 32 w 80"/>
                <a:gd name="T27" fmla="*/ 1403 h 40"/>
                <a:gd name="T28" fmla="*/ 40 w 80"/>
                <a:gd name="T29" fmla="*/ 0 h 40"/>
                <a:gd name="T30" fmla="*/ 40 w 80"/>
                <a:gd name="T31" fmla="*/ 1403 h 40"/>
                <a:gd name="T32" fmla="*/ 43 w 80"/>
                <a:gd name="T33" fmla="*/ 0 h 4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0"/>
                <a:gd name="T52" fmla="*/ 0 h 40"/>
                <a:gd name="T53" fmla="*/ 80 w 80"/>
                <a:gd name="T54" fmla="*/ 40 h 4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0" h="40">
                  <a:moveTo>
                    <a:pt x="80" y="0"/>
                  </a:moveTo>
                  <a:lnTo>
                    <a:pt x="72" y="8"/>
                  </a:lnTo>
                  <a:lnTo>
                    <a:pt x="64" y="16"/>
                  </a:lnTo>
                  <a:lnTo>
                    <a:pt x="72" y="32"/>
                  </a:lnTo>
                  <a:lnTo>
                    <a:pt x="64" y="40"/>
                  </a:lnTo>
                  <a:lnTo>
                    <a:pt x="48" y="40"/>
                  </a:lnTo>
                  <a:lnTo>
                    <a:pt x="24" y="40"/>
                  </a:lnTo>
                  <a:lnTo>
                    <a:pt x="8" y="40"/>
                  </a:lnTo>
                  <a:lnTo>
                    <a:pt x="0" y="32"/>
                  </a:lnTo>
                  <a:lnTo>
                    <a:pt x="8" y="32"/>
                  </a:lnTo>
                  <a:lnTo>
                    <a:pt x="0" y="16"/>
                  </a:lnTo>
                  <a:lnTo>
                    <a:pt x="8" y="0"/>
                  </a:lnTo>
                  <a:lnTo>
                    <a:pt x="32" y="8"/>
                  </a:lnTo>
                  <a:lnTo>
                    <a:pt x="48" y="0"/>
                  </a:lnTo>
                  <a:lnTo>
                    <a:pt x="64" y="8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81" name="Freeform 270"/>
            <p:cNvSpPr>
              <a:spLocks/>
            </p:cNvSpPr>
            <p:nvPr/>
          </p:nvSpPr>
          <p:spPr bwMode="auto">
            <a:xfrm>
              <a:off x="2973" y="1859"/>
              <a:ext cx="55" cy="37"/>
            </a:xfrm>
            <a:custGeom>
              <a:avLst/>
              <a:gdLst>
                <a:gd name="T0" fmla="*/ 24 w 56"/>
                <a:gd name="T1" fmla="*/ 0 h 32"/>
                <a:gd name="T2" fmla="*/ 28 w 56"/>
                <a:gd name="T3" fmla="*/ 0 h 32"/>
                <a:gd name="T4" fmla="*/ 28 w 56"/>
                <a:gd name="T5" fmla="*/ 0 h 32"/>
                <a:gd name="T6" fmla="*/ 28 w 56"/>
                <a:gd name="T7" fmla="*/ 0 h 32"/>
                <a:gd name="T8" fmla="*/ 28 w 56"/>
                <a:gd name="T9" fmla="*/ 1679 h 32"/>
                <a:gd name="T10" fmla="*/ 28 w 56"/>
                <a:gd name="T11" fmla="*/ 3469 h 32"/>
                <a:gd name="T12" fmla="*/ 28 w 56"/>
                <a:gd name="T13" fmla="*/ 3469 h 32"/>
                <a:gd name="T14" fmla="*/ 28 w 56"/>
                <a:gd name="T15" fmla="*/ 3469 h 32"/>
                <a:gd name="T16" fmla="*/ 28 w 56"/>
                <a:gd name="T17" fmla="*/ 5220 h 32"/>
                <a:gd name="T18" fmla="*/ 28 w 56"/>
                <a:gd name="T19" fmla="*/ 6979 h 32"/>
                <a:gd name="T20" fmla="*/ 28 w 56"/>
                <a:gd name="T21" fmla="*/ 6979 h 32"/>
                <a:gd name="T22" fmla="*/ 28 w 56"/>
                <a:gd name="T23" fmla="*/ 6979 h 32"/>
                <a:gd name="T24" fmla="*/ 24 w 56"/>
                <a:gd name="T25" fmla="*/ 6979 h 32"/>
                <a:gd name="T26" fmla="*/ 16 w 56"/>
                <a:gd name="T27" fmla="*/ 6979 h 32"/>
                <a:gd name="T28" fmla="*/ 8 w 56"/>
                <a:gd name="T29" fmla="*/ 5220 h 32"/>
                <a:gd name="T30" fmla="*/ 8 w 56"/>
                <a:gd name="T31" fmla="*/ 3469 h 32"/>
                <a:gd name="T32" fmla="*/ 0 w 56"/>
                <a:gd name="T33" fmla="*/ 0 h 32"/>
                <a:gd name="T34" fmla="*/ 0 w 56"/>
                <a:gd name="T35" fmla="*/ 0 h 32"/>
                <a:gd name="T36" fmla="*/ 8 w 56"/>
                <a:gd name="T37" fmla="*/ 0 h 32"/>
                <a:gd name="T38" fmla="*/ 24 w 56"/>
                <a:gd name="T39" fmla="*/ 1679 h 32"/>
                <a:gd name="T40" fmla="*/ 24 w 56"/>
                <a:gd name="T41" fmla="*/ 0 h 3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6"/>
                <a:gd name="T64" fmla="*/ 0 h 32"/>
                <a:gd name="T65" fmla="*/ 56 w 56"/>
                <a:gd name="T66" fmla="*/ 32 h 3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6" h="32">
                  <a:moveTo>
                    <a:pt x="24" y="0"/>
                  </a:moveTo>
                  <a:lnTo>
                    <a:pt x="40" y="0"/>
                  </a:lnTo>
                  <a:lnTo>
                    <a:pt x="48" y="0"/>
                  </a:lnTo>
                  <a:lnTo>
                    <a:pt x="40" y="0"/>
                  </a:lnTo>
                  <a:lnTo>
                    <a:pt x="48" y="8"/>
                  </a:lnTo>
                  <a:lnTo>
                    <a:pt x="40" y="16"/>
                  </a:lnTo>
                  <a:lnTo>
                    <a:pt x="56" y="16"/>
                  </a:lnTo>
                  <a:lnTo>
                    <a:pt x="48" y="16"/>
                  </a:lnTo>
                  <a:lnTo>
                    <a:pt x="48" y="24"/>
                  </a:lnTo>
                  <a:lnTo>
                    <a:pt x="40" y="32"/>
                  </a:lnTo>
                  <a:lnTo>
                    <a:pt x="32" y="32"/>
                  </a:lnTo>
                  <a:lnTo>
                    <a:pt x="24" y="32"/>
                  </a:lnTo>
                  <a:lnTo>
                    <a:pt x="16" y="32"/>
                  </a:lnTo>
                  <a:lnTo>
                    <a:pt x="8" y="24"/>
                  </a:lnTo>
                  <a:lnTo>
                    <a:pt x="8" y="16"/>
                  </a:lnTo>
                  <a:lnTo>
                    <a:pt x="0" y="0"/>
                  </a:lnTo>
                  <a:lnTo>
                    <a:pt x="8" y="0"/>
                  </a:lnTo>
                  <a:lnTo>
                    <a:pt x="24" y="8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82" name="Freeform 271"/>
            <p:cNvSpPr>
              <a:spLocks/>
            </p:cNvSpPr>
            <p:nvPr/>
          </p:nvSpPr>
          <p:spPr bwMode="auto">
            <a:xfrm>
              <a:off x="2973" y="1804"/>
              <a:ext cx="79" cy="55"/>
            </a:xfrm>
            <a:custGeom>
              <a:avLst/>
              <a:gdLst>
                <a:gd name="T0" fmla="*/ 24 w 80"/>
                <a:gd name="T1" fmla="*/ 1123 h 48"/>
                <a:gd name="T2" fmla="*/ 0 w 80"/>
                <a:gd name="T3" fmla="*/ 2489 h 48"/>
                <a:gd name="T4" fmla="*/ 0 w 80"/>
                <a:gd name="T5" fmla="*/ 3745 h 48"/>
                <a:gd name="T6" fmla="*/ 16 w 80"/>
                <a:gd name="T7" fmla="*/ 4917 h 48"/>
                <a:gd name="T8" fmla="*/ 24 w 80"/>
                <a:gd name="T9" fmla="*/ 6182 h 48"/>
                <a:gd name="T10" fmla="*/ 24 w 80"/>
                <a:gd name="T11" fmla="*/ 7397 h 48"/>
                <a:gd name="T12" fmla="*/ 40 w 80"/>
                <a:gd name="T13" fmla="*/ 6182 h 48"/>
                <a:gd name="T14" fmla="*/ 40 w 80"/>
                <a:gd name="T15" fmla="*/ 6182 h 48"/>
                <a:gd name="T16" fmla="*/ 40 w 80"/>
                <a:gd name="T17" fmla="*/ 6182 h 48"/>
                <a:gd name="T18" fmla="*/ 40 w 80"/>
                <a:gd name="T19" fmla="*/ 3745 h 48"/>
                <a:gd name="T20" fmla="*/ 40 w 80"/>
                <a:gd name="T21" fmla="*/ 2489 h 48"/>
                <a:gd name="T22" fmla="*/ 43 w 80"/>
                <a:gd name="T23" fmla="*/ 0 h 48"/>
                <a:gd name="T24" fmla="*/ 40 w 80"/>
                <a:gd name="T25" fmla="*/ 0 h 48"/>
                <a:gd name="T26" fmla="*/ 40 w 80"/>
                <a:gd name="T27" fmla="*/ 0 h 48"/>
                <a:gd name="T28" fmla="*/ 40 w 80"/>
                <a:gd name="T29" fmla="*/ 1123 h 48"/>
                <a:gd name="T30" fmla="*/ 24 w 80"/>
                <a:gd name="T31" fmla="*/ 2489 h 48"/>
                <a:gd name="T32" fmla="*/ 24 w 80"/>
                <a:gd name="T33" fmla="*/ 1123 h 4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0"/>
                <a:gd name="T52" fmla="*/ 0 h 48"/>
                <a:gd name="T53" fmla="*/ 80 w 80"/>
                <a:gd name="T54" fmla="*/ 48 h 4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0" h="48">
                  <a:moveTo>
                    <a:pt x="24" y="8"/>
                  </a:moveTo>
                  <a:lnTo>
                    <a:pt x="0" y="16"/>
                  </a:lnTo>
                  <a:lnTo>
                    <a:pt x="0" y="24"/>
                  </a:lnTo>
                  <a:lnTo>
                    <a:pt x="16" y="32"/>
                  </a:lnTo>
                  <a:lnTo>
                    <a:pt x="24" y="40"/>
                  </a:lnTo>
                  <a:lnTo>
                    <a:pt x="24" y="48"/>
                  </a:lnTo>
                  <a:lnTo>
                    <a:pt x="40" y="40"/>
                  </a:lnTo>
                  <a:lnTo>
                    <a:pt x="48" y="40"/>
                  </a:lnTo>
                  <a:lnTo>
                    <a:pt x="56" y="40"/>
                  </a:lnTo>
                  <a:lnTo>
                    <a:pt x="72" y="24"/>
                  </a:lnTo>
                  <a:lnTo>
                    <a:pt x="72" y="16"/>
                  </a:lnTo>
                  <a:lnTo>
                    <a:pt x="80" y="0"/>
                  </a:lnTo>
                  <a:lnTo>
                    <a:pt x="72" y="0"/>
                  </a:lnTo>
                  <a:lnTo>
                    <a:pt x="48" y="0"/>
                  </a:lnTo>
                  <a:lnTo>
                    <a:pt x="48" y="8"/>
                  </a:lnTo>
                  <a:lnTo>
                    <a:pt x="24" y="16"/>
                  </a:lnTo>
                  <a:lnTo>
                    <a:pt x="24" y="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83" name="Freeform 272"/>
            <p:cNvSpPr>
              <a:spLocks/>
            </p:cNvSpPr>
            <p:nvPr/>
          </p:nvSpPr>
          <p:spPr bwMode="auto">
            <a:xfrm>
              <a:off x="3319" y="1211"/>
              <a:ext cx="79" cy="82"/>
            </a:xfrm>
            <a:custGeom>
              <a:avLst/>
              <a:gdLst>
                <a:gd name="T0" fmla="*/ 32 w 80"/>
                <a:gd name="T1" fmla="*/ 0 h 72"/>
                <a:gd name="T2" fmla="*/ 32 w 80"/>
                <a:gd name="T3" fmla="*/ 1963 h 72"/>
                <a:gd name="T4" fmla="*/ 40 w 80"/>
                <a:gd name="T5" fmla="*/ 4881 h 72"/>
                <a:gd name="T6" fmla="*/ 40 w 80"/>
                <a:gd name="T7" fmla="*/ 7853 h 72"/>
                <a:gd name="T8" fmla="*/ 43 w 80"/>
                <a:gd name="T9" fmla="*/ 8851 h 72"/>
                <a:gd name="T10" fmla="*/ 40 w 80"/>
                <a:gd name="T11" fmla="*/ 8851 h 72"/>
                <a:gd name="T12" fmla="*/ 32 w 80"/>
                <a:gd name="T13" fmla="*/ 5992 h 72"/>
                <a:gd name="T14" fmla="*/ 8 w 80"/>
                <a:gd name="T15" fmla="*/ 4881 h 72"/>
                <a:gd name="T16" fmla="*/ 0 w 80"/>
                <a:gd name="T17" fmla="*/ 4881 h 72"/>
                <a:gd name="T18" fmla="*/ 0 w 80"/>
                <a:gd name="T19" fmla="*/ 3879 h 72"/>
                <a:gd name="T20" fmla="*/ 0 w 80"/>
                <a:gd name="T21" fmla="*/ 3879 h 72"/>
                <a:gd name="T22" fmla="*/ 0 w 80"/>
                <a:gd name="T23" fmla="*/ 2901 h 72"/>
                <a:gd name="T24" fmla="*/ 16 w 80"/>
                <a:gd name="T25" fmla="*/ 928 h 72"/>
                <a:gd name="T26" fmla="*/ 8 w 80"/>
                <a:gd name="T27" fmla="*/ 0 h 72"/>
                <a:gd name="T28" fmla="*/ 32 w 80"/>
                <a:gd name="T29" fmla="*/ 0 h 72"/>
                <a:gd name="T30" fmla="*/ 32 w 80"/>
                <a:gd name="T31" fmla="*/ 0 h 7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0"/>
                <a:gd name="T49" fmla="*/ 0 h 72"/>
                <a:gd name="T50" fmla="*/ 80 w 80"/>
                <a:gd name="T51" fmla="*/ 72 h 7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0" h="72">
                  <a:moveTo>
                    <a:pt x="32" y="0"/>
                  </a:moveTo>
                  <a:lnTo>
                    <a:pt x="32" y="16"/>
                  </a:lnTo>
                  <a:lnTo>
                    <a:pt x="40" y="40"/>
                  </a:lnTo>
                  <a:lnTo>
                    <a:pt x="72" y="64"/>
                  </a:lnTo>
                  <a:lnTo>
                    <a:pt x="80" y="72"/>
                  </a:lnTo>
                  <a:lnTo>
                    <a:pt x="48" y="72"/>
                  </a:lnTo>
                  <a:lnTo>
                    <a:pt x="32" y="48"/>
                  </a:lnTo>
                  <a:lnTo>
                    <a:pt x="8" y="40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0" y="24"/>
                  </a:lnTo>
                  <a:lnTo>
                    <a:pt x="16" y="8"/>
                  </a:lnTo>
                  <a:lnTo>
                    <a:pt x="8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84" name="Freeform 273"/>
            <p:cNvSpPr>
              <a:spLocks/>
            </p:cNvSpPr>
            <p:nvPr/>
          </p:nvSpPr>
          <p:spPr bwMode="auto">
            <a:xfrm>
              <a:off x="3398" y="1293"/>
              <a:ext cx="23" cy="9"/>
            </a:xfrm>
            <a:custGeom>
              <a:avLst/>
              <a:gdLst>
                <a:gd name="T0" fmla="*/ 0 w 24"/>
                <a:gd name="T1" fmla="*/ 0 h 8"/>
                <a:gd name="T2" fmla="*/ 8 w 24"/>
                <a:gd name="T3" fmla="*/ 579 h 8"/>
                <a:gd name="T4" fmla="*/ 12 w 24"/>
                <a:gd name="T5" fmla="*/ 579 h 8"/>
                <a:gd name="T6" fmla="*/ 12 w 24"/>
                <a:gd name="T7" fmla="*/ 0 h 8"/>
                <a:gd name="T8" fmla="*/ 12 w 24"/>
                <a:gd name="T9" fmla="*/ 0 h 8"/>
                <a:gd name="T10" fmla="*/ 0 w 24"/>
                <a:gd name="T11" fmla="*/ 0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"/>
                <a:gd name="T19" fmla="*/ 0 h 8"/>
                <a:gd name="T20" fmla="*/ 24 w 24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" h="8">
                  <a:moveTo>
                    <a:pt x="0" y="0"/>
                  </a:moveTo>
                  <a:lnTo>
                    <a:pt x="8" y="8"/>
                  </a:lnTo>
                  <a:lnTo>
                    <a:pt x="16" y="8"/>
                  </a:lnTo>
                  <a:lnTo>
                    <a:pt x="2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85" name="Freeform 274"/>
            <p:cNvSpPr>
              <a:spLocks/>
            </p:cNvSpPr>
            <p:nvPr/>
          </p:nvSpPr>
          <p:spPr bwMode="auto">
            <a:xfrm>
              <a:off x="3335" y="1055"/>
              <a:ext cx="110" cy="137"/>
            </a:xfrm>
            <a:custGeom>
              <a:avLst/>
              <a:gdLst>
                <a:gd name="T0" fmla="*/ 16 w 112"/>
                <a:gd name="T1" fmla="*/ 16164 h 120"/>
                <a:gd name="T2" fmla="*/ 28 w 112"/>
                <a:gd name="T3" fmla="*/ 12888 h 120"/>
                <a:gd name="T4" fmla="*/ 28 w 112"/>
                <a:gd name="T5" fmla="*/ 11727 h 120"/>
                <a:gd name="T6" fmla="*/ 28 w 112"/>
                <a:gd name="T7" fmla="*/ 10817 h 120"/>
                <a:gd name="T8" fmla="*/ 28 w 112"/>
                <a:gd name="T9" fmla="*/ 8575 h 120"/>
                <a:gd name="T10" fmla="*/ 57 w 112"/>
                <a:gd name="T11" fmla="*/ 5577 h 120"/>
                <a:gd name="T12" fmla="*/ 61 w 112"/>
                <a:gd name="T13" fmla="*/ 3283 h 120"/>
                <a:gd name="T14" fmla="*/ 57 w 112"/>
                <a:gd name="T15" fmla="*/ 1029 h 120"/>
                <a:gd name="T16" fmla="*/ 57 w 112"/>
                <a:gd name="T17" fmla="*/ 0 h 120"/>
                <a:gd name="T18" fmla="*/ 49 w 112"/>
                <a:gd name="T19" fmla="*/ 1029 h 120"/>
                <a:gd name="T20" fmla="*/ 43 w 112"/>
                <a:gd name="T21" fmla="*/ 1029 h 120"/>
                <a:gd name="T22" fmla="*/ 28 w 112"/>
                <a:gd name="T23" fmla="*/ 3283 h 120"/>
                <a:gd name="T24" fmla="*/ 28 w 112"/>
                <a:gd name="T25" fmla="*/ 4373 h 120"/>
                <a:gd name="T26" fmla="*/ 28 w 112"/>
                <a:gd name="T27" fmla="*/ 5577 h 120"/>
                <a:gd name="T28" fmla="*/ 28 w 112"/>
                <a:gd name="T29" fmla="*/ 7511 h 120"/>
                <a:gd name="T30" fmla="*/ 28 w 112"/>
                <a:gd name="T31" fmla="*/ 8575 h 120"/>
                <a:gd name="T32" fmla="*/ 16 w 112"/>
                <a:gd name="T33" fmla="*/ 9685 h 120"/>
                <a:gd name="T34" fmla="*/ 8 w 112"/>
                <a:gd name="T35" fmla="*/ 9685 h 120"/>
                <a:gd name="T36" fmla="*/ 0 w 112"/>
                <a:gd name="T37" fmla="*/ 10817 h 120"/>
                <a:gd name="T38" fmla="*/ 16 w 112"/>
                <a:gd name="T39" fmla="*/ 10817 h 120"/>
                <a:gd name="T40" fmla="*/ 8 w 112"/>
                <a:gd name="T41" fmla="*/ 14098 h 120"/>
                <a:gd name="T42" fmla="*/ 16 w 112"/>
                <a:gd name="T43" fmla="*/ 14098 h 120"/>
                <a:gd name="T44" fmla="*/ 8 w 112"/>
                <a:gd name="T45" fmla="*/ 16164 h 120"/>
                <a:gd name="T46" fmla="*/ 16 w 112"/>
                <a:gd name="T47" fmla="*/ 16164 h 120"/>
                <a:gd name="T48" fmla="*/ 16 w 112"/>
                <a:gd name="T49" fmla="*/ 16164 h 12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12"/>
                <a:gd name="T76" fmla="*/ 0 h 120"/>
                <a:gd name="T77" fmla="*/ 112 w 112"/>
                <a:gd name="T78" fmla="*/ 120 h 120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12" h="120">
                  <a:moveTo>
                    <a:pt x="16" y="120"/>
                  </a:moveTo>
                  <a:lnTo>
                    <a:pt x="40" y="96"/>
                  </a:lnTo>
                  <a:lnTo>
                    <a:pt x="48" y="88"/>
                  </a:lnTo>
                  <a:lnTo>
                    <a:pt x="56" y="80"/>
                  </a:lnTo>
                  <a:lnTo>
                    <a:pt x="64" y="64"/>
                  </a:lnTo>
                  <a:lnTo>
                    <a:pt x="104" y="40"/>
                  </a:lnTo>
                  <a:lnTo>
                    <a:pt x="112" y="24"/>
                  </a:lnTo>
                  <a:lnTo>
                    <a:pt x="104" y="8"/>
                  </a:lnTo>
                  <a:lnTo>
                    <a:pt x="104" y="0"/>
                  </a:lnTo>
                  <a:lnTo>
                    <a:pt x="88" y="8"/>
                  </a:lnTo>
                  <a:lnTo>
                    <a:pt x="80" y="8"/>
                  </a:lnTo>
                  <a:lnTo>
                    <a:pt x="64" y="24"/>
                  </a:lnTo>
                  <a:lnTo>
                    <a:pt x="64" y="32"/>
                  </a:lnTo>
                  <a:lnTo>
                    <a:pt x="40" y="40"/>
                  </a:lnTo>
                  <a:lnTo>
                    <a:pt x="32" y="56"/>
                  </a:lnTo>
                  <a:lnTo>
                    <a:pt x="32" y="64"/>
                  </a:lnTo>
                  <a:lnTo>
                    <a:pt x="16" y="72"/>
                  </a:lnTo>
                  <a:lnTo>
                    <a:pt x="8" y="72"/>
                  </a:lnTo>
                  <a:lnTo>
                    <a:pt x="0" y="80"/>
                  </a:lnTo>
                  <a:lnTo>
                    <a:pt x="16" y="80"/>
                  </a:lnTo>
                  <a:lnTo>
                    <a:pt x="8" y="104"/>
                  </a:lnTo>
                  <a:lnTo>
                    <a:pt x="16" y="104"/>
                  </a:lnTo>
                  <a:lnTo>
                    <a:pt x="8" y="120"/>
                  </a:lnTo>
                  <a:lnTo>
                    <a:pt x="16" y="12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86" name="Freeform 275"/>
            <p:cNvSpPr>
              <a:spLocks/>
            </p:cNvSpPr>
            <p:nvPr/>
          </p:nvSpPr>
          <p:spPr bwMode="auto">
            <a:xfrm>
              <a:off x="3571" y="827"/>
              <a:ext cx="39" cy="55"/>
            </a:xfrm>
            <a:custGeom>
              <a:avLst/>
              <a:gdLst>
                <a:gd name="T0" fmla="*/ 0 w 40"/>
                <a:gd name="T1" fmla="*/ 3745 h 48"/>
                <a:gd name="T2" fmla="*/ 0 w 40"/>
                <a:gd name="T3" fmla="*/ 4917 h 48"/>
                <a:gd name="T4" fmla="*/ 0 w 40"/>
                <a:gd name="T5" fmla="*/ 4917 h 48"/>
                <a:gd name="T6" fmla="*/ 20 w 40"/>
                <a:gd name="T7" fmla="*/ 6182 h 48"/>
                <a:gd name="T8" fmla="*/ 20 w 40"/>
                <a:gd name="T9" fmla="*/ 7397 h 48"/>
                <a:gd name="T10" fmla="*/ 20 w 40"/>
                <a:gd name="T11" fmla="*/ 7397 h 48"/>
                <a:gd name="T12" fmla="*/ 20 w 40"/>
                <a:gd name="T13" fmla="*/ 4917 h 48"/>
                <a:gd name="T14" fmla="*/ 20 w 40"/>
                <a:gd name="T15" fmla="*/ 4917 h 48"/>
                <a:gd name="T16" fmla="*/ 20 w 40"/>
                <a:gd name="T17" fmla="*/ 2489 h 48"/>
                <a:gd name="T18" fmla="*/ 20 w 40"/>
                <a:gd name="T19" fmla="*/ 0 h 48"/>
                <a:gd name="T20" fmla="*/ 16 w 40"/>
                <a:gd name="T21" fmla="*/ 1123 h 48"/>
                <a:gd name="T22" fmla="*/ 8 w 40"/>
                <a:gd name="T23" fmla="*/ 0 h 48"/>
                <a:gd name="T24" fmla="*/ 0 w 40"/>
                <a:gd name="T25" fmla="*/ 2489 h 48"/>
                <a:gd name="T26" fmla="*/ 0 w 40"/>
                <a:gd name="T27" fmla="*/ 3745 h 4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0"/>
                <a:gd name="T43" fmla="*/ 0 h 48"/>
                <a:gd name="T44" fmla="*/ 40 w 40"/>
                <a:gd name="T45" fmla="*/ 48 h 4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0" h="48">
                  <a:moveTo>
                    <a:pt x="0" y="24"/>
                  </a:moveTo>
                  <a:lnTo>
                    <a:pt x="0" y="32"/>
                  </a:lnTo>
                  <a:lnTo>
                    <a:pt x="24" y="40"/>
                  </a:lnTo>
                  <a:lnTo>
                    <a:pt x="32" y="48"/>
                  </a:lnTo>
                  <a:lnTo>
                    <a:pt x="32" y="32"/>
                  </a:lnTo>
                  <a:lnTo>
                    <a:pt x="40" y="32"/>
                  </a:lnTo>
                  <a:lnTo>
                    <a:pt x="40" y="16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8" y="0"/>
                  </a:lnTo>
                  <a:lnTo>
                    <a:pt x="0" y="16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87" name="Freeform 276"/>
            <p:cNvSpPr>
              <a:spLocks/>
            </p:cNvSpPr>
            <p:nvPr/>
          </p:nvSpPr>
          <p:spPr bwMode="auto">
            <a:xfrm>
              <a:off x="3618" y="873"/>
              <a:ext cx="55" cy="64"/>
            </a:xfrm>
            <a:custGeom>
              <a:avLst/>
              <a:gdLst>
                <a:gd name="T0" fmla="*/ 0 w 56"/>
                <a:gd name="T1" fmla="*/ 1055 h 56"/>
                <a:gd name="T2" fmla="*/ 0 w 56"/>
                <a:gd name="T3" fmla="*/ 3334 h 56"/>
                <a:gd name="T4" fmla="*/ 0 w 56"/>
                <a:gd name="T5" fmla="*/ 4493 h 56"/>
                <a:gd name="T6" fmla="*/ 24 w 56"/>
                <a:gd name="T7" fmla="*/ 5687 h 56"/>
                <a:gd name="T8" fmla="*/ 28 w 56"/>
                <a:gd name="T9" fmla="*/ 7819 h 56"/>
                <a:gd name="T10" fmla="*/ 28 w 56"/>
                <a:gd name="T11" fmla="*/ 6707 h 56"/>
                <a:gd name="T12" fmla="*/ 28 w 56"/>
                <a:gd name="T13" fmla="*/ 3334 h 56"/>
                <a:gd name="T14" fmla="*/ 28 w 56"/>
                <a:gd name="T15" fmla="*/ 1055 h 56"/>
                <a:gd name="T16" fmla="*/ 28 w 56"/>
                <a:gd name="T17" fmla="*/ 0 h 56"/>
                <a:gd name="T18" fmla="*/ 24 w 56"/>
                <a:gd name="T19" fmla="*/ 0 h 56"/>
                <a:gd name="T20" fmla="*/ 16 w 56"/>
                <a:gd name="T21" fmla="*/ 0 h 56"/>
                <a:gd name="T22" fmla="*/ 0 w 56"/>
                <a:gd name="T23" fmla="*/ 1055 h 5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56"/>
                <a:gd name="T37" fmla="*/ 0 h 56"/>
                <a:gd name="T38" fmla="*/ 56 w 56"/>
                <a:gd name="T39" fmla="*/ 56 h 5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56" h="56">
                  <a:moveTo>
                    <a:pt x="0" y="8"/>
                  </a:moveTo>
                  <a:lnTo>
                    <a:pt x="0" y="24"/>
                  </a:lnTo>
                  <a:lnTo>
                    <a:pt x="0" y="32"/>
                  </a:lnTo>
                  <a:lnTo>
                    <a:pt x="24" y="40"/>
                  </a:lnTo>
                  <a:lnTo>
                    <a:pt x="56" y="56"/>
                  </a:lnTo>
                  <a:lnTo>
                    <a:pt x="56" y="48"/>
                  </a:lnTo>
                  <a:lnTo>
                    <a:pt x="40" y="24"/>
                  </a:lnTo>
                  <a:lnTo>
                    <a:pt x="48" y="8"/>
                  </a:lnTo>
                  <a:lnTo>
                    <a:pt x="40" y="0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88" name="Freeform 277"/>
            <p:cNvSpPr>
              <a:spLocks/>
            </p:cNvSpPr>
            <p:nvPr/>
          </p:nvSpPr>
          <p:spPr bwMode="auto">
            <a:xfrm>
              <a:off x="3696" y="891"/>
              <a:ext cx="48" cy="55"/>
            </a:xfrm>
            <a:custGeom>
              <a:avLst/>
              <a:gdLst>
                <a:gd name="T0" fmla="*/ 0 w 48"/>
                <a:gd name="T1" fmla="*/ 1123 h 48"/>
                <a:gd name="T2" fmla="*/ 0 w 48"/>
                <a:gd name="T3" fmla="*/ 2489 h 48"/>
                <a:gd name="T4" fmla="*/ 0 w 48"/>
                <a:gd name="T5" fmla="*/ 3745 h 48"/>
                <a:gd name="T6" fmla="*/ 0 w 48"/>
                <a:gd name="T7" fmla="*/ 6182 h 48"/>
                <a:gd name="T8" fmla="*/ 0 w 48"/>
                <a:gd name="T9" fmla="*/ 7397 h 48"/>
                <a:gd name="T10" fmla="*/ 24 w 48"/>
                <a:gd name="T11" fmla="*/ 7397 h 48"/>
                <a:gd name="T12" fmla="*/ 40 w 48"/>
                <a:gd name="T13" fmla="*/ 7397 h 48"/>
                <a:gd name="T14" fmla="*/ 48 w 48"/>
                <a:gd name="T15" fmla="*/ 4917 h 48"/>
                <a:gd name="T16" fmla="*/ 48 w 48"/>
                <a:gd name="T17" fmla="*/ 3745 h 48"/>
                <a:gd name="T18" fmla="*/ 32 w 48"/>
                <a:gd name="T19" fmla="*/ 1123 h 48"/>
                <a:gd name="T20" fmla="*/ 24 w 48"/>
                <a:gd name="T21" fmla="*/ 1123 h 48"/>
                <a:gd name="T22" fmla="*/ 16 w 48"/>
                <a:gd name="T23" fmla="*/ 0 h 48"/>
                <a:gd name="T24" fmla="*/ 0 w 48"/>
                <a:gd name="T25" fmla="*/ 1123 h 48"/>
                <a:gd name="T26" fmla="*/ 0 w 48"/>
                <a:gd name="T27" fmla="*/ 1123 h 48"/>
                <a:gd name="T28" fmla="*/ 0 w 48"/>
                <a:gd name="T29" fmla="*/ 1123 h 4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8"/>
                <a:gd name="T46" fmla="*/ 0 h 48"/>
                <a:gd name="T47" fmla="*/ 48 w 48"/>
                <a:gd name="T48" fmla="*/ 48 h 4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8" h="48">
                  <a:moveTo>
                    <a:pt x="0" y="8"/>
                  </a:moveTo>
                  <a:lnTo>
                    <a:pt x="0" y="16"/>
                  </a:lnTo>
                  <a:lnTo>
                    <a:pt x="0" y="24"/>
                  </a:lnTo>
                  <a:lnTo>
                    <a:pt x="0" y="40"/>
                  </a:lnTo>
                  <a:lnTo>
                    <a:pt x="0" y="48"/>
                  </a:lnTo>
                  <a:lnTo>
                    <a:pt x="24" y="48"/>
                  </a:lnTo>
                  <a:lnTo>
                    <a:pt x="40" y="48"/>
                  </a:lnTo>
                  <a:lnTo>
                    <a:pt x="48" y="32"/>
                  </a:lnTo>
                  <a:lnTo>
                    <a:pt x="48" y="24"/>
                  </a:lnTo>
                  <a:lnTo>
                    <a:pt x="32" y="8"/>
                  </a:lnTo>
                  <a:lnTo>
                    <a:pt x="24" y="8"/>
                  </a:lnTo>
                  <a:lnTo>
                    <a:pt x="16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89" name="Freeform 278"/>
            <p:cNvSpPr>
              <a:spLocks/>
            </p:cNvSpPr>
            <p:nvPr/>
          </p:nvSpPr>
          <p:spPr bwMode="auto">
            <a:xfrm>
              <a:off x="4113" y="900"/>
              <a:ext cx="71" cy="73"/>
            </a:xfrm>
            <a:custGeom>
              <a:avLst/>
              <a:gdLst>
                <a:gd name="T0" fmla="*/ 8 w 72"/>
                <a:gd name="T1" fmla="*/ 0 h 64"/>
                <a:gd name="T2" fmla="*/ 0 w 72"/>
                <a:gd name="T3" fmla="*/ 3041 h 64"/>
                <a:gd name="T4" fmla="*/ 8 w 72"/>
                <a:gd name="T5" fmla="*/ 5148 h 64"/>
                <a:gd name="T6" fmla="*/ 8 w 72"/>
                <a:gd name="T7" fmla="*/ 7219 h 64"/>
                <a:gd name="T8" fmla="*/ 16 w 72"/>
                <a:gd name="T9" fmla="*/ 8234 h 64"/>
                <a:gd name="T10" fmla="*/ 32 w 72"/>
                <a:gd name="T11" fmla="*/ 8234 h 64"/>
                <a:gd name="T12" fmla="*/ 32 w 72"/>
                <a:gd name="T13" fmla="*/ 6311 h 64"/>
                <a:gd name="T14" fmla="*/ 36 w 72"/>
                <a:gd name="T15" fmla="*/ 7219 h 64"/>
                <a:gd name="T16" fmla="*/ 36 w 72"/>
                <a:gd name="T17" fmla="*/ 5148 h 64"/>
                <a:gd name="T18" fmla="*/ 36 w 72"/>
                <a:gd name="T19" fmla="*/ 4253 h 64"/>
                <a:gd name="T20" fmla="*/ 36 w 72"/>
                <a:gd name="T21" fmla="*/ 2049 h 64"/>
                <a:gd name="T22" fmla="*/ 36 w 72"/>
                <a:gd name="T23" fmla="*/ 5148 h 64"/>
                <a:gd name="T24" fmla="*/ 36 w 72"/>
                <a:gd name="T25" fmla="*/ 4253 h 64"/>
                <a:gd name="T26" fmla="*/ 36 w 72"/>
                <a:gd name="T27" fmla="*/ 2049 h 64"/>
                <a:gd name="T28" fmla="*/ 36 w 72"/>
                <a:gd name="T29" fmla="*/ 0 h 64"/>
                <a:gd name="T30" fmla="*/ 36 w 72"/>
                <a:gd name="T31" fmla="*/ 0 h 64"/>
                <a:gd name="T32" fmla="*/ 32 w 72"/>
                <a:gd name="T33" fmla="*/ 1003 h 64"/>
                <a:gd name="T34" fmla="*/ 24 w 72"/>
                <a:gd name="T35" fmla="*/ 2049 h 64"/>
                <a:gd name="T36" fmla="*/ 8 w 72"/>
                <a:gd name="T37" fmla="*/ 1003 h 64"/>
                <a:gd name="T38" fmla="*/ 8 w 72"/>
                <a:gd name="T39" fmla="*/ 0 h 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72"/>
                <a:gd name="T61" fmla="*/ 0 h 64"/>
                <a:gd name="T62" fmla="*/ 72 w 72"/>
                <a:gd name="T63" fmla="*/ 64 h 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72" h="64">
                  <a:moveTo>
                    <a:pt x="8" y="0"/>
                  </a:moveTo>
                  <a:lnTo>
                    <a:pt x="0" y="24"/>
                  </a:lnTo>
                  <a:lnTo>
                    <a:pt x="8" y="40"/>
                  </a:lnTo>
                  <a:lnTo>
                    <a:pt x="8" y="56"/>
                  </a:lnTo>
                  <a:lnTo>
                    <a:pt x="16" y="64"/>
                  </a:lnTo>
                  <a:lnTo>
                    <a:pt x="32" y="64"/>
                  </a:lnTo>
                  <a:lnTo>
                    <a:pt x="32" y="48"/>
                  </a:lnTo>
                  <a:lnTo>
                    <a:pt x="48" y="56"/>
                  </a:lnTo>
                  <a:lnTo>
                    <a:pt x="56" y="40"/>
                  </a:lnTo>
                  <a:lnTo>
                    <a:pt x="40" y="32"/>
                  </a:lnTo>
                  <a:lnTo>
                    <a:pt x="40" y="16"/>
                  </a:lnTo>
                  <a:lnTo>
                    <a:pt x="64" y="40"/>
                  </a:lnTo>
                  <a:lnTo>
                    <a:pt x="72" y="32"/>
                  </a:lnTo>
                  <a:lnTo>
                    <a:pt x="72" y="16"/>
                  </a:lnTo>
                  <a:lnTo>
                    <a:pt x="48" y="0"/>
                  </a:lnTo>
                  <a:lnTo>
                    <a:pt x="40" y="0"/>
                  </a:lnTo>
                  <a:lnTo>
                    <a:pt x="32" y="8"/>
                  </a:lnTo>
                  <a:lnTo>
                    <a:pt x="24" y="16"/>
                  </a:lnTo>
                  <a:lnTo>
                    <a:pt x="8" y="8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90" name="Freeform 279"/>
            <p:cNvSpPr>
              <a:spLocks/>
            </p:cNvSpPr>
            <p:nvPr/>
          </p:nvSpPr>
          <p:spPr bwMode="auto">
            <a:xfrm>
              <a:off x="4718" y="1037"/>
              <a:ext cx="63" cy="18"/>
            </a:xfrm>
            <a:custGeom>
              <a:avLst/>
              <a:gdLst>
                <a:gd name="T0" fmla="*/ 0 w 64"/>
                <a:gd name="T1" fmla="*/ 0 h 16"/>
                <a:gd name="T2" fmla="*/ 32 w 64"/>
                <a:gd name="T3" fmla="*/ 579 h 16"/>
                <a:gd name="T4" fmla="*/ 32 w 64"/>
                <a:gd name="T5" fmla="*/ 1174 h 16"/>
                <a:gd name="T6" fmla="*/ 32 w 64"/>
                <a:gd name="T7" fmla="*/ 579 h 16"/>
                <a:gd name="T8" fmla="*/ 0 w 64"/>
                <a:gd name="T9" fmla="*/ 0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4"/>
                <a:gd name="T16" fmla="*/ 0 h 16"/>
                <a:gd name="T17" fmla="*/ 64 w 64"/>
                <a:gd name="T18" fmla="*/ 16 h 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4" h="16">
                  <a:moveTo>
                    <a:pt x="0" y="0"/>
                  </a:moveTo>
                  <a:lnTo>
                    <a:pt x="40" y="8"/>
                  </a:lnTo>
                  <a:lnTo>
                    <a:pt x="56" y="16"/>
                  </a:lnTo>
                  <a:lnTo>
                    <a:pt x="64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91" name="Freeform 280"/>
            <p:cNvSpPr>
              <a:spLocks/>
            </p:cNvSpPr>
            <p:nvPr/>
          </p:nvSpPr>
          <p:spPr bwMode="auto">
            <a:xfrm>
              <a:off x="3099" y="946"/>
              <a:ext cx="1823" cy="1105"/>
            </a:xfrm>
            <a:custGeom>
              <a:avLst/>
              <a:gdLst>
                <a:gd name="T0" fmla="*/ 24 w 1856"/>
                <a:gd name="T1" fmla="*/ 53580 h 968"/>
                <a:gd name="T2" fmla="*/ 16 w 1856"/>
                <a:gd name="T3" fmla="*/ 42816 h 968"/>
                <a:gd name="T4" fmla="*/ 76 w 1856"/>
                <a:gd name="T5" fmla="*/ 52371 h 968"/>
                <a:gd name="T6" fmla="*/ 43 w 1856"/>
                <a:gd name="T7" fmla="*/ 55753 h 968"/>
                <a:gd name="T8" fmla="*/ 76 w 1856"/>
                <a:gd name="T9" fmla="*/ 60000 h 968"/>
                <a:gd name="T10" fmla="*/ 90 w 1856"/>
                <a:gd name="T11" fmla="*/ 48252 h 968"/>
                <a:gd name="T12" fmla="*/ 125 w 1856"/>
                <a:gd name="T13" fmla="*/ 48252 h 968"/>
                <a:gd name="T14" fmla="*/ 181 w 1856"/>
                <a:gd name="T15" fmla="*/ 46251 h 968"/>
                <a:gd name="T16" fmla="*/ 223 w 1856"/>
                <a:gd name="T17" fmla="*/ 43921 h 968"/>
                <a:gd name="T18" fmla="*/ 246 w 1856"/>
                <a:gd name="T19" fmla="*/ 42816 h 968"/>
                <a:gd name="T20" fmla="*/ 264 w 1856"/>
                <a:gd name="T21" fmla="*/ 48252 h 968"/>
                <a:gd name="T22" fmla="*/ 260 w 1856"/>
                <a:gd name="T23" fmla="*/ 41707 h 968"/>
                <a:gd name="T24" fmla="*/ 269 w 1856"/>
                <a:gd name="T25" fmla="*/ 35494 h 968"/>
                <a:gd name="T26" fmla="*/ 273 w 1856"/>
                <a:gd name="T27" fmla="*/ 28954 h 968"/>
                <a:gd name="T28" fmla="*/ 293 w 1856"/>
                <a:gd name="T29" fmla="*/ 28954 h 968"/>
                <a:gd name="T30" fmla="*/ 293 w 1856"/>
                <a:gd name="T31" fmla="*/ 19146 h 968"/>
                <a:gd name="T32" fmla="*/ 339 w 1856"/>
                <a:gd name="T33" fmla="*/ 10784 h 968"/>
                <a:gd name="T34" fmla="*/ 339 w 1856"/>
                <a:gd name="T35" fmla="*/ 3277 h 968"/>
                <a:gd name="T36" fmla="*/ 379 w 1856"/>
                <a:gd name="T37" fmla="*/ 5564 h 968"/>
                <a:gd name="T38" fmla="*/ 424 w 1856"/>
                <a:gd name="T39" fmla="*/ 9658 h 968"/>
                <a:gd name="T40" fmla="*/ 415 w 1856"/>
                <a:gd name="T41" fmla="*/ 19146 h 968"/>
                <a:gd name="T42" fmla="*/ 477 w 1856"/>
                <a:gd name="T43" fmla="*/ 17172 h 968"/>
                <a:gd name="T44" fmla="*/ 536 w 1856"/>
                <a:gd name="T45" fmla="*/ 17172 h 968"/>
                <a:gd name="T46" fmla="*/ 585 w 1856"/>
                <a:gd name="T47" fmla="*/ 17172 h 968"/>
                <a:gd name="T48" fmla="*/ 618 w 1856"/>
                <a:gd name="T49" fmla="*/ 10784 h 968"/>
                <a:gd name="T50" fmla="*/ 676 w 1856"/>
                <a:gd name="T51" fmla="*/ 14052 h 968"/>
                <a:gd name="T52" fmla="*/ 749 w 1856"/>
                <a:gd name="T53" fmla="*/ 14052 h 968"/>
                <a:gd name="T54" fmla="*/ 782 w 1856"/>
                <a:gd name="T55" fmla="*/ 10784 h 968"/>
                <a:gd name="T56" fmla="*/ 883 w 1856"/>
                <a:gd name="T57" fmla="*/ 11690 h 968"/>
                <a:gd name="T58" fmla="*/ 955 w 1856"/>
                <a:gd name="T59" fmla="*/ 22511 h 968"/>
                <a:gd name="T60" fmla="*/ 889 w 1856"/>
                <a:gd name="T61" fmla="*/ 24720 h 968"/>
                <a:gd name="T62" fmla="*/ 895 w 1856"/>
                <a:gd name="T63" fmla="*/ 33254 h 968"/>
                <a:gd name="T64" fmla="*/ 878 w 1856"/>
                <a:gd name="T65" fmla="*/ 48252 h 968"/>
                <a:gd name="T66" fmla="*/ 860 w 1856"/>
                <a:gd name="T67" fmla="*/ 63178 h 968"/>
                <a:gd name="T68" fmla="*/ 860 w 1856"/>
                <a:gd name="T69" fmla="*/ 78239 h 968"/>
                <a:gd name="T70" fmla="*/ 827 w 1856"/>
                <a:gd name="T71" fmla="*/ 57878 h 968"/>
                <a:gd name="T72" fmla="*/ 820 w 1856"/>
                <a:gd name="T73" fmla="*/ 48252 h 968"/>
                <a:gd name="T74" fmla="*/ 791 w 1856"/>
                <a:gd name="T75" fmla="*/ 57878 h 968"/>
                <a:gd name="T76" fmla="*/ 717 w 1856"/>
                <a:gd name="T77" fmla="*/ 62305 h 968"/>
                <a:gd name="T78" fmla="*/ 749 w 1856"/>
                <a:gd name="T79" fmla="*/ 78239 h 968"/>
                <a:gd name="T80" fmla="*/ 717 w 1856"/>
                <a:gd name="T81" fmla="*/ 108147 h 968"/>
                <a:gd name="T82" fmla="*/ 709 w 1856"/>
                <a:gd name="T83" fmla="*/ 96551 h 968"/>
                <a:gd name="T84" fmla="*/ 652 w 1856"/>
                <a:gd name="T85" fmla="*/ 84608 h 968"/>
                <a:gd name="T86" fmla="*/ 618 w 1856"/>
                <a:gd name="T87" fmla="*/ 92158 h 968"/>
                <a:gd name="T88" fmla="*/ 530 w 1856"/>
                <a:gd name="T89" fmla="*/ 93392 h 968"/>
                <a:gd name="T90" fmla="*/ 477 w 1856"/>
                <a:gd name="T91" fmla="*/ 95301 h 968"/>
                <a:gd name="T92" fmla="*/ 407 w 1856"/>
                <a:gd name="T93" fmla="*/ 101884 h 968"/>
                <a:gd name="T94" fmla="*/ 359 w 1856"/>
                <a:gd name="T95" fmla="*/ 117822 h 968"/>
                <a:gd name="T96" fmla="*/ 300 w 1856"/>
                <a:gd name="T97" fmla="*/ 125399 h 968"/>
                <a:gd name="T98" fmla="*/ 246 w 1856"/>
                <a:gd name="T99" fmla="*/ 126580 h 968"/>
                <a:gd name="T100" fmla="*/ 193 w 1856"/>
                <a:gd name="T101" fmla="*/ 117822 h 968"/>
                <a:gd name="T102" fmla="*/ 186 w 1856"/>
                <a:gd name="T103" fmla="*/ 107065 h 968"/>
                <a:gd name="T104" fmla="*/ 143 w 1856"/>
                <a:gd name="T105" fmla="*/ 109305 h 968"/>
                <a:gd name="T106" fmla="*/ 143 w 1856"/>
                <a:gd name="T107" fmla="*/ 123241 h 968"/>
                <a:gd name="T108" fmla="*/ 113 w 1856"/>
                <a:gd name="T109" fmla="*/ 114672 h 968"/>
                <a:gd name="T110" fmla="*/ 84 w 1856"/>
                <a:gd name="T111" fmla="*/ 103856 h 968"/>
                <a:gd name="T112" fmla="*/ 81 w 1856"/>
                <a:gd name="T113" fmla="*/ 97512 h 968"/>
                <a:gd name="T114" fmla="*/ 49 w 1856"/>
                <a:gd name="T115" fmla="*/ 90239 h 968"/>
                <a:gd name="T116" fmla="*/ 24 w 1856"/>
                <a:gd name="T117" fmla="*/ 82505 h 968"/>
                <a:gd name="T118" fmla="*/ 28 w 1856"/>
                <a:gd name="T119" fmla="*/ 72818 h 96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856"/>
                <a:gd name="T181" fmla="*/ 0 h 968"/>
                <a:gd name="T182" fmla="*/ 1856 w 1856"/>
                <a:gd name="T183" fmla="*/ 968 h 96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856" h="968">
                  <a:moveTo>
                    <a:pt x="56" y="496"/>
                  </a:moveTo>
                  <a:lnTo>
                    <a:pt x="56" y="488"/>
                  </a:lnTo>
                  <a:lnTo>
                    <a:pt x="32" y="448"/>
                  </a:lnTo>
                  <a:lnTo>
                    <a:pt x="32" y="432"/>
                  </a:lnTo>
                  <a:lnTo>
                    <a:pt x="24" y="416"/>
                  </a:lnTo>
                  <a:lnTo>
                    <a:pt x="24" y="400"/>
                  </a:lnTo>
                  <a:lnTo>
                    <a:pt x="8" y="384"/>
                  </a:lnTo>
                  <a:lnTo>
                    <a:pt x="0" y="376"/>
                  </a:lnTo>
                  <a:lnTo>
                    <a:pt x="0" y="352"/>
                  </a:lnTo>
                  <a:lnTo>
                    <a:pt x="0" y="336"/>
                  </a:lnTo>
                  <a:lnTo>
                    <a:pt x="0" y="320"/>
                  </a:lnTo>
                  <a:lnTo>
                    <a:pt x="16" y="320"/>
                  </a:lnTo>
                  <a:lnTo>
                    <a:pt x="24" y="320"/>
                  </a:lnTo>
                  <a:lnTo>
                    <a:pt x="32" y="336"/>
                  </a:lnTo>
                  <a:lnTo>
                    <a:pt x="48" y="344"/>
                  </a:lnTo>
                  <a:lnTo>
                    <a:pt x="80" y="344"/>
                  </a:lnTo>
                  <a:lnTo>
                    <a:pt x="104" y="352"/>
                  </a:lnTo>
                  <a:lnTo>
                    <a:pt x="144" y="392"/>
                  </a:lnTo>
                  <a:lnTo>
                    <a:pt x="128" y="408"/>
                  </a:lnTo>
                  <a:lnTo>
                    <a:pt x="104" y="416"/>
                  </a:lnTo>
                  <a:lnTo>
                    <a:pt x="80" y="408"/>
                  </a:lnTo>
                  <a:lnTo>
                    <a:pt x="48" y="400"/>
                  </a:lnTo>
                  <a:lnTo>
                    <a:pt x="64" y="408"/>
                  </a:lnTo>
                  <a:lnTo>
                    <a:pt x="80" y="416"/>
                  </a:lnTo>
                  <a:lnTo>
                    <a:pt x="72" y="448"/>
                  </a:lnTo>
                  <a:lnTo>
                    <a:pt x="104" y="464"/>
                  </a:lnTo>
                  <a:lnTo>
                    <a:pt x="104" y="448"/>
                  </a:lnTo>
                  <a:lnTo>
                    <a:pt x="112" y="440"/>
                  </a:lnTo>
                  <a:lnTo>
                    <a:pt x="136" y="448"/>
                  </a:lnTo>
                  <a:lnTo>
                    <a:pt x="144" y="448"/>
                  </a:lnTo>
                  <a:lnTo>
                    <a:pt x="136" y="432"/>
                  </a:lnTo>
                  <a:lnTo>
                    <a:pt x="152" y="416"/>
                  </a:lnTo>
                  <a:lnTo>
                    <a:pt x="168" y="416"/>
                  </a:lnTo>
                  <a:lnTo>
                    <a:pt x="176" y="400"/>
                  </a:lnTo>
                  <a:lnTo>
                    <a:pt x="176" y="376"/>
                  </a:lnTo>
                  <a:lnTo>
                    <a:pt x="176" y="360"/>
                  </a:lnTo>
                  <a:lnTo>
                    <a:pt x="200" y="360"/>
                  </a:lnTo>
                  <a:lnTo>
                    <a:pt x="200" y="376"/>
                  </a:lnTo>
                  <a:lnTo>
                    <a:pt x="200" y="392"/>
                  </a:lnTo>
                  <a:lnTo>
                    <a:pt x="216" y="376"/>
                  </a:lnTo>
                  <a:lnTo>
                    <a:pt x="232" y="376"/>
                  </a:lnTo>
                  <a:lnTo>
                    <a:pt x="240" y="360"/>
                  </a:lnTo>
                  <a:lnTo>
                    <a:pt x="280" y="344"/>
                  </a:lnTo>
                  <a:lnTo>
                    <a:pt x="280" y="352"/>
                  </a:lnTo>
                  <a:lnTo>
                    <a:pt x="296" y="360"/>
                  </a:lnTo>
                  <a:lnTo>
                    <a:pt x="336" y="336"/>
                  </a:lnTo>
                  <a:lnTo>
                    <a:pt x="336" y="344"/>
                  </a:lnTo>
                  <a:lnTo>
                    <a:pt x="352" y="344"/>
                  </a:lnTo>
                  <a:lnTo>
                    <a:pt x="352" y="336"/>
                  </a:lnTo>
                  <a:lnTo>
                    <a:pt x="344" y="312"/>
                  </a:lnTo>
                  <a:lnTo>
                    <a:pt x="384" y="304"/>
                  </a:lnTo>
                  <a:lnTo>
                    <a:pt x="408" y="320"/>
                  </a:lnTo>
                  <a:lnTo>
                    <a:pt x="432" y="336"/>
                  </a:lnTo>
                  <a:lnTo>
                    <a:pt x="432" y="328"/>
                  </a:lnTo>
                  <a:lnTo>
                    <a:pt x="408" y="304"/>
                  </a:lnTo>
                  <a:lnTo>
                    <a:pt x="408" y="272"/>
                  </a:lnTo>
                  <a:lnTo>
                    <a:pt x="416" y="216"/>
                  </a:lnTo>
                  <a:lnTo>
                    <a:pt x="432" y="224"/>
                  </a:lnTo>
                  <a:lnTo>
                    <a:pt x="448" y="264"/>
                  </a:lnTo>
                  <a:lnTo>
                    <a:pt x="480" y="320"/>
                  </a:lnTo>
                  <a:lnTo>
                    <a:pt x="480" y="344"/>
                  </a:lnTo>
                  <a:lnTo>
                    <a:pt x="472" y="376"/>
                  </a:lnTo>
                  <a:lnTo>
                    <a:pt x="456" y="392"/>
                  </a:lnTo>
                  <a:lnTo>
                    <a:pt x="480" y="400"/>
                  </a:lnTo>
                  <a:lnTo>
                    <a:pt x="504" y="392"/>
                  </a:lnTo>
                  <a:lnTo>
                    <a:pt x="512" y="360"/>
                  </a:lnTo>
                  <a:lnTo>
                    <a:pt x="504" y="336"/>
                  </a:lnTo>
                  <a:lnTo>
                    <a:pt x="520" y="320"/>
                  </a:lnTo>
                  <a:lnTo>
                    <a:pt x="528" y="320"/>
                  </a:lnTo>
                  <a:lnTo>
                    <a:pt x="552" y="336"/>
                  </a:lnTo>
                  <a:lnTo>
                    <a:pt x="528" y="312"/>
                  </a:lnTo>
                  <a:lnTo>
                    <a:pt x="504" y="312"/>
                  </a:lnTo>
                  <a:lnTo>
                    <a:pt x="488" y="304"/>
                  </a:lnTo>
                  <a:lnTo>
                    <a:pt x="488" y="288"/>
                  </a:lnTo>
                  <a:lnTo>
                    <a:pt x="472" y="256"/>
                  </a:lnTo>
                  <a:lnTo>
                    <a:pt x="472" y="240"/>
                  </a:lnTo>
                  <a:lnTo>
                    <a:pt x="496" y="256"/>
                  </a:lnTo>
                  <a:lnTo>
                    <a:pt x="520" y="264"/>
                  </a:lnTo>
                  <a:lnTo>
                    <a:pt x="520" y="248"/>
                  </a:lnTo>
                  <a:lnTo>
                    <a:pt x="496" y="248"/>
                  </a:lnTo>
                  <a:lnTo>
                    <a:pt x="488" y="248"/>
                  </a:lnTo>
                  <a:lnTo>
                    <a:pt x="512" y="232"/>
                  </a:lnTo>
                  <a:lnTo>
                    <a:pt x="520" y="216"/>
                  </a:lnTo>
                  <a:lnTo>
                    <a:pt x="528" y="216"/>
                  </a:lnTo>
                  <a:lnTo>
                    <a:pt x="568" y="232"/>
                  </a:lnTo>
                  <a:lnTo>
                    <a:pt x="584" y="272"/>
                  </a:lnTo>
                  <a:lnTo>
                    <a:pt x="608" y="288"/>
                  </a:lnTo>
                  <a:lnTo>
                    <a:pt x="600" y="264"/>
                  </a:lnTo>
                  <a:lnTo>
                    <a:pt x="576" y="232"/>
                  </a:lnTo>
                  <a:lnTo>
                    <a:pt x="568" y="216"/>
                  </a:lnTo>
                  <a:lnTo>
                    <a:pt x="528" y="216"/>
                  </a:lnTo>
                  <a:lnTo>
                    <a:pt x="528" y="184"/>
                  </a:lnTo>
                  <a:lnTo>
                    <a:pt x="536" y="176"/>
                  </a:lnTo>
                  <a:lnTo>
                    <a:pt x="568" y="168"/>
                  </a:lnTo>
                  <a:lnTo>
                    <a:pt x="584" y="168"/>
                  </a:lnTo>
                  <a:lnTo>
                    <a:pt x="568" y="144"/>
                  </a:lnTo>
                  <a:lnTo>
                    <a:pt x="576" y="120"/>
                  </a:lnTo>
                  <a:lnTo>
                    <a:pt x="608" y="88"/>
                  </a:lnTo>
                  <a:lnTo>
                    <a:pt x="616" y="80"/>
                  </a:lnTo>
                  <a:lnTo>
                    <a:pt x="632" y="88"/>
                  </a:lnTo>
                  <a:lnTo>
                    <a:pt x="656" y="80"/>
                  </a:lnTo>
                  <a:lnTo>
                    <a:pt x="680" y="56"/>
                  </a:lnTo>
                  <a:lnTo>
                    <a:pt x="688" y="56"/>
                  </a:lnTo>
                  <a:lnTo>
                    <a:pt x="680" y="48"/>
                  </a:lnTo>
                  <a:lnTo>
                    <a:pt x="688" y="40"/>
                  </a:lnTo>
                  <a:lnTo>
                    <a:pt x="656" y="32"/>
                  </a:lnTo>
                  <a:lnTo>
                    <a:pt x="656" y="24"/>
                  </a:lnTo>
                  <a:lnTo>
                    <a:pt x="672" y="0"/>
                  </a:lnTo>
                  <a:lnTo>
                    <a:pt x="688" y="0"/>
                  </a:lnTo>
                  <a:lnTo>
                    <a:pt x="696" y="16"/>
                  </a:lnTo>
                  <a:lnTo>
                    <a:pt x="712" y="24"/>
                  </a:lnTo>
                  <a:lnTo>
                    <a:pt x="728" y="40"/>
                  </a:lnTo>
                  <a:lnTo>
                    <a:pt x="736" y="40"/>
                  </a:lnTo>
                  <a:lnTo>
                    <a:pt x="736" y="24"/>
                  </a:lnTo>
                  <a:lnTo>
                    <a:pt x="744" y="16"/>
                  </a:lnTo>
                  <a:lnTo>
                    <a:pt x="776" y="24"/>
                  </a:lnTo>
                  <a:lnTo>
                    <a:pt x="808" y="32"/>
                  </a:lnTo>
                  <a:lnTo>
                    <a:pt x="808" y="48"/>
                  </a:lnTo>
                  <a:lnTo>
                    <a:pt x="824" y="72"/>
                  </a:lnTo>
                  <a:lnTo>
                    <a:pt x="816" y="88"/>
                  </a:lnTo>
                  <a:lnTo>
                    <a:pt x="816" y="104"/>
                  </a:lnTo>
                  <a:lnTo>
                    <a:pt x="808" y="120"/>
                  </a:lnTo>
                  <a:lnTo>
                    <a:pt x="792" y="160"/>
                  </a:lnTo>
                  <a:lnTo>
                    <a:pt x="808" y="144"/>
                  </a:lnTo>
                  <a:lnTo>
                    <a:pt x="832" y="128"/>
                  </a:lnTo>
                  <a:lnTo>
                    <a:pt x="832" y="120"/>
                  </a:lnTo>
                  <a:lnTo>
                    <a:pt x="880" y="128"/>
                  </a:lnTo>
                  <a:lnTo>
                    <a:pt x="912" y="112"/>
                  </a:lnTo>
                  <a:lnTo>
                    <a:pt x="920" y="120"/>
                  </a:lnTo>
                  <a:lnTo>
                    <a:pt x="928" y="128"/>
                  </a:lnTo>
                  <a:lnTo>
                    <a:pt x="976" y="112"/>
                  </a:lnTo>
                  <a:lnTo>
                    <a:pt x="968" y="96"/>
                  </a:lnTo>
                  <a:lnTo>
                    <a:pt x="984" y="88"/>
                  </a:lnTo>
                  <a:lnTo>
                    <a:pt x="1016" y="88"/>
                  </a:lnTo>
                  <a:lnTo>
                    <a:pt x="1040" y="128"/>
                  </a:lnTo>
                  <a:lnTo>
                    <a:pt x="1064" y="128"/>
                  </a:lnTo>
                  <a:lnTo>
                    <a:pt x="1064" y="144"/>
                  </a:lnTo>
                  <a:lnTo>
                    <a:pt x="1096" y="160"/>
                  </a:lnTo>
                  <a:lnTo>
                    <a:pt x="1088" y="144"/>
                  </a:lnTo>
                  <a:lnTo>
                    <a:pt x="1112" y="128"/>
                  </a:lnTo>
                  <a:lnTo>
                    <a:pt x="1136" y="128"/>
                  </a:lnTo>
                  <a:lnTo>
                    <a:pt x="1160" y="128"/>
                  </a:lnTo>
                  <a:lnTo>
                    <a:pt x="1160" y="120"/>
                  </a:lnTo>
                  <a:lnTo>
                    <a:pt x="1168" y="120"/>
                  </a:lnTo>
                  <a:lnTo>
                    <a:pt x="1144" y="88"/>
                  </a:lnTo>
                  <a:lnTo>
                    <a:pt x="1168" y="80"/>
                  </a:lnTo>
                  <a:lnTo>
                    <a:pt x="1200" y="80"/>
                  </a:lnTo>
                  <a:lnTo>
                    <a:pt x="1208" y="104"/>
                  </a:lnTo>
                  <a:lnTo>
                    <a:pt x="1240" y="72"/>
                  </a:lnTo>
                  <a:lnTo>
                    <a:pt x="1264" y="72"/>
                  </a:lnTo>
                  <a:lnTo>
                    <a:pt x="1256" y="88"/>
                  </a:lnTo>
                  <a:lnTo>
                    <a:pt x="1288" y="88"/>
                  </a:lnTo>
                  <a:lnTo>
                    <a:pt x="1312" y="104"/>
                  </a:lnTo>
                  <a:lnTo>
                    <a:pt x="1328" y="88"/>
                  </a:lnTo>
                  <a:lnTo>
                    <a:pt x="1384" y="88"/>
                  </a:lnTo>
                  <a:lnTo>
                    <a:pt x="1400" y="120"/>
                  </a:lnTo>
                  <a:lnTo>
                    <a:pt x="1424" y="120"/>
                  </a:lnTo>
                  <a:lnTo>
                    <a:pt x="1448" y="128"/>
                  </a:lnTo>
                  <a:lnTo>
                    <a:pt x="1456" y="104"/>
                  </a:lnTo>
                  <a:lnTo>
                    <a:pt x="1512" y="88"/>
                  </a:lnTo>
                  <a:lnTo>
                    <a:pt x="1536" y="112"/>
                  </a:lnTo>
                  <a:lnTo>
                    <a:pt x="1544" y="112"/>
                  </a:lnTo>
                  <a:lnTo>
                    <a:pt x="1544" y="96"/>
                  </a:lnTo>
                  <a:lnTo>
                    <a:pt x="1520" y="88"/>
                  </a:lnTo>
                  <a:lnTo>
                    <a:pt x="1520" y="80"/>
                  </a:lnTo>
                  <a:lnTo>
                    <a:pt x="1552" y="64"/>
                  </a:lnTo>
                  <a:lnTo>
                    <a:pt x="1600" y="64"/>
                  </a:lnTo>
                  <a:lnTo>
                    <a:pt x="1656" y="88"/>
                  </a:lnTo>
                  <a:lnTo>
                    <a:pt x="1688" y="88"/>
                  </a:lnTo>
                  <a:lnTo>
                    <a:pt x="1704" y="96"/>
                  </a:lnTo>
                  <a:lnTo>
                    <a:pt x="1712" y="88"/>
                  </a:lnTo>
                  <a:lnTo>
                    <a:pt x="1736" y="104"/>
                  </a:lnTo>
                  <a:lnTo>
                    <a:pt x="1768" y="128"/>
                  </a:lnTo>
                  <a:lnTo>
                    <a:pt x="1800" y="112"/>
                  </a:lnTo>
                  <a:lnTo>
                    <a:pt x="1832" y="128"/>
                  </a:lnTo>
                  <a:lnTo>
                    <a:pt x="1816" y="160"/>
                  </a:lnTo>
                  <a:lnTo>
                    <a:pt x="1856" y="168"/>
                  </a:lnTo>
                  <a:lnTo>
                    <a:pt x="1840" y="184"/>
                  </a:lnTo>
                  <a:lnTo>
                    <a:pt x="1800" y="192"/>
                  </a:lnTo>
                  <a:lnTo>
                    <a:pt x="1784" y="176"/>
                  </a:lnTo>
                  <a:lnTo>
                    <a:pt x="1744" y="168"/>
                  </a:lnTo>
                  <a:lnTo>
                    <a:pt x="1720" y="160"/>
                  </a:lnTo>
                  <a:lnTo>
                    <a:pt x="1728" y="184"/>
                  </a:lnTo>
                  <a:lnTo>
                    <a:pt x="1744" y="200"/>
                  </a:lnTo>
                  <a:lnTo>
                    <a:pt x="1720" y="208"/>
                  </a:lnTo>
                  <a:lnTo>
                    <a:pt x="1704" y="208"/>
                  </a:lnTo>
                  <a:lnTo>
                    <a:pt x="1696" y="208"/>
                  </a:lnTo>
                  <a:lnTo>
                    <a:pt x="1720" y="232"/>
                  </a:lnTo>
                  <a:lnTo>
                    <a:pt x="1736" y="248"/>
                  </a:lnTo>
                  <a:lnTo>
                    <a:pt x="1760" y="248"/>
                  </a:lnTo>
                  <a:lnTo>
                    <a:pt x="1752" y="256"/>
                  </a:lnTo>
                  <a:lnTo>
                    <a:pt x="1776" y="272"/>
                  </a:lnTo>
                  <a:lnTo>
                    <a:pt x="1744" y="288"/>
                  </a:lnTo>
                  <a:lnTo>
                    <a:pt x="1720" y="376"/>
                  </a:lnTo>
                  <a:lnTo>
                    <a:pt x="1704" y="360"/>
                  </a:lnTo>
                  <a:lnTo>
                    <a:pt x="1672" y="368"/>
                  </a:lnTo>
                  <a:lnTo>
                    <a:pt x="1648" y="384"/>
                  </a:lnTo>
                  <a:lnTo>
                    <a:pt x="1648" y="400"/>
                  </a:lnTo>
                  <a:lnTo>
                    <a:pt x="1656" y="448"/>
                  </a:lnTo>
                  <a:lnTo>
                    <a:pt x="1672" y="440"/>
                  </a:lnTo>
                  <a:lnTo>
                    <a:pt x="1672" y="472"/>
                  </a:lnTo>
                  <a:lnTo>
                    <a:pt x="1672" y="496"/>
                  </a:lnTo>
                  <a:lnTo>
                    <a:pt x="1688" y="528"/>
                  </a:lnTo>
                  <a:lnTo>
                    <a:pt x="1680" y="544"/>
                  </a:lnTo>
                  <a:lnTo>
                    <a:pt x="1688" y="560"/>
                  </a:lnTo>
                  <a:lnTo>
                    <a:pt x="1672" y="560"/>
                  </a:lnTo>
                  <a:lnTo>
                    <a:pt x="1672" y="584"/>
                  </a:lnTo>
                  <a:lnTo>
                    <a:pt x="1656" y="624"/>
                  </a:lnTo>
                  <a:lnTo>
                    <a:pt x="1648" y="584"/>
                  </a:lnTo>
                  <a:lnTo>
                    <a:pt x="1624" y="576"/>
                  </a:lnTo>
                  <a:lnTo>
                    <a:pt x="1600" y="504"/>
                  </a:lnTo>
                  <a:lnTo>
                    <a:pt x="1600" y="456"/>
                  </a:lnTo>
                  <a:lnTo>
                    <a:pt x="1608" y="432"/>
                  </a:lnTo>
                  <a:lnTo>
                    <a:pt x="1616" y="384"/>
                  </a:lnTo>
                  <a:lnTo>
                    <a:pt x="1624" y="360"/>
                  </a:lnTo>
                  <a:lnTo>
                    <a:pt x="1624" y="352"/>
                  </a:lnTo>
                  <a:lnTo>
                    <a:pt x="1616" y="320"/>
                  </a:lnTo>
                  <a:lnTo>
                    <a:pt x="1608" y="320"/>
                  </a:lnTo>
                  <a:lnTo>
                    <a:pt x="1592" y="360"/>
                  </a:lnTo>
                  <a:lnTo>
                    <a:pt x="1584" y="360"/>
                  </a:lnTo>
                  <a:lnTo>
                    <a:pt x="1568" y="344"/>
                  </a:lnTo>
                  <a:lnTo>
                    <a:pt x="1552" y="360"/>
                  </a:lnTo>
                  <a:lnTo>
                    <a:pt x="1544" y="408"/>
                  </a:lnTo>
                  <a:lnTo>
                    <a:pt x="1552" y="416"/>
                  </a:lnTo>
                  <a:lnTo>
                    <a:pt x="1536" y="432"/>
                  </a:lnTo>
                  <a:lnTo>
                    <a:pt x="1512" y="440"/>
                  </a:lnTo>
                  <a:lnTo>
                    <a:pt x="1520" y="416"/>
                  </a:lnTo>
                  <a:lnTo>
                    <a:pt x="1480" y="424"/>
                  </a:lnTo>
                  <a:lnTo>
                    <a:pt x="1464" y="440"/>
                  </a:lnTo>
                  <a:lnTo>
                    <a:pt x="1416" y="448"/>
                  </a:lnTo>
                  <a:lnTo>
                    <a:pt x="1392" y="464"/>
                  </a:lnTo>
                  <a:lnTo>
                    <a:pt x="1392" y="504"/>
                  </a:lnTo>
                  <a:lnTo>
                    <a:pt x="1368" y="560"/>
                  </a:lnTo>
                  <a:lnTo>
                    <a:pt x="1392" y="568"/>
                  </a:lnTo>
                  <a:lnTo>
                    <a:pt x="1392" y="592"/>
                  </a:lnTo>
                  <a:lnTo>
                    <a:pt x="1432" y="576"/>
                  </a:lnTo>
                  <a:lnTo>
                    <a:pt x="1456" y="584"/>
                  </a:lnTo>
                  <a:lnTo>
                    <a:pt x="1456" y="616"/>
                  </a:lnTo>
                  <a:lnTo>
                    <a:pt x="1472" y="624"/>
                  </a:lnTo>
                  <a:lnTo>
                    <a:pt x="1464" y="760"/>
                  </a:lnTo>
                  <a:lnTo>
                    <a:pt x="1416" y="816"/>
                  </a:lnTo>
                  <a:lnTo>
                    <a:pt x="1400" y="824"/>
                  </a:lnTo>
                  <a:lnTo>
                    <a:pt x="1392" y="808"/>
                  </a:lnTo>
                  <a:lnTo>
                    <a:pt x="1368" y="792"/>
                  </a:lnTo>
                  <a:lnTo>
                    <a:pt x="1376" y="768"/>
                  </a:lnTo>
                  <a:lnTo>
                    <a:pt x="1392" y="776"/>
                  </a:lnTo>
                  <a:lnTo>
                    <a:pt x="1408" y="736"/>
                  </a:lnTo>
                  <a:lnTo>
                    <a:pt x="1400" y="704"/>
                  </a:lnTo>
                  <a:lnTo>
                    <a:pt x="1376" y="720"/>
                  </a:lnTo>
                  <a:lnTo>
                    <a:pt x="1344" y="712"/>
                  </a:lnTo>
                  <a:lnTo>
                    <a:pt x="1344" y="704"/>
                  </a:lnTo>
                  <a:lnTo>
                    <a:pt x="1336" y="696"/>
                  </a:lnTo>
                  <a:lnTo>
                    <a:pt x="1304" y="696"/>
                  </a:lnTo>
                  <a:lnTo>
                    <a:pt x="1272" y="664"/>
                  </a:lnTo>
                  <a:lnTo>
                    <a:pt x="1264" y="632"/>
                  </a:lnTo>
                  <a:lnTo>
                    <a:pt x="1240" y="616"/>
                  </a:lnTo>
                  <a:lnTo>
                    <a:pt x="1216" y="624"/>
                  </a:lnTo>
                  <a:lnTo>
                    <a:pt x="1192" y="632"/>
                  </a:lnTo>
                  <a:lnTo>
                    <a:pt x="1208" y="640"/>
                  </a:lnTo>
                  <a:lnTo>
                    <a:pt x="1200" y="656"/>
                  </a:lnTo>
                  <a:lnTo>
                    <a:pt x="1200" y="688"/>
                  </a:lnTo>
                  <a:lnTo>
                    <a:pt x="1168" y="704"/>
                  </a:lnTo>
                  <a:lnTo>
                    <a:pt x="1152" y="704"/>
                  </a:lnTo>
                  <a:lnTo>
                    <a:pt x="1128" y="688"/>
                  </a:lnTo>
                  <a:lnTo>
                    <a:pt x="1112" y="704"/>
                  </a:lnTo>
                  <a:lnTo>
                    <a:pt x="1064" y="712"/>
                  </a:lnTo>
                  <a:lnTo>
                    <a:pt x="1032" y="696"/>
                  </a:lnTo>
                  <a:lnTo>
                    <a:pt x="1000" y="704"/>
                  </a:lnTo>
                  <a:lnTo>
                    <a:pt x="984" y="704"/>
                  </a:lnTo>
                  <a:lnTo>
                    <a:pt x="976" y="688"/>
                  </a:lnTo>
                  <a:lnTo>
                    <a:pt x="960" y="680"/>
                  </a:lnTo>
                  <a:lnTo>
                    <a:pt x="944" y="680"/>
                  </a:lnTo>
                  <a:lnTo>
                    <a:pt x="928" y="712"/>
                  </a:lnTo>
                  <a:lnTo>
                    <a:pt x="904" y="720"/>
                  </a:lnTo>
                  <a:lnTo>
                    <a:pt x="872" y="704"/>
                  </a:lnTo>
                  <a:lnTo>
                    <a:pt x="864" y="704"/>
                  </a:lnTo>
                  <a:lnTo>
                    <a:pt x="816" y="728"/>
                  </a:lnTo>
                  <a:lnTo>
                    <a:pt x="800" y="736"/>
                  </a:lnTo>
                  <a:lnTo>
                    <a:pt x="792" y="760"/>
                  </a:lnTo>
                  <a:lnTo>
                    <a:pt x="760" y="776"/>
                  </a:lnTo>
                  <a:lnTo>
                    <a:pt x="744" y="792"/>
                  </a:lnTo>
                  <a:lnTo>
                    <a:pt x="752" y="808"/>
                  </a:lnTo>
                  <a:lnTo>
                    <a:pt x="728" y="816"/>
                  </a:lnTo>
                  <a:lnTo>
                    <a:pt x="736" y="848"/>
                  </a:lnTo>
                  <a:lnTo>
                    <a:pt x="696" y="880"/>
                  </a:lnTo>
                  <a:lnTo>
                    <a:pt x="680" y="880"/>
                  </a:lnTo>
                  <a:lnTo>
                    <a:pt x="648" y="904"/>
                  </a:lnTo>
                  <a:lnTo>
                    <a:pt x="664" y="920"/>
                  </a:lnTo>
                  <a:lnTo>
                    <a:pt x="624" y="936"/>
                  </a:lnTo>
                  <a:lnTo>
                    <a:pt x="608" y="920"/>
                  </a:lnTo>
                  <a:lnTo>
                    <a:pt x="584" y="936"/>
                  </a:lnTo>
                  <a:lnTo>
                    <a:pt x="560" y="928"/>
                  </a:lnTo>
                  <a:lnTo>
                    <a:pt x="528" y="944"/>
                  </a:lnTo>
                  <a:lnTo>
                    <a:pt x="520" y="960"/>
                  </a:lnTo>
                  <a:lnTo>
                    <a:pt x="504" y="968"/>
                  </a:lnTo>
                  <a:lnTo>
                    <a:pt x="488" y="960"/>
                  </a:lnTo>
                  <a:lnTo>
                    <a:pt x="480" y="944"/>
                  </a:lnTo>
                  <a:lnTo>
                    <a:pt x="464" y="928"/>
                  </a:lnTo>
                  <a:lnTo>
                    <a:pt x="432" y="920"/>
                  </a:lnTo>
                  <a:lnTo>
                    <a:pt x="408" y="920"/>
                  </a:lnTo>
                  <a:lnTo>
                    <a:pt x="384" y="928"/>
                  </a:lnTo>
                  <a:lnTo>
                    <a:pt x="384" y="904"/>
                  </a:lnTo>
                  <a:lnTo>
                    <a:pt x="376" y="880"/>
                  </a:lnTo>
                  <a:lnTo>
                    <a:pt x="384" y="880"/>
                  </a:lnTo>
                  <a:lnTo>
                    <a:pt x="392" y="872"/>
                  </a:lnTo>
                  <a:lnTo>
                    <a:pt x="336" y="832"/>
                  </a:lnTo>
                  <a:lnTo>
                    <a:pt x="336" y="816"/>
                  </a:lnTo>
                  <a:lnTo>
                    <a:pt x="344" y="800"/>
                  </a:lnTo>
                  <a:lnTo>
                    <a:pt x="360" y="800"/>
                  </a:lnTo>
                  <a:lnTo>
                    <a:pt x="368" y="792"/>
                  </a:lnTo>
                  <a:lnTo>
                    <a:pt x="352" y="776"/>
                  </a:lnTo>
                  <a:lnTo>
                    <a:pt x="328" y="792"/>
                  </a:lnTo>
                  <a:lnTo>
                    <a:pt x="304" y="792"/>
                  </a:lnTo>
                  <a:lnTo>
                    <a:pt x="296" y="792"/>
                  </a:lnTo>
                  <a:lnTo>
                    <a:pt x="280" y="816"/>
                  </a:lnTo>
                  <a:lnTo>
                    <a:pt x="280" y="824"/>
                  </a:lnTo>
                  <a:lnTo>
                    <a:pt x="312" y="872"/>
                  </a:lnTo>
                  <a:lnTo>
                    <a:pt x="328" y="888"/>
                  </a:lnTo>
                  <a:lnTo>
                    <a:pt x="312" y="912"/>
                  </a:lnTo>
                  <a:lnTo>
                    <a:pt x="304" y="904"/>
                  </a:lnTo>
                  <a:lnTo>
                    <a:pt x="280" y="920"/>
                  </a:lnTo>
                  <a:lnTo>
                    <a:pt x="264" y="896"/>
                  </a:lnTo>
                  <a:lnTo>
                    <a:pt x="256" y="896"/>
                  </a:lnTo>
                  <a:lnTo>
                    <a:pt x="256" y="888"/>
                  </a:lnTo>
                  <a:lnTo>
                    <a:pt x="240" y="872"/>
                  </a:lnTo>
                  <a:lnTo>
                    <a:pt x="216" y="864"/>
                  </a:lnTo>
                  <a:lnTo>
                    <a:pt x="216" y="856"/>
                  </a:lnTo>
                  <a:lnTo>
                    <a:pt x="200" y="832"/>
                  </a:lnTo>
                  <a:lnTo>
                    <a:pt x="184" y="832"/>
                  </a:lnTo>
                  <a:lnTo>
                    <a:pt x="168" y="816"/>
                  </a:lnTo>
                  <a:lnTo>
                    <a:pt x="160" y="800"/>
                  </a:lnTo>
                  <a:lnTo>
                    <a:pt x="168" y="784"/>
                  </a:lnTo>
                  <a:lnTo>
                    <a:pt x="168" y="776"/>
                  </a:lnTo>
                  <a:lnTo>
                    <a:pt x="152" y="768"/>
                  </a:lnTo>
                  <a:lnTo>
                    <a:pt x="160" y="760"/>
                  </a:lnTo>
                  <a:lnTo>
                    <a:pt x="152" y="760"/>
                  </a:lnTo>
                  <a:lnTo>
                    <a:pt x="168" y="752"/>
                  </a:lnTo>
                  <a:lnTo>
                    <a:pt x="168" y="744"/>
                  </a:lnTo>
                  <a:lnTo>
                    <a:pt x="160" y="728"/>
                  </a:lnTo>
                  <a:lnTo>
                    <a:pt x="152" y="704"/>
                  </a:lnTo>
                  <a:lnTo>
                    <a:pt x="136" y="704"/>
                  </a:lnTo>
                  <a:lnTo>
                    <a:pt x="128" y="704"/>
                  </a:lnTo>
                  <a:lnTo>
                    <a:pt x="120" y="688"/>
                  </a:lnTo>
                  <a:lnTo>
                    <a:pt x="88" y="688"/>
                  </a:lnTo>
                  <a:lnTo>
                    <a:pt x="88" y="672"/>
                  </a:lnTo>
                  <a:lnTo>
                    <a:pt x="96" y="656"/>
                  </a:lnTo>
                  <a:lnTo>
                    <a:pt x="88" y="640"/>
                  </a:lnTo>
                  <a:lnTo>
                    <a:pt x="72" y="632"/>
                  </a:lnTo>
                  <a:lnTo>
                    <a:pt x="72" y="624"/>
                  </a:lnTo>
                  <a:lnTo>
                    <a:pt x="56" y="624"/>
                  </a:lnTo>
                  <a:lnTo>
                    <a:pt x="24" y="616"/>
                  </a:lnTo>
                  <a:lnTo>
                    <a:pt x="24" y="608"/>
                  </a:lnTo>
                  <a:lnTo>
                    <a:pt x="32" y="576"/>
                  </a:lnTo>
                  <a:lnTo>
                    <a:pt x="24" y="560"/>
                  </a:lnTo>
                  <a:lnTo>
                    <a:pt x="24" y="552"/>
                  </a:lnTo>
                  <a:lnTo>
                    <a:pt x="32" y="544"/>
                  </a:lnTo>
                  <a:lnTo>
                    <a:pt x="40" y="544"/>
                  </a:lnTo>
                  <a:lnTo>
                    <a:pt x="32" y="528"/>
                  </a:lnTo>
                  <a:lnTo>
                    <a:pt x="24" y="520"/>
                  </a:lnTo>
                  <a:lnTo>
                    <a:pt x="48" y="512"/>
                  </a:lnTo>
                  <a:lnTo>
                    <a:pt x="56" y="49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92" name="Freeform 281"/>
            <p:cNvSpPr>
              <a:spLocks/>
            </p:cNvSpPr>
            <p:nvPr/>
          </p:nvSpPr>
          <p:spPr bwMode="auto">
            <a:xfrm>
              <a:off x="2926" y="1749"/>
              <a:ext cx="71" cy="46"/>
            </a:xfrm>
            <a:custGeom>
              <a:avLst/>
              <a:gdLst>
                <a:gd name="T0" fmla="*/ 36 w 72"/>
                <a:gd name="T1" fmla="*/ 7035 h 40"/>
                <a:gd name="T2" fmla="*/ 36 w 72"/>
                <a:gd name="T3" fmla="*/ 5675 h 40"/>
                <a:gd name="T4" fmla="*/ 36 w 72"/>
                <a:gd name="T5" fmla="*/ 4291 h 40"/>
                <a:gd name="T6" fmla="*/ 36 w 72"/>
                <a:gd name="T7" fmla="*/ 4291 h 40"/>
                <a:gd name="T8" fmla="*/ 36 w 72"/>
                <a:gd name="T9" fmla="*/ 2821 h 40"/>
                <a:gd name="T10" fmla="*/ 36 w 72"/>
                <a:gd name="T11" fmla="*/ 1403 h 40"/>
                <a:gd name="T12" fmla="*/ 32 w 72"/>
                <a:gd name="T13" fmla="*/ 0 h 40"/>
                <a:gd name="T14" fmla="*/ 32 w 72"/>
                <a:gd name="T15" fmla="*/ 0 h 40"/>
                <a:gd name="T16" fmla="*/ 8 w 72"/>
                <a:gd name="T17" fmla="*/ 2821 h 40"/>
                <a:gd name="T18" fmla="*/ 0 w 72"/>
                <a:gd name="T19" fmla="*/ 2821 h 40"/>
                <a:gd name="T20" fmla="*/ 16 w 72"/>
                <a:gd name="T21" fmla="*/ 5675 h 40"/>
                <a:gd name="T22" fmla="*/ 16 w 72"/>
                <a:gd name="T23" fmla="*/ 7035 h 40"/>
                <a:gd name="T24" fmla="*/ 32 w 72"/>
                <a:gd name="T25" fmla="*/ 7035 h 40"/>
                <a:gd name="T26" fmla="*/ 36 w 72"/>
                <a:gd name="T27" fmla="*/ 7035 h 40"/>
                <a:gd name="T28" fmla="*/ 36 w 72"/>
                <a:gd name="T29" fmla="*/ 7035 h 40"/>
                <a:gd name="T30" fmla="*/ 36 w 72"/>
                <a:gd name="T31" fmla="*/ 7035 h 40"/>
                <a:gd name="T32" fmla="*/ 36 w 72"/>
                <a:gd name="T33" fmla="*/ 7035 h 4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72"/>
                <a:gd name="T52" fmla="*/ 0 h 40"/>
                <a:gd name="T53" fmla="*/ 72 w 72"/>
                <a:gd name="T54" fmla="*/ 40 h 4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72" h="40">
                  <a:moveTo>
                    <a:pt x="64" y="40"/>
                  </a:moveTo>
                  <a:lnTo>
                    <a:pt x="72" y="32"/>
                  </a:lnTo>
                  <a:lnTo>
                    <a:pt x="72" y="24"/>
                  </a:lnTo>
                  <a:lnTo>
                    <a:pt x="72" y="16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8" y="16"/>
                  </a:lnTo>
                  <a:lnTo>
                    <a:pt x="0" y="16"/>
                  </a:lnTo>
                  <a:lnTo>
                    <a:pt x="16" y="32"/>
                  </a:lnTo>
                  <a:lnTo>
                    <a:pt x="16" y="40"/>
                  </a:lnTo>
                  <a:lnTo>
                    <a:pt x="32" y="40"/>
                  </a:lnTo>
                  <a:lnTo>
                    <a:pt x="48" y="40"/>
                  </a:lnTo>
                  <a:lnTo>
                    <a:pt x="56" y="40"/>
                  </a:lnTo>
                  <a:lnTo>
                    <a:pt x="64" y="4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93" name="Freeform 282"/>
            <p:cNvSpPr>
              <a:spLocks/>
            </p:cNvSpPr>
            <p:nvPr/>
          </p:nvSpPr>
          <p:spPr bwMode="auto">
            <a:xfrm>
              <a:off x="3131" y="1823"/>
              <a:ext cx="31" cy="45"/>
            </a:xfrm>
            <a:custGeom>
              <a:avLst/>
              <a:gdLst>
                <a:gd name="T0" fmla="*/ 16 w 32"/>
                <a:gd name="T1" fmla="*/ 1878 h 40"/>
                <a:gd name="T2" fmla="*/ 16 w 32"/>
                <a:gd name="T3" fmla="*/ 1254 h 40"/>
                <a:gd name="T4" fmla="*/ 16 w 32"/>
                <a:gd name="T5" fmla="*/ 579 h 40"/>
                <a:gd name="T6" fmla="*/ 16 w 32"/>
                <a:gd name="T7" fmla="*/ 0 h 40"/>
                <a:gd name="T8" fmla="*/ 16 w 32"/>
                <a:gd name="T9" fmla="*/ 0 h 40"/>
                <a:gd name="T10" fmla="*/ 8 w 32"/>
                <a:gd name="T11" fmla="*/ 579 h 40"/>
                <a:gd name="T12" fmla="*/ 0 w 32"/>
                <a:gd name="T13" fmla="*/ 3097 h 40"/>
                <a:gd name="T14" fmla="*/ 8 w 32"/>
                <a:gd name="T15" fmla="*/ 2450 h 40"/>
                <a:gd name="T16" fmla="*/ 16 w 32"/>
                <a:gd name="T17" fmla="*/ 2450 h 40"/>
                <a:gd name="T18" fmla="*/ 16 w 32"/>
                <a:gd name="T19" fmla="*/ 1878 h 4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2"/>
                <a:gd name="T31" fmla="*/ 0 h 40"/>
                <a:gd name="T32" fmla="*/ 32 w 32"/>
                <a:gd name="T33" fmla="*/ 40 h 4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2" h="40">
                  <a:moveTo>
                    <a:pt x="24" y="24"/>
                  </a:moveTo>
                  <a:lnTo>
                    <a:pt x="32" y="16"/>
                  </a:lnTo>
                  <a:lnTo>
                    <a:pt x="32" y="8"/>
                  </a:lnTo>
                  <a:lnTo>
                    <a:pt x="24" y="0"/>
                  </a:lnTo>
                  <a:lnTo>
                    <a:pt x="16" y="0"/>
                  </a:lnTo>
                  <a:lnTo>
                    <a:pt x="8" y="8"/>
                  </a:lnTo>
                  <a:lnTo>
                    <a:pt x="0" y="40"/>
                  </a:lnTo>
                  <a:lnTo>
                    <a:pt x="8" y="32"/>
                  </a:lnTo>
                  <a:lnTo>
                    <a:pt x="16" y="32"/>
                  </a:lnTo>
                  <a:lnTo>
                    <a:pt x="24" y="2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94" name="Freeform 283"/>
            <p:cNvSpPr>
              <a:spLocks/>
            </p:cNvSpPr>
            <p:nvPr/>
          </p:nvSpPr>
          <p:spPr bwMode="auto">
            <a:xfrm>
              <a:off x="3013" y="1850"/>
              <a:ext cx="47" cy="64"/>
            </a:xfrm>
            <a:custGeom>
              <a:avLst/>
              <a:gdLst>
                <a:gd name="T0" fmla="*/ 8 w 48"/>
                <a:gd name="T1" fmla="*/ 1055 h 56"/>
                <a:gd name="T2" fmla="*/ 0 w 48"/>
                <a:gd name="T3" fmla="*/ 1055 h 56"/>
                <a:gd name="T4" fmla="*/ 16 w 48"/>
                <a:gd name="T5" fmla="*/ 0 h 56"/>
                <a:gd name="T6" fmla="*/ 16 w 48"/>
                <a:gd name="T7" fmla="*/ 0 h 56"/>
                <a:gd name="T8" fmla="*/ 16 w 48"/>
                <a:gd name="T9" fmla="*/ 1055 h 56"/>
                <a:gd name="T10" fmla="*/ 24 w 48"/>
                <a:gd name="T11" fmla="*/ 2233 h 56"/>
                <a:gd name="T12" fmla="*/ 24 w 48"/>
                <a:gd name="T13" fmla="*/ 3334 h 56"/>
                <a:gd name="T14" fmla="*/ 24 w 48"/>
                <a:gd name="T15" fmla="*/ 3334 h 56"/>
                <a:gd name="T16" fmla="*/ 24 w 48"/>
                <a:gd name="T17" fmla="*/ 4493 h 56"/>
                <a:gd name="T18" fmla="*/ 24 w 48"/>
                <a:gd name="T19" fmla="*/ 5687 h 56"/>
                <a:gd name="T20" fmla="*/ 24 w 48"/>
                <a:gd name="T21" fmla="*/ 5687 h 56"/>
                <a:gd name="T22" fmla="*/ 24 w 48"/>
                <a:gd name="T23" fmla="*/ 5687 h 56"/>
                <a:gd name="T24" fmla="*/ 24 w 48"/>
                <a:gd name="T25" fmla="*/ 6707 h 56"/>
                <a:gd name="T26" fmla="*/ 24 w 48"/>
                <a:gd name="T27" fmla="*/ 6707 h 56"/>
                <a:gd name="T28" fmla="*/ 24 w 48"/>
                <a:gd name="T29" fmla="*/ 7819 h 56"/>
                <a:gd name="T30" fmla="*/ 24 w 48"/>
                <a:gd name="T31" fmla="*/ 7819 h 56"/>
                <a:gd name="T32" fmla="*/ 16 w 48"/>
                <a:gd name="T33" fmla="*/ 7819 h 56"/>
                <a:gd name="T34" fmla="*/ 8 w 48"/>
                <a:gd name="T35" fmla="*/ 7819 h 56"/>
                <a:gd name="T36" fmla="*/ 0 w 48"/>
                <a:gd name="T37" fmla="*/ 5687 h 56"/>
                <a:gd name="T38" fmla="*/ 0 w 48"/>
                <a:gd name="T39" fmla="*/ 5687 h 56"/>
                <a:gd name="T40" fmla="*/ 8 w 48"/>
                <a:gd name="T41" fmla="*/ 4493 h 56"/>
                <a:gd name="T42" fmla="*/ 8 w 48"/>
                <a:gd name="T43" fmla="*/ 3334 h 56"/>
                <a:gd name="T44" fmla="*/ 16 w 48"/>
                <a:gd name="T45" fmla="*/ 3334 h 56"/>
                <a:gd name="T46" fmla="*/ 0 w 48"/>
                <a:gd name="T47" fmla="*/ 3334 h 56"/>
                <a:gd name="T48" fmla="*/ 8 w 48"/>
                <a:gd name="T49" fmla="*/ 2233 h 56"/>
                <a:gd name="T50" fmla="*/ 0 w 48"/>
                <a:gd name="T51" fmla="*/ 1055 h 56"/>
                <a:gd name="T52" fmla="*/ 8 w 48"/>
                <a:gd name="T53" fmla="*/ 1055 h 5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8"/>
                <a:gd name="T82" fmla="*/ 0 h 56"/>
                <a:gd name="T83" fmla="*/ 48 w 48"/>
                <a:gd name="T84" fmla="*/ 56 h 5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8" h="56">
                  <a:moveTo>
                    <a:pt x="8" y="8"/>
                  </a:moveTo>
                  <a:lnTo>
                    <a:pt x="0" y="8"/>
                  </a:lnTo>
                  <a:lnTo>
                    <a:pt x="16" y="0"/>
                  </a:lnTo>
                  <a:lnTo>
                    <a:pt x="16" y="8"/>
                  </a:lnTo>
                  <a:lnTo>
                    <a:pt x="32" y="16"/>
                  </a:lnTo>
                  <a:lnTo>
                    <a:pt x="48" y="24"/>
                  </a:lnTo>
                  <a:lnTo>
                    <a:pt x="48" y="32"/>
                  </a:lnTo>
                  <a:lnTo>
                    <a:pt x="40" y="40"/>
                  </a:lnTo>
                  <a:lnTo>
                    <a:pt x="32" y="48"/>
                  </a:lnTo>
                  <a:lnTo>
                    <a:pt x="24" y="48"/>
                  </a:lnTo>
                  <a:lnTo>
                    <a:pt x="24" y="56"/>
                  </a:lnTo>
                  <a:lnTo>
                    <a:pt x="16" y="56"/>
                  </a:lnTo>
                  <a:lnTo>
                    <a:pt x="8" y="56"/>
                  </a:lnTo>
                  <a:lnTo>
                    <a:pt x="0" y="40"/>
                  </a:lnTo>
                  <a:lnTo>
                    <a:pt x="8" y="32"/>
                  </a:lnTo>
                  <a:lnTo>
                    <a:pt x="8" y="24"/>
                  </a:lnTo>
                  <a:lnTo>
                    <a:pt x="16" y="24"/>
                  </a:lnTo>
                  <a:lnTo>
                    <a:pt x="0" y="24"/>
                  </a:lnTo>
                  <a:lnTo>
                    <a:pt x="8" y="16"/>
                  </a:lnTo>
                  <a:lnTo>
                    <a:pt x="0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95" name="Freeform 284"/>
            <p:cNvSpPr>
              <a:spLocks/>
            </p:cNvSpPr>
            <p:nvPr/>
          </p:nvSpPr>
          <p:spPr bwMode="auto">
            <a:xfrm>
              <a:off x="2934" y="1832"/>
              <a:ext cx="79" cy="64"/>
            </a:xfrm>
            <a:custGeom>
              <a:avLst/>
              <a:gdLst>
                <a:gd name="T0" fmla="*/ 40 w 80"/>
                <a:gd name="T1" fmla="*/ 0 h 56"/>
                <a:gd name="T2" fmla="*/ 40 w 80"/>
                <a:gd name="T3" fmla="*/ 1055 h 56"/>
                <a:gd name="T4" fmla="*/ 40 w 80"/>
                <a:gd name="T5" fmla="*/ 3334 h 56"/>
                <a:gd name="T6" fmla="*/ 40 w 80"/>
                <a:gd name="T7" fmla="*/ 4493 h 56"/>
                <a:gd name="T8" fmla="*/ 40 w 80"/>
                <a:gd name="T9" fmla="*/ 2233 h 56"/>
                <a:gd name="T10" fmla="*/ 40 w 80"/>
                <a:gd name="T11" fmla="*/ 2233 h 56"/>
                <a:gd name="T12" fmla="*/ 40 w 80"/>
                <a:gd name="T13" fmla="*/ 3334 h 56"/>
                <a:gd name="T14" fmla="*/ 40 w 80"/>
                <a:gd name="T15" fmla="*/ 5687 h 56"/>
                <a:gd name="T16" fmla="*/ 40 w 80"/>
                <a:gd name="T17" fmla="*/ 6707 h 56"/>
                <a:gd name="T18" fmla="*/ 40 w 80"/>
                <a:gd name="T19" fmla="*/ 7819 h 56"/>
                <a:gd name="T20" fmla="*/ 40 w 80"/>
                <a:gd name="T21" fmla="*/ 7819 h 56"/>
                <a:gd name="T22" fmla="*/ 40 w 80"/>
                <a:gd name="T23" fmla="*/ 7819 h 56"/>
                <a:gd name="T24" fmla="*/ 43 w 80"/>
                <a:gd name="T25" fmla="*/ 7819 h 56"/>
                <a:gd name="T26" fmla="*/ 40 w 80"/>
                <a:gd name="T27" fmla="*/ 7819 h 56"/>
                <a:gd name="T28" fmla="*/ 40 w 80"/>
                <a:gd name="T29" fmla="*/ 6707 h 56"/>
                <a:gd name="T30" fmla="*/ 32 w 80"/>
                <a:gd name="T31" fmla="*/ 4493 h 56"/>
                <a:gd name="T32" fmla="*/ 40 w 80"/>
                <a:gd name="T33" fmla="*/ 4493 h 56"/>
                <a:gd name="T34" fmla="*/ 40 w 80"/>
                <a:gd name="T35" fmla="*/ 3334 h 56"/>
                <a:gd name="T36" fmla="*/ 0 w 80"/>
                <a:gd name="T37" fmla="*/ 2233 h 56"/>
                <a:gd name="T38" fmla="*/ 8 w 80"/>
                <a:gd name="T39" fmla="*/ 2233 h 56"/>
                <a:gd name="T40" fmla="*/ 8 w 80"/>
                <a:gd name="T41" fmla="*/ 2233 h 56"/>
                <a:gd name="T42" fmla="*/ 16 w 80"/>
                <a:gd name="T43" fmla="*/ 2233 h 56"/>
                <a:gd name="T44" fmla="*/ 32 w 80"/>
                <a:gd name="T45" fmla="*/ 2233 h 56"/>
                <a:gd name="T46" fmla="*/ 40 w 80"/>
                <a:gd name="T47" fmla="*/ 2233 h 56"/>
                <a:gd name="T48" fmla="*/ 32 w 80"/>
                <a:gd name="T49" fmla="*/ 2233 h 56"/>
                <a:gd name="T50" fmla="*/ 40 w 80"/>
                <a:gd name="T51" fmla="*/ 1055 h 56"/>
                <a:gd name="T52" fmla="*/ 40 w 80"/>
                <a:gd name="T53" fmla="*/ 0 h 5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80"/>
                <a:gd name="T82" fmla="*/ 0 h 56"/>
                <a:gd name="T83" fmla="*/ 80 w 80"/>
                <a:gd name="T84" fmla="*/ 56 h 5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80" h="56">
                  <a:moveTo>
                    <a:pt x="40" y="0"/>
                  </a:moveTo>
                  <a:lnTo>
                    <a:pt x="56" y="8"/>
                  </a:lnTo>
                  <a:lnTo>
                    <a:pt x="72" y="24"/>
                  </a:lnTo>
                  <a:lnTo>
                    <a:pt x="64" y="32"/>
                  </a:lnTo>
                  <a:lnTo>
                    <a:pt x="48" y="16"/>
                  </a:lnTo>
                  <a:lnTo>
                    <a:pt x="40" y="16"/>
                  </a:lnTo>
                  <a:lnTo>
                    <a:pt x="40" y="24"/>
                  </a:lnTo>
                  <a:lnTo>
                    <a:pt x="48" y="40"/>
                  </a:lnTo>
                  <a:lnTo>
                    <a:pt x="48" y="48"/>
                  </a:lnTo>
                  <a:lnTo>
                    <a:pt x="56" y="56"/>
                  </a:lnTo>
                  <a:lnTo>
                    <a:pt x="64" y="56"/>
                  </a:lnTo>
                  <a:lnTo>
                    <a:pt x="72" y="56"/>
                  </a:lnTo>
                  <a:lnTo>
                    <a:pt x="80" y="56"/>
                  </a:lnTo>
                  <a:lnTo>
                    <a:pt x="56" y="56"/>
                  </a:lnTo>
                  <a:lnTo>
                    <a:pt x="40" y="48"/>
                  </a:lnTo>
                  <a:lnTo>
                    <a:pt x="32" y="32"/>
                  </a:lnTo>
                  <a:lnTo>
                    <a:pt x="40" y="32"/>
                  </a:lnTo>
                  <a:lnTo>
                    <a:pt x="40" y="24"/>
                  </a:lnTo>
                  <a:lnTo>
                    <a:pt x="0" y="16"/>
                  </a:lnTo>
                  <a:lnTo>
                    <a:pt x="8" y="16"/>
                  </a:lnTo>
                  <a:lnTo>
                    <a:pt x="16" y="16"/>
                  </a:lnTo>
                  <a:lnTo>
                    <a:pt x="32" y="16"/>
                  </a:lnTo>
                  <a:lnTo>
                    <a:pt x="40" y="16"/>
                  </a:lnTo>
                  <a:lnTo>
                    <a:pt x="32" y="16"/>
                  </a:lnTo>
                  <a:lnTo>
                    <a:pt x="40" y="8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96" name="Freeform 285"/>
            <p:cNvSpPr>
              <a:spLocks/>
            </p:cNvSpPr>
            <p:nvPr/>
          </p:nvSpPr>
          <p:spPr bwMode="auto">
            <a:xfrm>
              <a:off x="3335" y="1941"/>
              <a:ext cx="39" cy="55"/>
            </a:xfrm>
            <a:custGeom>
              <a:avLst/>
              <a:gdLst>
                <a:gd name="T0" fmla="*/ 20 w 40"/>
                <a:gd name="T1" fmla="*/ 0 h 48"/>
                <a:gd name="T2" fmla="*/ 20 w 40"/>
                <a:gd name="T3" fmla="*/ 7397 h 48"/>
                <a:gd name="T4" fmla="*/ 20 w 40"/>
                <a:gd name="T5" fmla="*/ 3745 h 48"/>
                <a:gd name="T6" fmla="*/ 16 w 40"/>
                <a:gd name="T7" fmla="*/ 3745 h 48"/>
                <a:gd name="T8" fmla="*/ 16 w 40"/>
                <a:gd name="T9" fmla="*/ 2489 h 48"/>
                <a:gd name="T10" fmla="*/ 0 w 40"/>
                <a:gd name="T11" fmla="*/ 0 h 48"/>
                <a:gd name="T12" fmla="*/ 20 w 40"/>
                <a:gd name="T13" fmla="*/ 0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0"/>
                <a:gd name="T22" fmla="*/ 0 h 48"/>
                <a:gd name="T23" fmla="*/ 40 w 40"/>
                <a:gd name="T24" fmla="*/ 48 h 4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0" h="48">
                  <a:moveTo>
                    <a:pt x="40" y="0"/>
                  </a:moveTo>
                  <a:lnTo>
                    <a:pt x="40" y="48"/>
                  </a:lnTo>
                  <a:lnTo>
                    <a:pt x="24" y="24"/>
                  </a:lnTo>
                  <a:lnTo>
                    <a:pt x="16" y="24"/>
                  </a:lnTo>
                  <a:lnTo>
                    <a:pt x="16" y="16"/>
                  </a:lnTo>
                  <a:lnTo>
                    <a:pt x="0" y="0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97" name="Freeform 286"/>
            <p:cNvSpPr>
              <a:spLocks/>
            </p:cNvSpPr>
            <p:nvPr/>
          </p:nvSpPr>
          <p:spPr bwMode="auto">
            <a:xfrm>
              <a:off x="3296" y="1896"/>
              <a:ext cx="78" cy="45"/>
            </a:xfrm>
            <a:custGeom>
              <a:avLst/>
              <a:gdLst>
                <a:gd name="T0" fmla="*/ 20 w 80"/>
                <a:gd name="T1" fmla="*/ 3097 h 40"/>
                <a:gd name="T2" fmla="*/ 16 w 80"/>
                <a:gd name="T3" fmla="*/ 2450 h 40"/>
                <a:gd name="T4" fmla="*/ 16 w 80"/>
                <a:gd name="T5" fmla="*/ 1878 h 40"/>
                <a:gd name="T6" fmla="*/ 0 w 80"/>
                <a:gd name="T7" fmla="*/ 0 h 40"/>
                <a:gd name="T8" fmla="*/ 20 w 80"/>
                <a:gd name="T9" fmla="*/ 1254 h 40"/>
                <a:gd name="T10" fmla="*/ 32 w 80"/>
                <a:gd name="T11" fmla="*/ 1878 h 40"/>
                <a:gd name="T12" fmla="*/ 32 w 80"/>
                <a:gd name="T13" fmla="*/ 3097 h 40"/>
                <a:gd name="T14" fmla="*/ 24 w 80"/>
                <a:gd name="T15" fmla="*/ 3097 h 40"/>
                <a:gd name="T16" fmla="*/ 20 w 80"/>
                <a:gd name="T17" fmla="*/ 3097 h 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0"/>
                <a:gd name="T28" fmla="*/ 0 h 40"/>
                <a:gd name="T29" fmla="*/ 80 w 80"/>
                <a:gd name="T30" fmla="*/ 40 h 4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0" h="40">
                  <a:moveTo>
                    <a:pt x="40" y="40"/>
                  </a:moveTo>
                  <a:lnTo>
                    <a:pt x="16" y="32"/>
                  </a:lnTo>
                  <a:lnTo>
                    <a:pt x="16" y="24"/>
                  </a:lnTo>
                  <a:lnTo>
                    <a:pt x="0" y="0"/>
                  </a:lnTo>
                  <a:lnTo>
                    <a:pt x="56" y="16"/>
                  </a:lnTo>
                  <a:lnTo>
                    <a:pt x="80" y="24"/>
                  </a:lnTo>
                  <a:lnTo>
                    <a:pt x="80" y="40"/>
                  </a:lnTo>
                  <a:lnTo>
                    <a:pt x="64" y="40"/>
                  </a:lnTo>
                  <a:lnTo>
                    <a:pt x="40" y="4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98" name="Freeform 287"/>
            <p:cNvSpPr>
              <a:spLocks/>
            </p:cNvSpPr>
            <p:nvPr/>
          </p:nvSpPr>
          <p:spPr bwMode="auto">
            <a:xfrm>
              <a:off x="3374" y="1932"/>
              <a:ext cx="47" cy="64"/>
            </a:xfrm>
            <a:custGeom>
              <a:avLst/>
              <a:gdLst>
                <a:gd name="T0" fmla="*/ 0 w 48"/>
                <a:gd name="T1" fmla="*/ 1055 h 56"/>
                <a:gd name="T2" fmla="*/ 24 w 48"/>
                <a:gd name="T3" fmla="*/ 0 h 56"/>
                <a:gd name="T4" fmla="*/ 24 w 48"/>
                <a:gd name="T5" fmla="*/ 1055 h 56"/>
                <a:gd name="T6" fmla="*/ 24 w 48"/>
                <a:gd name="T7" fmla="*/ 3334 h 56"/>
                <a:gd name="T8" fmla="*/ 24 w 48"/>
                <a:gd name="T9" fmla="*/ 6707 h 56"/>
                <a:gd name="T10" fmla="*/ 24 w 48"/>
                <a:gd name="T11" fmla="*/ 5687 h 56"/>
                <a:gd name="T12" fmla="*/ 0 w 48"/>
                <a:gd name="T13" fmla="*/ 7819 h 56"/>
                <a:gd name="T14" fmla="*/ 0 w 48"/>
                <a:gd name="T15" fmla="*/ 1055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8"/>
                <a:gd name="T25" fmla="*/ 0 h 56"/>
                <a:gd name="T26" fmla="*/ 48 w 48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8" h="56">
                  <a:moveTo>
                    <a:pt x="0" y="8"/>
                  </a:moveTo>
                  <a:lnTo>
                    <a:pt x="24" y="0"/>
                  </a:lnTo>
                  <a:lnTo>
                    <a:pt x="32" y="8"/>
                  </a:lnTo>
                  <a:lnTo>
                    <a:pt x="48" y="24"/>
                  </a:lnTo>
                  <a:lnTo>
                    <a:pt x="32" y="48"/>
                  </a:lnTo>
                  <a:lnTo>
                    <a:pt x="24" y="40"/>
                  </a:lnTo>
                  <a:lnTo>
                    <a:pt x="0" y="56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299" name="Freeform 288"/>
            <p:cNvSpPr>
              <a:spLocks/>
            </p:cNvSpPr>
            <p:nvPr/>
          </p:nvSpPr>
          <p:spPr bwMode="auto">
            <a:xfrm>
              <a:off x="3468" y="1905"/>
              <a:ext cx="181" cy="146"/>
            </a:xfrm>
            <a:custGeom>
              <a:avLst/>
              <a:gdLst>
                <a:gd name="T0" fmla="*/ 99 w 184"/>
                <a:gd name="T1" fmla="*/ 11382 h 128"/>
                <a:gd name="T2" fmla="*/ 85 w 184"/>
                <a:gd name="T3" fmla="*/ 13594 h 128"/>
                <a:gd name="T4" fmla="*/ 81 w 184"/>
                <a:gd name="T5" fmla="*/ 15588 h 128"/>
                <a:gd name="T6" fmla="*/ 73 w 184"/>
                <a:gd name="T7" fmla="*/ 16719 h 128"/>
                <a:gd name="T8" fmla="*/ 65 w 184"/>
                <a:gd name="T9" fmla="*/ 15588 h 128"/>
                <a:gd name="T10" fmla="*/ 61 w 184"/>
                <a:gd name="T11" fmla="*/ 13594 h 128"/>
                <a:gd name="T12" fmla="*/ 51 w 184"/>
                <a:gd name="T13" fmla="*/ 11382 h 128"/>
                <a:gd name="T14" fmla="*/ 30 w 184"/>
                <a:gd name="T15" fmla="*/ 10449 h 128"/>
                <a:gd name="T16" fmla="*/ 30 w 184"/>
                <a:gd name="T17" fmla="*/ 10449 h 128"/>
                <a:gd name="T18" fmla="*/ 8 w 184"/>
                <a:gd name="T19" fmla="*/ 11382 h 128"/>
                <a:gd name="T20" fmla="*/ 8 w 184"/>
                <a:gd name="T21" fmla="*/ 8234 h 128"/>
                <a:gd name="T22" fmla="*/ 0 w 184"/>
                <a:gd name="T23" fmla="*/ 5148 h 128"/>
                <a:gd name="T24" fmla="*/ 8 w 184"/>
                <a:gd name="T25" fmla="*/ 5148 h 128"/>
                <a:gd name="T26" fmla="*/ 16 w 184"/>
                <a:gd name="T27" fmla="*/ 4253 h 128"/>
                <a:gd name="T28" fmla="*/ 30 w 184"/>
                <a:gd name="T29" fmla="*/ 3041 h 128"/>
                <a:gd name="T30" fmla="*/ 30 w 184"/>
                <a:gd name="T31" fmla="*/ 1003 h 128"/>
                <a:gd name="T32" fmla="*/ 30 w 184"/>
                <a:gd name="T33" fmla="*/ 0 h 128"/>
                <a:gd name="T34" fmla="*/ 51 w 184"/>
                <a:gd name="T35" fmla="*/ 2049 h 128"/>
                <a:gd name="T36" fmla="*/ 51 w 184"/>
                <a:gd name="T37" fmla="*/ 4253 h 128"/>
                <a:gd name="T38" fmla="*/ 65 w 184"/>
                <a:gd name="T39" fmla="*/ 4253 h 128"/>
                <a:gd name="T40" fmla="*/ 69 w 184"/>
                <a:gd name="T41" fmla="*/ 6311 h 128"/>
                <a:gd name="T42" fmla="*/ 90 w 184"/>
                <a:gd name="T43" fmla="*/ 9365 h 128"/>
                <a:gd name="T44" fmla="*/ 99 w 184"/>
                <a:gd name="T45" fmla="*/ 9365 h 128"/>
                <a:gd name="T46" fmla="*/ 99 w 184"/>
                <a:gd name="T47" fmla="*/ 11382 h 12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84"/>
                <a:gd name="T73" fmla="*/ 0 h 128"/>
                <a:gd name="T74" fmla="*/ 184 w 184"/>
                <a:gd name="T75" fmla="*/ 128 h 128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84" h="128">
                  <a:moveTo>
                    <a:pt x="184" y="88"/>
                  </a:moveTo>
                  <a:lnTo>
                    <a:pt x="152" y="104"/>
                  </a:lnTo>
                  <a:lnTo>
                    <a:pt x="144" y="120"/>
                  </a:lnTo>
                  <a:lnTo>
                    <a:pt x="128" y="128"/>
                  </a:lnTo>
                  <a:lnTo>
                    <a:pt x="112" y="120"/>
                  </a:lnTo>
                  <a:lnTo>
                    <a:pt x="104" y="104"/>
                  </a:lnTo>
                  <a:lnTo>
                    <a:pt x="88" y="88"/>
                  </a:lnTo>
                  <a:lnTo>
                    <a:pt x="56" y="80"/>
                  </a:lnTo>
                  <a:lnTo>
                    <a:pt x="32" y="80"/>
                  </a:lnTo>
                  <a:lnTo>
                    <a:pt x="8" y="88"/>
                  </a:lnTo>
                  <a:lnTo>
                    <a:pt x="8" y="64"/>
                  </a:lnTo>
                  <a:lnTo>
                    <a:pt x="0" y="40"/>
                  </a:lnTo>
                  <a:lnTo>
                    <a:pt x="8" y="40"/>
                  </a:lnTo>
                  <a:lnTo>
                    <a:pt x="16" y="32"/>
                  </a:lnTo>
                  <a:lnTo>
                    <a:pt x="40" y="24"/>
                  </a:lnTo>
                  <a:lnTo>
                    <a:pt x="40" y="8"/>
                  </a:lnTo>
                  <a:lnTo>
                    <a:pt x="64" y="0"/>
                  </a:lnTo>
                  <a:lnTo>
                    <a:pt x="88" y="16"/>
                  </a:lnTo>
                  <a:lnTo>
                    <a:pt x="88" y="32"/>
                  </a:lnTo>
                  <a:lnTo>
                    <a:pt x="112" y="32"/>
                  </a:lnTo>
                  <a:lnTo>
                    <a:pt x="120" y="48"/>
                  </a:lnTo>
                  <a:lnTo>
                    <a:pt x="168" y="72"/>
                  </a:lnTo>
                  <a:lnTo>
                    <a:pt x="184" y="72"/>
                  </a:lnTo>
                  <a:lnTo>
                    <a:pt x="184" y="8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300" name="Freeform 289"/>
            <p:cNvSpPr>
              <a:spLocks/>
            </p:cNvSpPr>
            <p:nvPr/>
          </p:nvSpPr>
          <p:spPr bwMode="auto">
            <a:xfrm>
              <a:off x="3500" y="1859"/>
              <a:ext cx="212" cy="128"/>
            </a:xfrm>
            <a:custGeom>
              <a:avLst/>
              <a:gdLst>
                <a:gd name="T0" fmla="*/ 76 w 216"/>
                <a:gd name="T1" fmla="*/ 13561 h 112"/>
                <a:gd name="T2" fmla="*/ 79 w 216"/>
                <a:gd name="T3" fmla="*/ 12245 h 112"/>
                <a:gd name="T4" fmla="*/ 88 w 216"/>
                <a:gd name="T5" fmla="*/ 10011 h 112"/>
                <a:gd name="T6" fmla="*/ 93 w 216"/>
                <a:gd name="T7" fmla="*/ 10011 h 112"/>
                <a:gd name="T8" fmla="*/ 98 w 216"/>
                <a:gd name="T9" fmla="*/ 11087 h 112"/>
                <a:gd name="T10" fmla="*/ 110 w 216"/>
                <a:gd name="T11" fmla="*/ 11087 h 112"/>
                <a:gd name="T12" fmla="*/ 110 w 216"/>
                <a:gd name="T13" fmla="*/ 8936 h 112"/>
                <a:gd name="T14" fmla="*/ 98 w 216"/>
                <a:gd name="T15" fmla="*/ 8936 h 112"/>
                <a:gd name="T16" fmla="*/ 98 w 216"/>
                <a:gd name="T17" fmla="*/ 6707 h 112"/>
                <a:gd name="T18" fmla="*/ 79 w 216"/>
                <a:gd name="T19" fmla="*/ 8936 h 112"/>
                <a:gd name="T20" fmla="*/ 74 w 216"/>
                <a:gd name="T21" fmla="*/ 8936 h 112"/>
                <a:gd name="T22" fmla="*/ 71 w 216"/>
                <a:gd name="T23" fmla="*/ 5687 h 112"/>
                <a:gd name="T24" fmla="*/ 63 w 216"/>
                <a:gd name="T25" fmla="*/ 3334 h 112"/>
                <a:gd name="T26" fmla="*/ 43 w 216"/>
                <a:gd name="T27" fmla="*/ 3334 h 112"/>
                <a:gd name="T28" fmla="*/ 27 w 216"/>
                <a:gd name="T29" fmla="*/ 0 h 112"/>
                <a:gd name="T30" fmla="*/ 0 w 216"/>
                <a:gd name="T31" fmla="*/ 1055 h 112"/>
                <a:gd name="T32" fmla="*/ 8 w 216"/>
                <a:gd name="T33" fmla="*/ 6707 h 112"/>
                <a:gd name="T34" fmla="*/ 27 w 216"/>
                <a:gd name="T35" fmla="*/ 5687 h 112"/>
                <a:gd name="T36" fmla="*/ 27 w 216"/>
                <a:gd name="T37" fmla="*/ 7819 h 112"/>
                <a:gd name="T38" fmla="*/ 27 w 216"/>
                <a:gd name="T39" fmla="*/ 10011 h 112"/>
                <a:gd name="T40" fmla="*/ 43 w 216"/>
                <a:gd name="T41" fmla="*/ 10011 h 112"/>
                <a:gd name="T42" fmla="*/ 47 w 216"/>
                <a:gd name="T43" fmla="*/ 12245 h 112"/>
                <a:gd name="T44" fmla="*/ 71 w 216"/>
                <a:gd name="T45" fmla="*/ 15704 h 112"/>
                <a:gd name="T46" fmla="*/ 76 w 216"/>
                <a:gd name="T47" fmla="*/ 15704 h 112"/>
                <a:gd name="T48" fmla="*/ 76 w 216"/>
                <a:gd name="T49" fmla="*/ 13561 h 11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16"/>
                <a:gd name="T76" fmla="*/ 0 h 112"/>
                <a:gd name="T77" fmla="*/ 216 w 216"/>
                <a:gd name="T78" fmla="*/ 112 h 11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16" h="112">
                  <a:moveTo>
                    <a:pt x="152" y="96"/>
                  </a:moveTo>
                  <a:lnTo>
                    <a:pt x="160" y="88"/>
                  </a:lnTo>
                  <a:lnTo>
                    <a:pt x="176" y="72"/>
                  </a:lnTo>
                  <a:lnTo>
                    <a:pt x="184" y="72"/>
                  </a:lnTo>
                  <a:lnTo>
                    <a:pt x="192" y="80"/>
                  </a:lnTo>
                  <a:lnTo>
                    <a:pt x="216" y="80"/>
                  </a:lnTo>
                  <a:lnTo>
                    <a:pt x="216" y="64"/>
                  </a:lnTo>
                  <a:lnTo>
                    <a:pt x="192" y="64"/>
                  </a:lnTo>
                  <a:lnTo>
                    <a:pt x="192" y="48"/>
                  </a:lnTo>
                  <a:lnTo>
                    <a:pt x="160" y="64"/>
                  </a:lnTo>
                  <a:lnTo>
                    <a:pt x="144" y="64"/>
                  </a:lnTo>
                  <a:lnTo>
                    <a:pt x="136" y="40"/>
                  </a:lnTo>
                  <a:lnTo>
                    <a:pt x="120" y="24"/>
                  </a:lnTo>
                  <a:lnTo>
                    <a:pt x="80" y="24"/>
                  </a:lnTo>
                  <a:lnTo>
                    <a:pt x="32" y="0"/>
                  </a:lnTo>
                  <a:lnTo>
                    <a:pt x="0" y="8"/>
                  </a:lnTo>
                  <a:lnTo>
                    <a:pt x="8" y="48"/>
                  </a:lnTo>
                  <a:lnTo>
                    <a:pt x="32" y="40"/>
                  </a:lnTo>
                  <a:lnTo>
                    <a:pt x="56" y="56"/>
                  </a:lnTo>
                  <a:lnTo>
                    <a:pt x="56" y="72"/>
                  </a:lnTo>
                  <a:lnTo>
                    <a:pt x="80" y="72"/>
                  </a:lnTo>
                  <a:lnTo>
                    <a:pt x="88" y="88"/>
                  </a:lnTo>
                  <a:lnTo>
                    <a:pt x="136" y="112"/>
                  </a:lnTo>
                  <a:lnTo>
                    <a:pt x="152" y="112"/>
                  </a:lnTo>
                  <a:lnTo>
                    <a:pt x="152" y="9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301" name="Freeform 290"/>
            <p:cNvSpPr>
              <a:spLocks/>
            </p:cNvSpPr>
            <p:nvPr/>
          </p:nvSpPr>
          <p:spPr bwMode="auto">
            <a:xfrm>
              <a:off x="3673" y="1896"/>
              <a:ext cx="149" cy="82"/>
            </a:xfrm>
            <a:custGeom>
              <a:avLst/>
              <a:gdLst>
                <a:gd name="T0" fmla="*/ 16 w 152"/>
                <a:gd name="T1" fmla="*/ 5992 h 72"/>
                <a:gd name="T2" fmla="*/ 25 w 152"/>
                <a:gd name="T3" fmla="*/ 5992 h 72"/>
                <a:gd name="T4" fmla="*/ 25 w 152"/>
                <a:gd name="T5" fmla="*/ 3879 h 72"/>
                <a:gd name="T6" fmla="*/ 16 w 152"/>
                <a:gd name="T7" fmla="*/ 3879 h 72"/>
                <a:gd name="T8" fmla="*/ 16 w 152"/>
                <a:gd name="T9" fmla="*/ 1963 h 72"/>
                <a:gd name="T10" fmla="*/ 25 w 152"/>
                <a:gd name="T11" fmla="*/ 928 h 72"/>
                <a:gd name="T12" fmla="*/ 25 w 152"/>
                <a:gd name="T13" fmla="*/ 0 h 72"/>
                <a:gd name="T14" fmla="*/ 35 w 152"/>
                <a:gd name="T15" fmla="*/ 0 h 72"/>
                <a:gd name="T16" fmla="*/ 61 w 152"/>
                <a:gd name="T17" fmla="*/ 0 h 72"/>
                <a:gd name="T18" fmla="*/ 72 w 152"/>
                <a:gd name="T19" fmla="*/ 1963 h 72"/>
                <a:gd name="T20" fmla="*/ 57 w 152"/>
                <a:gd name="T21" fmla="*/ 5992 h 72"/>
                <a:gd name="T22" fmla="*/ 49 w 152"/>
                <a:gd name="T23" fmla="*/ 5992 h 72"/>
                <a:gd name="T24" fmla="*/ 27 w 152"/>
                <a:gd name="T25" fmla="*/ 8851 h 72"/>
                <a:gd name="T26" fmla="*/ 25 w 152"/>
                <a:gd name="T27" fmla="*/ 7853 h 72"/>
                <a:gd name="T28" fmla="*/ 8 w 152"/>
                <a:gd name="T29" fmla="*/ 7853 h 72"/>
                <a:gd name="T30" fmla="*/ 0 w 152"/>
                <a:gd name="T31" fmla="*/ 5992 h 72"/>
                <a:gd name="T32" fmla="*/ 16 w 152"/>
                <a:gd name="T33" fmla="*/ 5992 h 7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52"/>
                <a:gd name="T52" fmla="*/ 0 h 72"/>
                <a:gd name="T53" fmla="*/ 152 w 152"/>
                <a:gd name="T54" fmla="*/ 72 h 7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52" h="72">
                  <a:moveTo>
                    <a:pt x="16" y="48"/>
                  </a:moveTo>
                  <a:lnTo>
                    <a:pt x="40" y="48"/>
                  </a:lnTo>
                  <a:lnTo>
                    <a:pt x="40" y="32"/>
                  </a:lnTo>
                  <a:lnTo>
                    <a:pt x="16" y="32"/>
                  </a:lnTo>
                  <a:lnTo>
                    <a:pt x="16" y="16"/>
                  </a:lnTo>
                  <a:lnTo>
                    <a:pt x="56" y="8"/>
                  </a:lnTo>
                  <a:lnTo>
                    <a:pt x="48" y="0"/>
                  </a:lnTo>
                  <a:lnTo>
                    <a:pt x="72" y="0"/>
                  </a:lnTo>
                  <a:lnTo>
                    <a:pt x="120" y="0"/>
                  </a:lnTo>
                  <a:lnTo>
                    <a:pt x="152" y="16"/>
                  </a:lnTo>
                  <a:lnTo>
                    <a:pt x="112" y="48"/>
                  </a:lnTo>
                  <a:lnTo>
                    <a:pt x="96" y="48"/>
                  </a:lnTo>
                  <a:lnTo>
                    <a:pt x="64" y="72"/>
                  </a:lnTo>
                  <a:lnTo>
                    <a:pt x="40" y="64"/>
                  </a:lnTo>
                  <a:lnTo>
                    <a:pt x="8" y="64"/>
                  </a:lnTo>
                  <a:lnTo>
                    <a:pt x="0" y="48"/>
                  </a:lnTo>
                  <a:lnTo>
                    <a:pt x="16" y="4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  <p:sp>
          <p:nvSpPr>
            <p:cNvPr id="302" name="Freeform 291"/>
            <p:cNvSpPr>
              <a:spLocks/>
            </p:cNvSpPr>
            <p:nvPr/>
          </p:nvSpPr>
          <p:spPr bwMode="auto">
            <a:xfrm>
              <a:off x="3649" y="1941"/>
              <a:ext cx="102" cy="73"/>
            </a:xfrm>
            <a:custGeom>
              <a:avLst/>
              <a:gdLst>
                <a:gd name="T0" fmla="*/ 24 w 104"/>
                <a:gd name="T1" fmla="*/ 1003 h 64"/>
                <a:gd name="T2" fmla="*/ 26 w 104"/>
                <a:gd name="T3" fmla="*/ 3041 h 64"/>
                <a:gd name="T4" fmla="*/ 27 w 104"/>
                <a:gd name="T5" fmla="*/ 3041 h 64"/>
                <a:gd name="T6" fmla="*/ 46 w 104"/>
                <a:gd name="T7" fmla="*/ 4253 h 64"/>
                <a:gd name="T8" fmla="*/ 54 w 104"/>
                <a:gd name="T9" fmla="*/ 7219 h 64"/>
                <a:gd name="T10" fmla="*/ 27 w 104"/>
                <a:gd name="T11" fmla="*/ 8234 h 64"/>
                <a:gd name="T12" fmla="*/ 26 w 104"/>
                <a:gd name="T13" fmla="*/ 6311 h 64"/>
                <a:gd name="T14" fmla="*/ 24 w 104"/>
                <a:gd name="T15" fmla="*/ 8234 h 64"/>
                <a:gd name="T16" fmla="*/ 0 w 104"/>
                <a:gd name="T17" fmla="*/ 7219 h 64"/>
                <a:gd name="T18" fmla="*/ 0 w 104"/>
                <a:gd name="T19" fmla="*/ 5148 h 64"/>
                <a:gd name="T20" fmla="*/ 0 w 104"/>
                <a:gd name="T21" fmla="*/ 3041 h 64"/>
                <a:gd name="T22" fmla="*/ 8 w 104"/>
                <a:gd name="T23" fmla="*/ 2049 h 64"/>
                <a:gd name="T24" fmla="*/ 24 w 104"/>
                <a:gd name="T25" fmla="*/ 0 h 64"/>
                <a:gd name="T26" fmla="*/ 26 w 104"/>
                <a:gd name="T27" fmla="*/ 0 h 64"/>
                <a:gd name="T28" fmla="*/ 26 w 104"/>
                <a:gd name="T29" fmla="*/ 1003 h 64"/>
                <a:gd name="T30" fmla="*/ 24 w 104"/>
                <a:gd name="T31" fmla="*/ 1003 h 6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04"/>
                <a:gd name="T49" fmla="*/ 0 h 64"/>
                <a:gd name="T50" fmla="*/ 104 w 104"/>
                <a:gd name="T51" fmla="*/ 64 h 64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04" h="64">
                  <a:moveTo>
                    <a:pt x="24" y="8"/>
                  </a:moveTo>
                  <a:lnTo>
                    <a:pt x="32" y="24"/>
                  </a:lnTo>
                  <a:lnTo>
                    <a:pt x="64" y="24"/>
                  </a:lnTo>
                  <a:lnTo>
                    <a:pt x="88" y="32"/>
                  </a:lnTo>
                  <a:lnTo>
                    <a:pt x="104" y="56"/>
                  </a:lnTo>
                  <a:lnTo>
                    <a:pt x="64" y="64"/>
                  </a:lnTo>
                  <a:lnTo>
                    <a:pt x="48" y="48"/>
                  </a:lnTo>
                  <a:lnTo>
                    <a:pt x="24" y="64"/>
                  </a:lnTo>
                  <a:lnTo>
                    <a:pt x="0" y="56"/>
                  </a:lnTo>
                  <a:lnTo>
                    <a:pt x="0" y="40"/>
                  </a:lnTo>
                  <a:lnTo>
                    <a:pt x="0" y="24"/>
                  </a:lnTo>
                  <a:lnTo>
                    <a:pt x="8" y="16"/>
                  </a:lnTo>
                  <a:lnTo>
                    <a:pt x="24" y="0"/>
                  </a:lnTo>
                  <a:lnTo>
                    <a:pt x="32" y="0"/>
                  </a:lnTo>
                  <a:lnTo>
                    <a:pt x="40" y="8"/>
                  </a:lnTo>
                  <a:lnTo>
                    <a:pt x="24" y="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lIns="78885" tIns="40074" rIns="80147" bIns="40074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00">
                <a:solidFill>
                  <a:srgbClr val="000000"/>
                </a:solidFill>
                <a:latin typeface="+mn-lt"/>
                <a:cs typeface="+mn-cs"/>
              </a:endParaRPr>
            </a:p>
          </p:txBody>
        </p:sp>
      </p:grpSp>
      <p:sp>
        <p:nvSpPr>
          <p:cNvPr id="9" name="Rectangle 6"/>
          <p:cNvSpPr>
            <a:spLocks noGrp="1" noChangeArrowheads="1"/>
          </p:cNvSpPr>
          <p:nvPr>
            <p:ph type="title"/>
          </p:nvPr>
        </p:nvSpPr>
        <p:spPr>
          <a:xfrm>
            <a:off x="342900" y="280989"/>
            <a:ext cx="8459788" cy="423862"/>
          </a:xfrm>
          <a:prstGeom prst="rect">
            <a:avLst/>
          </a:prstGeom>
        </p:spPr>
        <p:txBody>
          <a:bodyPr/>
          <a:lstStyle/>
          <a:p>
            <a:r>
              <a:rPr lang="en-US" sz="3200" dirty="0" smtClean="0"/>
              <a:t>Hackathon TEAM</a:t>
            </a:r>
            <a:endParaRPr lang="en-US" sz="3200" dirty="0"/>
          </a:p>
        </p:txBody>
      </p:sp>
      <p:sp>
        <p:nvSpPr>
          <p:cNvPr id="303" name="Ellipse 33"/>
          <p:cNvSpPr/>
          <p:nvPr/>
        </p:nvSpPr>
        <p:spPr>
          <a:xfrm>
            <a:off x="163513" y="1192213"/>
            <a:ext cx="8720137" cy="4608512"/>
          </a:xfrm>
          <a:prstGeom prst="ellipse">
            <a:avLst/>
          </a:prstGeom>
          <a:noFill/>
          <a:ln w="53975">
            <a:solidFill>
              <a:schemeClr val="tx1">
                <a:lumMod val="40000"/>
                <a:lumOff val="60000"/>
                <a:alpha val="7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31" name="Group 330"/>
          <p:cNvGrpSpPr/>
          <p:nvPr/>
        </p:nvGrpSpPr>
        <p:grpSpPr>
          <a:xfrm>
            <a:off x="5803675" y="828770"/>
            <a:ext cx="1444489" cy="1353367"/>
            <a:chOff x="5233998" y="904139"/>
            <a:chExt cx="1444489" cy="1353367"/>
          </a:xfrm>
        </p:grpSpPr>
        <p:grpSp>
          <p:nvGrpSpPr>
            <p:cNvPr id="310" name="Group 309"/>
            <p:cNvGrpSpPr/>
            <p:nvPr/>
          </p:nvGrpSpPr>
          <p:grpSpPr>
            <a:xfrm>
              <a:off x="5291120" y="969960"/>
              <a:ext cx="1387367" cy="1287546"/>
              <a:chOff x="5000611" y="1914173"/>
              <a:chExt cx="1387367" cy="1287546"/>
            </a:xfrm>
          </p:grpSpPr>
          <p:pic>
            <p:nvPicPr>
              <p:cNvPr id="1034" name="Picture 10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80156" y="1914173"/>
                <a:ext cx="617093" cy="8450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2" name="TextBox 321"/>
              <p:cNvSpPr txBox="1"/>
              <p:nvPr/>
            </p:nvSpPr>
            <p:spPr>
              <a:xfrm>
                <a:off x="5000611" y="2740054"/>
                <a:ext cx="13873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800" b="1" dirty="0">
                    <a:solidFill>
                      <a:srgbClr val="003300"/>
                    </a:solidFill>
                  </a:rPr>
                  <a:t>Nicolandrea </a:t>
                </a:r>
                <a:r>
                  <a:rPr lang="pt-BR" sz="800" b="1" dirty="0" smtClean="0">
                    <a:solidFill>
                      <a:srgbClr val="003300"/>
                    </a:solidFill>
                  </a:rPr>
                  <a:t>Costa</a:t>
                </a:r>
              </a:p>
              <a:p>
                <a:r>
                  <a:rPr lang="en-US" sz="800" b="1" dirty="0" smtClean="0">
                    <a:solidFill>
                      <a:srgbClr val="003300"/>
                    </a:solidFill>
                  </a:rPr>
                  <a:t>Lead Technical Specialist </a:t>
                </a:r>
              </a:p>
              <a:p>
                <a:r>
                  <a:rPr lang="pt-BR" sz="800" b="1" dirty="0" smtClean="0">
                    <a:solidFill>
                      <a:srgbClr val="003300"/>
                    </a:solidFill>
                  </a:rPr>
                  <a:t>Genoa </a:t>
                </a:r>
                <a:r>
                  <a:rPr lang="pt-BR" sz="800" b="1" dirty="0">
                    <a:solidFill>
                      <a:srgbClr val="003300"/>
                    </a:solidFill>
                  </a:rPr>
                  <a:t>- Italy</a:t>
                </a:r>
              </a:p>
            </p:txBody>
          </p:sp>
        </p:grpSp>
        <p:sp>
          <p:nvSpPr>
            <p:cNvPr id="330" name="Rounded Rectangle 329"/>
            <p:cNvSpPr/>
            <p:nvPr/>
          </p:nvSpPr>
          <p:spPr>
            <a:xfrm>
              <a:off x="5233998" y="904139"/>
              <a:ext cx="1326303" cy="1322539"/>
            </a:xfrm>
            <a:prstGeom prst="roundRect">
              <a:avLst/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3300"/>
                </a:solidFill>
              </a:endParaRPr>
            </a:p>
          </p:txBody>
        </p:sp>
      </p:grpSp>
      <p:grpSp>
        <p:nvGrpSpPr>
          <p:cNvPr id="332" name="Group 331"/>
          <p:cNvGrpSpPr/>
          <p:nvPr/>
        </p:nvGrpSpPr>
        <p:grpSpPr>
          <a:xfrm>
            <a:off x="114919" y="1836110"/>
            <a:ext cx="1326303" cy="1322539"/>
            <a:chOff x="1871730" y="1028433"/>
            <a:chExt cx="1326303" cy="1322539"/>
          </a:xfrm>
        </p:grpSpPr>
        <p:grpSp>
          <p:nvGrpSpPr>
            <p:cNvPr id="307" name="Group 306"/>
            <p:cNvGrpSpPr/>
            <p:nvPr/>
          </p:nvGrpSpPr>
          <p:grpSpPr>
            <a:xfrm>
              <a:off x="1962323" y="1075900"/>
              <a:ext cx="1178914" cy="1265705"/>
              <a:chOff x="7216504" y="3068856"/>
              <a:chExt cx="1178914" cy="1265705"/>
            </a:xfrm>
          </p:grpSpPr>
          <p:pic>
            <p:nvPicPr>
              <p:cNvPr id="1031" name="Picture 7"/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58046" y="3068856"/>
                <a:ext cx="782020" cy="8347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3" name="TextBox 312"/>
              <p:cNvSpPr txBox="1"/>
              <p:nvPr/>
            </p:nvSpPr>
            <p:spPr>
              <a:xfrm>
                <a:off x="7216504" y="3872896"/>
                <a:ext cx="11789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solidFill>
                      <a:srgbClr val="003300"/>
                    </a:solidFill>
                  </a:rPr>
                  <a:t>Vamsi Kasturi</a:t>
                </a:r>
              </a:p>
              <a:p>
                <a:r>
                  <a:rPr lang="en-US" sz="800" b="1" dirty="0" smtClean="0">
                    <a:solidFill>
                      <a:srgbClr val="003300"/>
                    </a:solidFill>
                  </a:rPr>
                  <a:t>Technical Specialist</a:t>
                </a:r>
              </a:p>
              <a:p>
                <a:r>
                  <a:rPr lang="pt-BR" sz="800" b="1" dirty="0" smtClean="0">
                    <a:solidFill>
                      <a:srgbClr val="003300"/>
                    </a:solidFill>
                  </a:rPr>
                  <a:t>Frankfurt - Germany</a:t>
                </a:r>
                <a:endParaRPr lang="en-US" sz="800" dirty="0">
                  <a:solidFill>
                    <a:srgbClr val="003300"/>
                  </a:solidFill>
                </a:endParaRPr>
              </a:p>
            </p:txBody>
          </p:sp>
        </p:grpSp>
        <p:sp>
          <p:nvSpPr>
            <p:cNvPr id="344" name="Rounded Rectangle 343"/>
            <p:cNvSpPr/>
            <p:nvPr/>
          </p:nvSpPr>
          <p:spPr>
            <a:xfrm>
              <a:off x="1871730" y="1028433"/>
              <a:ext cx="1326303" cy="1322539"/>
            </a:xfrm>
            <a:prstGeom prst="roundRect">
              <a:avLst/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4" name="Group 333"/>
          <p:cNvGrpSpPr/>
          <p:nvPr/>
        </p:nvGrpSpPr>
        <p:grpSpPr>
          <a:xfrm>
            <a:off x="7553189" y="1819263"/>
            <a:ext cx="1326303" cy="1373058"/>
            <a:chOff x="6892000" y="1426827"/>
            <a:chExt cx="1326303" cy="1373058"/>
          </a:xfrm>
        </p:grpSpPr>
        <p:grpSp>
          <p:nvGrpSpPr>
            <p:cNvPr id="308" name="Group 307"/>
            <p:cNvGrpSpPr/>
            <p:nvPr/>
          </p:nvGrpSpPr>
          <p:grpSpPr>
            <a:xfrm>
              <a:off x="7066483" y="1505177"/>
              <a:ext cx="1139463" cy="1294708"/>
              <a:chOff x="6872210" y="4459901"/>
              <a:chExt cx="1139463" cy="1294708"/>
            </a:xfrm>
          </p:grpSpPr>
          <p:pic>
            <p:nvPicPr>
              <p:cNvPr id="1032" name="Picture 8"/>
              <p:cNvPicPr>
                <a:picLocks noChangeAspect="1" noChangeArrowheads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75141" y="4459901"/>
                <a:ext cx="613412" cy="847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6" name="TextBox 315"/>
              <p:cNvSpPr txBox="1"/>
              <p:nvPr/>
            </p:nvSpPr>
            <p:spPr>
              <a:xfrm>
                <a:off x="6872210" y="5292944"/>
                <a:ext cx="11394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800" b="1" dirty="0">
                    <a:solidFill>
                      <a:srgbClr val="003300"/>
                    </a:solidFill>
                  </a:rPr>
                  <a:t>Gisella </a:t>
                </a:r>
                <a:r>
                  <a:rPr lang="pt-BR" sz="800" b="1" dirty="0" smtClean="0">
                    <a:solidFill>
                      <a:srgbClr val="003300"/>
                    </a:solidFill>
                  </a:rPr>
                  <a:t>Bennardo</a:t>
                </a:r>
              </a:p>
              <a:p>
                <a:r>
                  <a:rPr lang="en-US" sz="800" b="1" dirty="0" smtClean="0">
                    <a:solidFill>
                      <a:srgbClr val="003300"/>
                    </a:solidFill>
                  </a:rPr>
                  <a:t>Technical Specialist</a:t>
                </a:r>
              </a:p>
              <a:p>
                <a:r>
                  <a:rPr lang="pt-BR" sz="800" b="1" dirty="0" smtClean="0">
                    <a:solidFill>
                      <a:srgbClr val="003300"/>
                    </a:solidFill>
                  </a:rPr>
                  <a:t>Genoa </a:t>
                </a:r>
                <a:r>
                  <a:rPr lang="pt-BR" sz="800" b="1" dirty="0">
                    <a:solidFill>
                      <a:srgbClr val="003300"/>
                    </a:solidFill>
                  </a:rPr>
                  <a:t>- Italy</a:t>
                </a:r>
              </a:p>
            </p:txBody>
          </p:sp>
        </p:grpSp>
        <p:sp>
          <p:nvSpPr>
            <p:cNvPr id="345" name="Rounded Rectangle 344"/>
            <p:cNvSpPr/>
            <p:nvPr/>
          </p:nvSpPr>
          <p:spPr>
            <a:xfrm>
              <a:off x="6892000" y="1426827"/>
              <a:ext cx="1326303" cy="1322539"/>
            </a:xfrm>
            <a:prstGeom prst="roundRect">
              <a:avLst/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3300"/>
                </a:solidFill>
              </a:endParaRPr>
            </a:p>
          </p:txBody>
        </p:sp>
      </p:grpSp>
      <p:grpSp>
        <p:nvGrpSpPr>
          <p:cNvPr id="335" name="Group 334"/>
          <p:cNvGrpSpPr/>
          <p:nvPr/>
        </p:nvGrpSpPr>
        <p:grpSpPr>
          <a:xfrm>
            <a:off x="7576305" y="3826507"/>
            <a:ext cx="1402580" cy="1322539"/>
            <a:chOff x="7774006" y="2750489"/>
            <a:chExt cx="1402580" cy="1322539"/>
          </a:xfrm>
        </p:grpSpPr>
        <p:grpSp>
          <p:nvGrpSpPr>
            <p:cNvPr id="320" name="Group 319"/>
            <p:cNvGrpSpPr/>
            <p:nvPr/>
          </p:nvGrpSpPr>
          <p:grpSpPr>
            <a:xfrm>
              <a:off x="7785303" y="2855107"/>
              <a:ext cx="1391283" cy="1197397"/>
              <a:chOff x="4514025" y="4814322"/>
              <a:chExt cx="1391283" cy="1197397"/>
            </a:xfrm>
          </p:grpSpPr>
          <p:pic>
            <p:nvPicPr>
              <p:cNvPr id="1036" name="Picture 12"/>
              <p:cNvPicPr>
                <a:picLocks noChangeAspect="1" noChangeArrowheads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6621" y="4814322"/>
                <a:ext cx="584041" cy="744492"/>
              </a:xfrm>
              <a:prstGeom prst="rect">
                <a:avLst/>
              </a:prstGeom>
              <a:noFill/>
              <a:ln>
                <a:solidFill>
                  <a:schemeClr val="accent5">
                    <a:lumMod val="7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333" name="TextBox 332"/>
              <p:cNvSpPr txBox="1"/>
              <p:nvPr/>
            </p:nvSpPr>
            <p:spPr>
              <a:xfrm>
                <a:off x="4514025" y="5550054"/>
                <a:ext cx="13912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>
                    <a:solidFill>
                      <a:srgbClr val="003300"/>
                    </a:solidFill>
                  </a:rPr>
                  <a:t>Miroslav Pindjak</a:t>
                </a:r>
              </a:p>
              <a:p>
                <a:r>
                  <a:rPr lang="en-US" sz="800" b="1" dirty="0" smtClean="0">
                    <a:solidFill>
                      <a:srgbClr val="003300"/>
                    </a:solidFill>
                  </a:rPr>
                  <a:t>Lead Technical Specialist </a:t>
                </a:r>
              </a:p>
              <a:p>
                <a:r>
                  <a:rPr lang="pt-BR" sz="800" b="1" dirty="0">
                    <a:solidFill>
                      <a:srgbClr val="003300"/>
                    </a:solidFill>
                  </a:rPr>
                  <a:t>Genoa - Italy</a:t>
                </a:r>
              </a:p>
            </p:txBody>
          </p:sp>
        </p:grpSp>
        <p:sp>
          <p:nvSpPr>
            <p:cNvPr id="346" name="Rounded Rectangle 345"/>
            <p:cNvSpPr/>
            <p:nvPr/>
          </p:nvSpPr>
          <p:spPr>
            <a:xfrm>
              <a:off x="7774006" y="2750489"/>
              <a:ext cx="1326303" cy="1322539"/>
            </a:xfrm>
            <a:prstGeom prst="roundRect">
              <a:avLst/>
            </a:prstGeom>
            <a:noFill/>
            <a:ln>
              <a:solidFill>
                <a:srgbClr val="00A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3300"/>
                </a:solidFill>
              </a:endParaRPr>
            </a:p>
          </p:txBody>
        </p:sp>
      </p:grpSp>
      <p:grpSp>
        <p:nvGrpSpPr>
          <p:cNvPr id="336" name="Group 335"/>
          <p:cNvGrpSpPr/>
          <p:nvPr/>
        </p:nvGrpSpPr>
        <p:grpSpPr>
          <a:xfrm>
            <a:off x="3964765" y="5336603"/>
            <a:ext cx="1326303" cy="1346008"/>
            <a:chOff x="7308519" y="4283345"/>
            <a:chExt cx="1326303" cy="1346008"/>
          </a:xfrm>
        </p:grpSpPr>
        <p:grpSp>
          <p:nvGrpSpPr>
            <p:cNvPr id="309" name="Group 308"/>
            <p:cNvGrpSpPr/>
            <p:nvPr/>
          </p:nvGrpSpPr>
          <p:grpSpPr>
            <a:xfrm>
              <a:off x="7463934" y="4349409"/>
              <a:ext cx="1149025" cy="1279944"/>
              <a:chOff x="5157663" y="4454616"/>
              <a:chExt cx="1149025" cy="1279944"/>
            </a:xfrm>
          </p:grpSpPr>
          <p:pic>
            <p:nvPicPr>
              <p:cNvPr id="1033" name="Picture 9"/>
              <p:cNvPicPr>
                <a:picLocks noChangeAspect="1" noChangeArrowheads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6155" y="4454616"/>
                <a:ext cx="672040" cy="8546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9" name="TextBox 318"/>
              <p:cNvSpPr txBox="1"/>
              <p:nvPr/>
            </p:nvSpPr>
            <p:spPr>
              <a:xfrm>
                <a:off x="5157663" y="5272895"/>
                <a:ext cx="11490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800" b="1" dirty="0">
                    <a:solidFill>
                      <a:srgbClr val="003300"/>
                    </a:solidFill>
                  </a:rPr>
                  <a:t>Luca </a:t>
                </a:r>
                <a:r>
                  <a:rPr lang="pt-BR" sz="800" b="1" dirty="0" smtClean="0">
                    <a:solidFill>
                      <a:srgbClr val="003300"/>
                    </a:solidFill>
                  </a:rPr>
                  <a:t>Guccione</a:t>
                </a:r>
              </a:p>
              <a:p>
                <a:r>
                  <a:rPr lang="pt-BR" sz="800" b="1" dirty="0" smtClean="0">
                    <a:solidFill>
                      <a:srgbClr val="003300"/>
                    </a:solidFill>
                  </a:rPr>
                  <a:t>Project </a:t>
                </a:r>
                <a:r>
                  <a:rPr lang="pt-BR" sz="800" b="1" dirty="0">
                    <a:solidFill>
                      <a:srgbClr val="003300"/>
                    </a:solidFill>
                  </a:rPr>
                  <a:t>Engineer IDI</a:t>
                </a:r>
              </a:p>
              <a:p>
                <a:r>
                  <a:rPr lang="pt-BR" sz="800" b="1" dirty="0" smtClean="0">
                    <a:solidFill>
                      <a:srgbClr val="003300"/>
                    </a:solidFill>
                  </a:rPr>
                  <a:t>Genoa </a:t>
                </a:r>
                <a:r>
                  <a:rPr lang="pt-BR" sz="800" b="1" dirty="0">
                    <a:solidFill>
                      <a:srgbClr val="003300"/>
                    </a:solidFill>
                  </a:rPr>
                  <a:t>- Italy</a:t>
                </a:r>
              </a:p>
            </p:txBody>
          </p:sp>
        </p:grpSp>
        <p:sp>
          <p:nvSpPr>
            <p:cNvPr id="351" name="Rounded Rectangle 350"/>
            <p:cNvSpPr/>
            <p:nvPr/>
          </p:nvSpPr>
          <p:spPr>
            <a:xfrm>
              <a:off x="7308519" y="4283345"/>
              <a:ext cx="1326303" cy="1322539"/>
            </a:xfrm>
            <a:prstGeom prst="round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3300"/>
                </a:solidFill>
              </a:endParaRPr>
            </a:p>
          </p:txBody>
        </p:sp>
      </p:grpSp>
      <p:grpSp>
        <p:nvGrpSpPr>
          <p:cNvPr id="337" name="Group 336"/>
          <p:cNvGrpSpPr/>
          <p:nvPr/>
        </p:nvGrpSpPr>
        <p:grpSpPr>
          <a:xfrm>
            <a:off x="5918074" y="4803284"/>
            <a:ext cx="1419296" cy="1354373"/>
            <a:chOff x="4625585" y="5143006"/>
            <a:chExt cx="1419296" cy="1354373"/>
          </a:xfrm>
        </p:grpSpPr>
        <p:grpSp>
          <p:nvGrpSpPr>
            <p:cNvPr id="311" name="Group 310"/>
            <p:cNvGrpSpPr/>
            <p:nvPr/>
          </p:nvGrpSpPr>
          <p:grpSpPr>
            <a:xfrm>
              <a:off x="4644476" y="5192161"/>
              <a:ext cx="1400405" cy="1305218"/>
              <a:chOff x="471127" y="1495173"/>
              <a:chExt cx="1400405" cy="1305218"/>
            </a:xfrm>
          </p:grpSpPr>
          <p:pic>
            <p:nvPicPr>
              <p:cNvPr id="1035" name="Picture 11"/>
              <p:cNvPicPr>
                <a:picLocks noChangeAspect="1" noChangeArrowheads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0167" y="1495173"/>
                <a:ext cx="660043" cy="8778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5" name="TextBox 324"/>
              <p:cNvSpPr txBox="1"/>
              <p:nvPr/>
            </p:nvSpPr>
            <p:spPr>
              <a:xfrm>
                <a:off x="471127" y="2338726"/>
                <a:ext cx="14004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800" b="1" dirty="0">
                    <a:solidFill>
                      <a:srgbClr val="003300"/>
                    </a:solidFill>
                  </a:rPr>
                  <a:t>Alberto </a:t>
                </a:r>
                <a:r>
                  <a:rPr lang="pt-BR" sz="800" b="1" dirty="0" smtClean="0">
                    <a:solidFill>
                      <a:srgbClr val="003300"/>
                    </a:solidFill>
                  </a:rPr>
                  <a:t>Gorni</a:t>
                </a:r>
              </a:p>
              <a:p>
                <a:r>
                  <a:rPr lang="en-US" sz="800" b="1" dirty="0" smtClean="0">
                    <a:solidFill>
                      <a:srgbClr val="003300"/>
                    </a:solidFill>
                  </a:rPr>
                  <a:t>Lead Technical Specialist </a:t>
                </a:r>
              </a:p>
              <a:p>
                <a:r>
                  <a:rPr lang="pt-BR" sz="800" b="1" dirty="0" smtClean="0">
                    <a:solidFill>
                      <a:srgbClr val="003300"/>
                    </a:solidFill>
                  </a:rPr>
                  <a:t>Genoa </a:t>
                </a:r>
                <a:r>
                  <a:rPr lang="pt-BR" sz="800" b="1" dirty="0">
                    <a:solidFill>
                      <a:srgbClr val="003300"/>
                    </a:solidFill>
                  </a:rPr>
                  <a:t>- Italy</a:t>
                </a:r>
              </a:p>
            </p:txBody>
          </p:sp>
        </p:grpSp>
        <p:sp>
          <p:nvSpPr>
            <p:cNvPr id="352" name="Rounded Rectangle 351"/>
            <p:cNvSpPr/>
            <p:nvPr/>
          </p:nvSpPr>
          <p:spPr>
            <a:xfrm>
              <a:off x="4625585" y="5143006"/>
              <a:ext cx="1326303" cy="1322539"/>
            </a:xfrm>
            <a:prstGeom prst="roundRect">
              <a:avLst/>
            </a:prstGeom>
            <a:noFill/>
            <a:ln>
              <a:solidFill>
                <a:srgbClr val="00AA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3300"/>
                </a:solidFill>
              </a:endParaRPr>
            </a:p>
          </p:txBody>
        </p:sp>
      </p:grpSp>
      <p:grpSp>
        <p:nvGrpSpPr>
          <p:cNvPr id="338" name="Group 337"/>
          <p:cNvGrpSpPr/>
          <p:nvPr/>
        </p:nvGrpSpPr>
        <p:grpSpPr>
          <a:xfrm>
            <a:off x="1917696" y="852668"/>
            <a:ext cx="1388701" cy="1322539"/>
            <a:chOff x="458741" y="1808607"/>
            <a:chExt cx="1388701" cy="1322539"/>
          </a:xfrm>
        </p:grpSpPr>
        <p:grpSp>
          <p:nvGrpSpPr>
            <p:cNvPr id="6" name="Group 5"/>
            <p:cNvGrpSpPr/>
            <p:nvPr/>
          </p:nvGrpSpPr>
          <p:grpSpPr>
            <a:xfrm>
              <a:off x="486586" y="1874931"/>
              <a:ext cx="1360856" cy="1217620"/>
              <a:chOff x="6043885" y="1249332"/>
              <a:chExt cx="1360856" cy="1217620"/>
            </a:xfrm>
          </p:grpSpPr>
          <p:pic>
            <p:nvPicPr>
              <p:cNvPr id="1030" name="Picture 6"/>
              <p:cNvPicPr>
                <a:picLocks noChangeAspect="1" noChangeArrowheads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73266" y="1249332"/>
                <a:ext cx="575914" cy="801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05" name="TextBox 304"/>
              <p:cNvSpPr txBox="1"/>
              <p:nvPr/>
            </p:nvSpPr>
            <p:spPr>
              <a:xfrm>
                <a:off x="6043885" y="2005287"/>
                <a:ext cx="13608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800" b="1" dirty="0">
                    <a:solidFill>
                      <a:srgbClr val="003300"/>
                    </a:solidFill>
                  </a:rPr>
                  <a:t>Bartosz Sylwester</a:t>
                </a:r>
                <a:endParaRPr lang="pt-BR" sz="800" b="1" dirty="0" smtClean="0">
                  <a:solidFill>
                    <a:srgbClr val="003300"/>
                  </a:solidFill>
                </a:endParaRPr>
              </a:p>
              <a:p>
                <a:r>
                  <a:rPr lang="en-US" sz="800" b="1" dirty="0">
                    <a:solidFill>
                      <a:srgbClr val="003300"/>
                    </a:solidFill>
                  </a:rPr>
                  <a:t>Lead Technical </a:t>
                </a:r>
                <a:r>
                  <a:rPr lang="en-US" sz="800" b="1" dirty="0" smtClean="0">
                    <a:solidFill>
                      <a:srgbClr val="003300"/>
                    </a:solidFill>
                  </a:rPr>
                  <a:t>Specialist </a:t>
                </a:r>
              </a:p>
              <a:p>
                <a:r>
                  <a:rPr lang="pt-BR" sz="800" b="1" dirty="0" smtClean="0">
                    <a:solidFill>
                      <a:srgbClr val="003300"/>
                    </a:solidFill>
                  </a:rPr>
                  <a:t>Poland</a:t>
                </a:r>
                <a:endParaRPr lang="en-US" sz="800" dirty="0">
                  <a:solidFill>
                    <a:srgbClr val="003300"/>
                  </a:solidFill>
                </a:endParaRPr>
              </a:p>
            </p:txBody>
          </p:sp>
        </p:grpSp>
        <p:sp>
          <p:nvSpPr>
            <p:cNvPr id="353" name="Rounded Rectangle 352"/>
            <p:cNvSpPr/>
            <p:nvPr/>
          </p:nvSpPr>
          <p:spPr>
            <a:xfrm>
              <a:off x="458741" y="1808607"/>
              <a:ext cx="1326303" cy="1322539"/>
            </a:xfrm>
            <a:prstGeom prst="round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3300"/>
                </a:solidFill>
              </a:endParaRPr>
            </a:p>
          </p:txBody>
        </p:sp>
      </p:grpSp>
      <p:grpSp>
        <p:nvGrpSpPr>
          <p:cNvPr id="340" name="Group 339"/>
          <p:cNvGrpSpPr/>
          <p:nvPr/>
        </p:nvGrpSpPr>
        <p:grpSpPr>
          <a:xfrm>
            <a:off x="1897220" y="4857589"/>
            <a:ext cx="1326303" cy="1330779"/>
            <a:chOff x="2562291" y="4997177"/>
            <a:chExt cx="1326303" cy="1330779"/>
          </a:xfrm>
        </p:grpSpPr>
        <p:grpSp>
          <p:nvGrpSpPr>
            <p:cNvPr id="5" name="Group 4"/>
            <p:cNvGrpSpPr/>
            <p:nvPr/>
          </p:nvGrpSpPr>
          <p:grpSpPr>
            <a:xfrm>
              <a:off x="2739116" y="5082588"/>
              <a:ext cx="1076443" cy="1245368"/>
              <a:chOff x="3000357" y="4112078"/>
              <a:chExt cx="1076443" cy="1245368"/>
            </a:xfrm>
          </p:grpSpPr>
          <p:pic>
            <p:nvPicPr>
              <p:cNvPr id="1029" name="Picture 5"/>
              <p:cNvPicPr>
                <a:picLocks noChangeAspect="1" noChangeArrowheads="1"/>
              </p:cNvPicPr>
              <p:nvPr/>
            </p:nvPicPr>
            <p:blipFill>
              <a:blip r:embed="rId1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47401" y="4112078"/>
                <a:ext cx="616935" cy="8289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3000357" y="4895781"/>
                <a:ext cx="10764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800" b="1" dirty="0" smtClean="0">
                    <a:solidFill>
                      <a:srgbClr val="003300"/>
                    </a:solidFill>
                  </a:rPr>
                  <a:t>Carlos da Rocha</a:t>
                </a:r>
              </a:p>
              <a:p>
                <a:r>
                  <a:rPr lang="en-US" sz="800" b="1" dirty="0">
                    <a:solidFill>
                      <a:srgbClr val="003300"/>
                    </a:solidFill>
                  </a:rPr>
                  <a:t>Systems </a:t>
                </a:r>
                <a:r>
                  <a:rPr lang="en-US" sz="800" b="1" dirty="0" smtClean="0">
                    <a:solidFill>
                      <a:srgbClr val="003300"/>
                    </a:solidFill>
                  </a:rPr>
                  <a:t>Engineer</a:t>
                </a:r>
              </a:p>
              <a:p>
                <a:r>
                  <a:rPr lang="pt-BR" sz="800" b="1" dirty="0" smtClean="0">
                    <a:solidFill>
                      <a:srgbClr val="003300"/>
                    </a:solidFill>
                  </a:rPr>
                  <a:t>Sao Paulo - Brazil</a:t>
                </a:r>
              </a:p>
            </p:txBody>
          </p:sp>
        </p:grpSp>
        <p:sp>
          <p:nvSpPr>
            <p:cNvPr id="356" name="Rounded Rectangle 355"/>
            <p:cNvSpPr/>
            <p:nvPr/>
          </p:nvSpPr>
          <p:spPr>
            <a:xfrm>
              <a:off x="2562291" y="4997177"/>
              <a:ext cx="1326303" cy="1322539"/>
            </a:xfrm>
            <a:prstGeom prst="round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3300"/>
                </a:solidFill>
              </a:endParaRPr>
            </a:p>
          </p:txBody>
        </p:sp>
      </p:grpSp>
      <p:grpSp>
        <p:nvGrpSpPr>
          <p:cNvPr id="339" name="Group 338"/>
          <p:cNvGrpSpPr/>
          <p:nvPr/>
        </p:nvGrpSpPr>
        <p:grpSpPr>
          <a:xfrm>
            <a:off x="132540" y="3939048"/>
            <a:ext cx="1326303" cy="1322539"/>
            <a:chOff x="646803" y="3750841"/>
            <a:chExt cx="1326303" cy="1322539"/>
          </a:xfrm>
        </p:grpSpPr>
        <p:grpSp>
          <p:nvGrpSpPr>
            <p:cNvPr id="4" name="Group 3"/>
            <p:cNvGrpSpPr/>
            <p:nvPr/>
          </p:nvGrpSpPr>
          <p:grpSpPr>
            <a:xfrm>
              <a:off x="835779" y="3797331"/>
              <a:ext cx="1009537" cy="1262863"/>
              <a:chOff x="2005646" y="3723595"/>
              <a:chExt cx="1009537" cy="1262863"/>
            </a:xfrm>
          </p:grpSpPr>
          <p:pic>
            <p:nvPicPr>
              <p:cNvPr id="1028" name="Picture 4"/>
              <p:cNvPicPr>
                <a:picLocks noChangeAspect="1" noChangeArrowheads="1"/>
              </p:cNvPicPr>
              <p:nvPr/>
            </p:nvPicPr>
            <p:blipFill>
              <a:blip r:embed="rId13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92254" y="3723595"/>
                <a:ext cx="656543" cy="8634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2005646" y="4524793"/>
                <a:ext cx="100953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800" b="1" dirty="0" smtClean="0">
                    <a:solidFill>
                      <a:srgbClr val="003300"/>
                    </a:solidFill>
                  </a:rPr>
                  <a:t>Daniel Batista</a:t>
                </a:r>
              </a:p>
              <a:p>
                <a:r>
                  <a:rPr lang="en-US" sz="800" b="1" dirty="0">
                    <a:solidFill>
                      <a:srgbClr val="003300"/>
                    </a:solidFill>
                  </a:rPr>
                  <a:t>Systems </a:t>
                </a:r>
                <a:r>
                  <a:rPr lang="en-US" sz="800" b="1" dirty="0" smtClean="0">
                    <a:solidFill>
                      <a:srgbClr val="003300"/>
                    </a:solidFill>
                  </a:rPr>
                  <a:t>Engineer</a:t>
                </a:r>
              </a:p>
              <a:p>
                <a:r>
                  <a:rPr lang="pt-BR" sz="800" b="1" dirty="0" smtClean="0">
                    <a:solidFill>
                      <a:srgbClr val="003300"/>
                    </a:solidFill>
                  </a:rPr>
                  <a:t>Sao Paulo - Brazil</a:t>
                </a:r>
              </a:p>
            </p:txBody>
          </p:sp>
        </p:grpSp>
        <p:sp>
          <p:nvSpPr>
            <p:cNvPr id="358" name="Rounded Rectangle 357"/>
            <p:cNvSpPr/>
            <p:nvPr/>
          </p:nvSpPr>
          <p:spPr>
            <a:xfrm>
              <a:off x="646803" y="3750841"/>
              <a:ext cx="1326303" cy="1322539"/>
            </a:xfrm>
            <a:prstGeom prst="roundRect">
              <a:avLst/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3300"/>
                </a:solidFill>
              </a:endParaRPr>
            </a:p>
          </p:txBody>
        </p:sp>
      </p:grpSp>
      <p:grpSp>
        <p:nvGrpSpPr>
          <p:cNvPr id="341" name="Group 340"/>
          <p:cNvGrpSpPr/>
          <p:nvPr/>
        </p:nvGrpSpPr>
        <p:grpSpPr>
          <a:xfrm>
            <a:off x="3840236" y="536545"/>
            <a:ext cx="1445278" cy="1357875"/>
            <a:chOff x="3604686" y="731204"/>
            <a:chExt cx="1445278" cy="1357875"/>
          </a:xfrm>
        </p:grpSpPr>
        <p:grpSp>
          <p:nvGrpSpPr>
            <p:cNvPr id="3" name="Group 2"/>
            <p:cNvGrpSpPr/>
            <p:nvPr/>
          </p:nvGrpSpPr>
          <p:grpSpPr>
            <a:xfrm>
              <a:off x="3870363" y="786480"/>
              <a:ext cx="1179601" cy="1302599"/>
              <a:chOff x="4761663" y="1999305"/>
              <a:chExt cx="1179601" cy="1302599"/>
            </a:xfrm>
          </p:grpSpPr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49074" y="1999305"/>
                <a:ext cx="634723" cy="8627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4761663" y="2840239"/>
                <a:ext cx="11796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800" b="1" dirty="0" smtClean="0">
                    <a:solidFill>
                      <a:srgbClr val="003300"/>
                    </a:solidFill>
                  </a:rPr>
                  <a:t>Giorgio Chivilo</a:t>
                </a:r>
              </a:p>
              <a:p>
                <a:r>
                  <a:rPr lang="en-US" sz="800" b="1" dirty="0">
                    <a:solidFill>
                      <a:srgbClr val="003300"/>
                    </a:solidFill>
                  </a:rPr>
                  <a:t>Project </a:t>
                </a:r>
                <a:r>
                  <a:rPr lang="en-US" sz="800" b="1" dirty="0" smtClean="0">
                    <a:solidFill>
                      <a:srgbClr val="003300"/>
                    </a:solidFill>
                  </a:rPr>
                  <a:t>Manager </a:t>
                </a:r>
              </a:p>
              <a:p>
                <a:r>
                  <a:rPr lang="pt-BR" sz="800" b="1" dirty="0" smtClean="0">
                    <a:solidFill>
                      <a:srgbClr val="003300"/>
                    </a:solidFill>
                  </a:rPr>
                  <a:t>Genoa - Italy</a:t>
                </a:r>
              </a:p>
            </p:txBody>
          </p:sp>
        </p:grpSp>
        <p:sp>
          <p:nvSpPr>
            <p:cNvPr id="361" name="Rounded Rectangle 360"/>
            <p:cNvSpPr/>
            <p:nvPr/>
          </p:nvSpPr>
          <p:spPr>
            <a:xfrm>
              <a:off x="3604686" y="731204"/>
              <a:ext cx="1326303" cy="1322539"/>
            </a:xfrm>
            <a:prstGeom prst="round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3300"/>
                </a:solidFill>
              </a:endParaRPr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6216258" y="6222819"/>
            <a:ext cx="1513508" cy="501391"/>
            <a:chOff x="7529703" y="505836"/>
            <a:chExt cx="1513508" cy="501391"/>
          </a:xfrm>
        </p:grpSpPr>
        <p:sp>
          <p:nvSpPr>
            <p:cNvPr id="343" name="Rounded Rectangle 342"/>
            <p:cNvSpPr/>
            <p:nvPr/>
          </p:nvSpPr>
          <p:spPr>
            <a:xfrm>
              <a:off x="7534683" y="523457"/>
              <a:ext cx="184782" cy="200025"/>
            </a:xfrm>
            <a:prstGeom prst="roundRect">
              <a:avLst/>
            </a:prstGeom>
            <a:noFill/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ounded Rectangle 363"/>
            <p:cNvSpPr/>
            <p:nvPr/>
          </p:nvSpPr>
          <p:spPr>
            <a:xfrm>
              <a:off x="7529703" y="782403"/>
              <a:ext cx="184782" cy="200025"/>
            </a:xfrm>
            <a:prstGeom prst="round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TextBox 346"/>
            <p:cNvSpPr txBox="1"/>
            <p:nvPr/>
          </p:nvSpPr>
          <p:spPr>
            <a:xfrm>
              <a:off x="7681365" y="761006"/>
              <a:ext cx="131500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 smtClean="0"/>
                <a:t>Support Team</a:t>
              </a:r>
              <a:endParaRPr lang="en-US" sz="1000" b="1" dirty="0"/>
            </a:p>
          </p:txBody>
        </p:sp>
        <p:sp>
          <p:nvSpPr>
            <p:cNvPr id="366" name="TextBox 365"/>
            <p:cNvSpPr txBox="1"/>
            <p:nvPr/>
          </p:nvSpPr>
          <p:spPr>
            <a:xfrm>
              <a:off x="7658021" y="505836"/>
              <a:ext cx="13851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000" b="1" dirty="0" smtClean="0"/>
                <a:t>Development Team</a:t>
              </a:r>
              <a:endParaRPr lang="en-US" sz="1000" b="1" dirty="0"/>
            </a:p>
          </p:txBody>
        </p:sp>
      </p:grp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063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972"/>
    </mc:Choice>
    <mc:Fallback>
      <p:transition spd="slow" advTm="259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resources.monnit.com/content/product_images/profiles/Motion.jpg"/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3726" y="394153"/>
            <a:ext cx="755393" cy="75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04781" y="437937"/>
            <a:ext cx="598370" cy="667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53334" y="2008105"/>
            <a:ext cx="519948" cy="507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95696" y="1014514"/>
            <a:ext cx="617612" cy="625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8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7159" y="916515"/>
            <a:ext cx="817606" cy="555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6"/>
          <p:cNvSpPr>
            <a:spLocks noGrp="1" noChangeArrowheads="1"/>
          </p:cNvSpPr>
          <p:nvPr>
            <p:ph type="title"/>
          </p:nvPr>
        </p:nvSpPr>
        <p:spPr>
          <a:xfrm>
            <a:off x="342900" y="280989"/>
            <a:ext cx="8459788" cy="423862"/>
          </a:xfrm>
          <a:prstGeom prst="rect">
            <a:avLst/>
          </a:prstGeom>
        </p:spPr>
        <p:txBody>
          <a:bodyPr/>
          <a:lstStyle/>
          <a:p>
            <a:r>
              <a:rPr lang="pt-BR" sz="3200" dirty="0" smtClean="0"/>
              <a:t>Project Goal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330200" y="1524265"/>
            <a:ext cx="88138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dirty="0" smtClean="0"/>
              <a:t>We have Tons of Low cost sensors device in the world.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pt-BR" sz="800" dirty="0" smtClean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2800" dirty="0" smtClean="0"/>
              <a:t>The Wifi connection is cheap.</a:t>
            </a:r>
          </a:p>
          <a:p>
            <a:endParaRPr lang="pt-BR" sz="28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pt-BR" sz="2800" dirty="0" smtClean="0"/>
              <a:t>Is it really needed to use expensive device to collect data?</a:t>
            </a:r>
          </a:p>
          <a:p>
            <a:endParaRPr lang="pt-BR" sz="28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pt-BR" sz="2800" dirty="0" smtClean="0"/>
              <a:t>Can we use Low Cost sensor for Industrial Application?</a:t>
            </a:r>
          </a:p>
        </p:txBody>
      </p: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65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07"/>
    </mc:Choice>
    <mc:Fallback>
      <p:transition spd="slow" advTm="195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title"/>
          </p:nvPr>
        </p:nvSpPr>
        <p:spPr>
          <a:xfrm>
            <a:off x="342900" y="280989"/>
            <a:ext cx="8459788" cy="423862"/>
          </a:xfrm>
          <a:prstGeom prst="rect">
            <a:avLst/>
          </a:prstGeom>
        </p:spPr>
        <p:txBody>
          <a:bodyPr/>
          <a:lstStyle/>
          <a:p>
            <a:r>
              <a:rPr lang="pt-BR" sz="3200" dirty="0"/>
              <a:t>Project </a:t>
            </a:r>
            <a:r>
              <a:rPr lang="pt-BR" sz="3200" dirty="0" smtClean="0"/>
              <a:t>Concept</a:t>
            </a:r>
            <a:endParaRPr lang="en-US" sz="3200" dirty="0"/>
          </a:p>
        </p:txBody>
      </p:sp>
      <p:sp>
        <p:nvSpPr>
          <p:cNvPr id="2057" name="Up Arrow 2056"/>
          <p:cNvSpPr/>
          <p:nvPr/>
        </p:nvSpPr>
        <p:spPr>
          <a:xfrm>
            <a:off x="2116278" y="4384058"/>
            <a:ext cx="380309" cy="60007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rved Down Arrow 20"/>
          <p:cNvSpPr/>
          <p:nvPr/>
        </p:nvSpPr>
        <p:spPr>
          <a:xfrm rot="19630078">
            <a:off x="1999352" y="1555974"/>
            <a:ext cx="4844253" cy="940248"/>
          </a:xfrm>
          <a:prstGeom prst="curvedDownArrow">
            <a:avLst>
              <a:gd name="adj1" fmla="val 25000"/>
              <a:gd name="adj2" fmla="val 54770"/>
              <a:gd name="adj3" fmla="val 625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79447" y="4106759"/>
            <a:ext cx="1504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smtClean="0">
                <a:latin typeface="GE Inspira" panose="020F0603030400020203" pitchFamily="34" charset="0"/>
              </a:rPr>
              <a:t>Predix Machine</a:t>
            </a:r>
          </a:p>
        </p:txBody>
      </p:sp>
      <p:sp>
        <p:nvSpPr>
          <p:cNvPr id="2" name="AutoShape 2" descr="Resultado de imagem para smartphon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Resultado de imagem para smartphon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lowchart: Terminator 18"/>
          <p:cNvSpPr/>
          <p:nvPr/>
        </p:nvSpPr>
        <p:spPr>
          <a:xfrm>
            <a:off x="39292" y="4757569"/>
            <a:ext cx="4411359" cy="435020"/>
          </a:xfrm>
          <a:prstGeom prst="flowChartTerminator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/>
              <a:t>Wifi Network</a:t>
            </a:r>
            <a:endParaRPr lang="en-US" b="1" dirty="0"/>
          </a:p>
        </p:txBody>
      </p:sp>
      <p:grpSp>
        <p:nvGrpSpPr>
          <p:cNvPr id="18" name="Group 17"/>
          <p:cNvGrpSpPr/>
          <p:nvPr/>
        </p:nvGrpSpPr>
        <p:grpSpPr>
          <a:xfrm>
            <a:off x="274684" y="5230689"/>
            <a:ext cx="3934164" cy="755393"/>
            <a:chOff x="2515695" y="5440453"/>
            <a:chExt cx="3934164" cy="755393"/>
          </a:xfrm>
        </p:grpSpPr>
        <p:pic>
          <p:nvPicPr>
            <p:cNvPr id="2050" name="Picture 2" descr="http://resources.monnit.com/content/product_images/profiles/Motion.jpg"/>
            <p:cNvPicPr>
              <a:picLocks noChangeAspect="1" noChangeArrowheads="1"/>
            </p:cNvPicPr>
            <p:nvPr/>
          </p:nvPicPr>
          <p:blipFill>
            <a:blip r:embed="rId6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4466" y="5440453"/>
              <a:ext cx="755393" cy="755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" name="Group 12"/>
            <p:cNvGrpSpPr/>
            <p:nvPr/>
          </p:nvGrpSpPr>
          <p:grpSpPr>
            <a:xfrm>
              <a:off x="2515695" y="5500715"/>
              <a:ext cx="3055770" cy="672003"/>
              <a:chOff x="3320548" y="6534959"/>
              <a:chExt cx="2830668" cy="654614"/>
            </a:xfrm>
          </p:grpSpPr>
          <p:pic>
            <p:nvPicPr>
              <p:cNvPr id="14" name="Picture 4"/>
              <p:cNvPicPr>
                <a:picLocks noChangeAspect="1" noChangeArrowheads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20548" y="6539028"/>
                <a:ext cx="554291" cy="650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" name="Picture 5"/>
              <p:cNvPicPr>
                <a:picLocks noChangeAspect="1" noChangeArrowheads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97129" y="6556695"/>
                <a:ext cx="481646" cy="4944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" name="Picture 6"/>
              <p:cNvPicPr>
                <a:picLocks noChangeAspect="1" noChangeArrowheads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9100" y="6534959"/>
                <a:ext cx="572116" cy="609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Picture 7"/>
              <p:cNvPicPr>
                <a:picLocks noChangeAspect="1" noChangeArrowheads="1"/>
              </p:cNvPicPr>
              <p:nvPr/>
            </p:nvPicPr>
            <p:blipFill>
              <a:blip r:embed="rId10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04028" y="6548946"/>
                <a:ext cx="757377" cy="5409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0" name="TextBox 9"/>
          <p:cNvSpPr txBox="1"/>
          <p:nvPr/>
        </p:nvSpPr>
        <p:spPr>
          <a:xfrm>
            <a:off x="235713" y="5821062"/>
            <a:ext cx="4003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Low Cost Sensor</a:t>
            </a:r>
            <a:endParaRPr lang="en-US" sz="2000" dirty="0"/>
          </a:p>
        </p:txBody>
      </p:sp>
      <p:sp>
        <p:nvSpPr>
          <p:cNvPr id="22" name="Rounded Rectangle 21"/>
          <p:cNvSpPr/>
          <p:nvPr/>
        </p:nvSpPr>
        <p:spPr>
          <a:xfrm>
            <a:off x="116668" y="5216331"/>
            <a:ext cx="4226915" cy="979442"/>
          </a:xfrm>
          <a:prstGeom prst="roundRect">
            <a:avLst/>
          </a:prstGeom>
          <a:noFill/>
          <a:ln>
            <a:solidFill>
              <a:schemeClr val="tx1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5166235" y="3603041"/>
            <a:ext cx="3711065" cy="2637981"/>
            <a:chOff x="5102735" y="3463341"/>
            <a:chExt cx="3711065" cy="2637981"/>
          </a:xfrm>
        </p:grpSpPr>
        <p:sp>
          <p:nvSpPr>
            <p:cNvPr id="34" name="TextBox 33"/>
            <p:cNvSpPr txBox="1"/>
            <p:nvPr/>
          </p:nvSpPr>
          <p:spPr>
            <a:xfrm>
              <a:off x="5102735" y="5362658"/>
              <a:ext cx="371106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 smtClean="0"/>
                <a:t>Others kind of devices </a:t>
              </a:r>
            </a:p>
            <a:p>
              <a:pPr algn="ctr"/>
              <a:r>
                <a:rPr lang="pt-BR" sz="1400" b="1" dirty="0" smtClean="0"/>
                <a:t>Can Also be connected !</a:t>
              </a:r>
            </a:p>
            <a:p>
              <a:pPr algn="ctr"/>
              <a:r>
                <a:rPr lang="pt-BR" sz="1400" b="1" dirty="0" smtClean="0"/>
                <a:t>Once </a:t>
              </a:r>
              <a:r>
                <a:rPr lang="pt-BR" sz="1400" b="1" dirty="0" smtClean="0"/>
                <a:t>inside Network</a:t>
              </a:r>
              <a:endParaRPr lang="en-US" sz="1400" b="1" dirty="0"/>
            </a:p>
          </p:txBody>
        </p:sp>
        <p:pic>
          <p:nvPicPr>
            <p:cNvPr id="1034" name="Picture 10" descr="https://cdn1.iconfinder.com/data/icons/multimedia-marketing/512/16-512.png"/>
            <p:cNvPicPr>
              <a:picLocks noChangeAspect="1" noChangeArrowheads="1"/>
            </p:cNvPicPr>
            <p:nvPr/>
          </p:nvPicPr>
          <p:blipFill>
            <a:blip r:embed="rId11" cstate="email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4119" y="3463341"/>
              <a:ext cx="2030745" cy="2030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Up Arrow 45"/>
          <p:cNvSpPr/>
          <p:nvPr/>
        </p:nvSpPr>
        <p:spPr>
          <a:xfrm rot="16200000">
            <a:off x="5076231" y="4408884"/>
            <a:ext cx="380309" cy="117874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0547" y="3028468"/>
            <a:ext cx="16383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5397977">
            <a:off x="1348872" y="3427246"/>
            <a:ext cx="652430" cy="581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43188" y="2187575"/>
            <a:ext cx="4238625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9" name="Group 2058"/>
          <p:cNvGrpSpPr/>
          <p:nvPr/>
        </p:nvGrpSpPr>
        <p:grpSpPr>
          <a:xfrm>
            <a:off x="5728756" y="536020"/>
            <a:ext cx="2656464" cy="1993057"/>
            <a:chOff x="5400281" y="2750338"/>
            <a:chExt cx="2656464" cy="1993057"/>
          </a:xfrm>
        </p:grpSpPr>
        <p:pic>
          <p:nvPicPr>
            <p:cNvPr id="45" name="Picture 4" descr="https://www.predix.io/assets/images/resources/whitepaper.png"/>
            <p:cNvPicPr>
              <a:picLocks noChangeAspect="1" noChangeArrowheads="1"/>
            </p:cNvPicPr>
            <p:nvPr/>
          </p:nvPicPr>
          <p:blipFill rotWithShape="1"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857210" y="2750338"/>
              <a:ext cx="2199535" cy="1675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3"/>
            <p:cNvPicPr>
              <a:picLocks noChangeAspect="1" noChangeArrowheads="1"/>
            </p:cNvPicPr>
            <p:nvPr/>
          </p:nvPicPr>
          <p:blipFill>
            <a:blip r:embed="rId1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0281" y="3743829"/>
              <a:ext cx="2290672" cy="999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55" name="Oval Callout 2054"/>
          <p:cNvSpPr/>
          <p:nvPr/>
        </p:nvSpPr>
        <p:spPr>
          <a:xfrm>
            <a:off x="155575" y="814580"/>
            <a:ext cx="3547431" cy="1663695"/>
          </a:xfrm>
          <a:prstGeom prst="wedgeEllipseCallout">
            <a:avLst>
              <a:gd name="adj1" fmla="val 3361"/>
              <a:gd name="adj2" fmla="val 85541"/>
            </a:avLst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rgbClr val="4C4C4C"/>
                </a:solidFill>
                <a:latin typeface="Agency FB" panose="020B0503020202020204" pitchFamily="34" charset="0"/>
              </a:rPr>
              <a:t>EDGE Predix Machine Connecting </a:t>
            </a:r>
            <a:r>
              <a:rPr lang="pt-BR" sz="2400" b="1" dirty="0" smtClean="0">
                <a:solidFill>
                  <a:srgbClr val="4C4C4C"/>
                </a:solidFill>
                <a:latin typeface="Agency FB" panose="020B0503020202020204" pitchFamily="34" charset="0"/>
              </a:rPr>
              <a:t>Low Cost Devices</a:t>
            </a:r>
            <a:r>
              <a:rPr lang="pt-BR" sz="2400" dirty="0" smtClean="0">
                <a:solidFill>
                  <a:srgbClr val="4C4C4C"/>
                </a:solidFill>
                <a:latin typeface="Agency FB" panose="020B0503020202020204" pitchFamily="34" charset="0"/>
              </a:rPr>
              <a:t>, in a easy way to the Predix Cloud</a:t>
            </a:r>
            <a:endParaRPr lang="en-US" sz="2400" dirty="0">
              <a:solidFill>
                <a:srgbClr val="4C4C4C"/>
              </a:solidFill>
              <a:latin typeface="Agency FB" panose="020B0503020202020204" pitchFamily="34" charset="0"/>
            </a:endParaRPr>
          </a:p>
        </p:txBody>
      </p:sp>
      <p:grpSp>
        <p:nvGrpSpPr>
          <p:cNvPr id="2052" name="Group 2051"/>
          <p:cNvGrpSpPr/>
          <p:nvPr/>
        </p:nvGrpSpPr>
        <p:grpSpPr>
          <a:xfrm>
            <a:off x="53258" y="1553323"/>
            <a:ext cx="6511960" cy="4632266"/>
            <a:chOff x="53258" y="1553323"/>
            <a:chExt cx="6511960" cy="4632266"/>
          </a:xfrm>
        </p:grpSpPr>
        <p:sp>
          <p:nvSpPr>
            <p:cNvPr id="12" name="Explosion 2 11"/>
            <p:cNvSpPr/>
            <p:nvPr/>
          </p:nvSpPr>
          <p:spPr>
            <a:xfrm rot="20187694">
              <a:off x="2670929" y="1553323"/>
              <a:ext cx="3894289" cy="2196970"/>
            </a:xfrm>
            <a:prstGeom prst="irregularSeal2">
              <a:avLst/>
            </a:prstGeom>
            <a:noFill/>
            <a:ln w="38100"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400" b="1" dirty="0" smtClean="0">
                  <a:solidFill>
                    <a:schemeClr val="bg2"/>
                  </a:solidFill>
                </a:rPr>
                <a:t>Low Cost solution &lt;$100</a:t>
              </a:r>
              <a:endParaRPr lang="en-US" sz="2400" b="1" dirty="0">
                <a:solidFill>
                  <a:schemeClr val="bg2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20654151">
              <a:off x="53258" y="2859707"/>
              <a:ext cx="19732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 smtClean="0">
                  <a:solidFill>
                    <a:schemeClr val="bg2"/>
                  </a:solidFill>
                </a:rPr>
                <a:t>Raspberry Pi</a:t>
              </a:r>
            </a:p>
            <a:p>
              <a:pPr algn="ctr"/>
              <a:r>
                <a:rPr lang="pt-BR" sz="2400" b="1" dirty="0" smtClean="0">
                  <a:solidFill>
                    <a:schemeClr val="bg2"/>
                  </a:solidFill>
                </a:rPr>
                <a:t>$50</a:t>
              </a:r>
              <a:endParaRPr lang="en-US" sz="2400" b="1" dirty="0">
                <a:solidFill>
                  <a:schemeClr val="bg2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 rot="20654151">
              <a:off x="2762138" y="5354592"/>
              <a:ext cx="19732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 smtClean="0">
                  <a:solidFill>
                    <a:schemeClr val="bg2"/>
                  </a:solidFill>
                </a:rPr>
                <a:t>Sensors</a:t>
              </a:r>
            </a:p>
            <a:p>
              <a:pPr algn="ctr"/>
              <a:r>
                <a:rPr lang="pt-BR" sz="2400" b="1" dirty="0" smtClean="0">
                  <a:solidFill>
                    <a:schemeClr val="bg2"/>
                  </a:solidFill>
                </a:rPr>
                <a:t>$5 each</a:t>
              </a:r>
              <a:endParaRPr lang="en-US" sz="2400" b="1" dirty="0">
                <a:solidFill>
                  <a:schemeClr val="bg2"/>
                </a:solidFill>
              </a:endParaRPr>
            </a:p>
          </p:txBody>
        </p:sp>
      </p:grp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58522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521"/>
    </mc:Choice>
    <mc:Fallback>
      <p:transition spd="slow" advTm="305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057" grpId="0" animBg="1"/>
      <p:bldP spid="46" grpId="0" animBg="1"/>
      <p:bldP spid="205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title"/>
          </p:nvPr>
        </p:nvSpPr>
        <p:spPr>
          <a:xfrm>
            <a:off x="342900" y="280989"/>
            <a:ext cx="8459788" cy="423862"/>
          </a:xfrm>
          <a:prstGeom prst="rect">
            <a:avLst/>
          </a:prstGeom>
        </p:spPr>
        <p:txBody>
          <a:bodyPr/>
          <a:lstStyle/>
          <a:p>
            <a:r>
              <a:rPr lang="pt-BR" sz="3200" dirty="0" smtClean="0"/>
              <a:t>System </a:t>
            </a:r>
            <a:r>
              <a:rPr lang="pt-BR" sz="3200" dirty="0"/>
              <a:t>Components</a:t>
            </a:r>
            <a:endParaRPr lang="en-US" sz="3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243" y="657402"/>
            <a:ext cx="8157251" cy="5684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466243" y="4653887"/>
            <a:ext cx="3600790" cy="15421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52595" y="777922"/>
            <a:ext cx="3600790" cy="38759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915412" y="777922"/>
            <a:ext cx="3708082" cy="54181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266638" y="4299045"/>
            <a:ext cx="0" cy="79156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266638" y="3499486"/>
            <a:ext cx="0" cy="37647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2267748" y="2784144"/>
            <a:ext cx="0" cy="37647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269968" y="2033517"/>
            <a:ext cx="0" cy="37647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Arrow 25"/>
          <p:cNvSpPr/>
          <p:nvPr/>
        </p:nvSpPr>
        <p:spPr>
          <a:xfrm>
            <a:off x="3916907" y="1501254"/>
            <a:ext cx="1160060" cy="2183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5145207" y="3646781"/>
            <a:ext cx="3241533" cy="20033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7" name="Audio 307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44483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706"/>
    </mc:Choice>
    <mc:Fallback>
      <p:transition spd="slow" advTm="837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7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1962175" y="789259"/>
            <a:ext cx="5057603" cy="5850791"/>
            <a:chOff x="2347181" y="965200"/>
            <a:chExt cx="4451225" cy="5238750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7181" y="965200"/>
              <a:ext cx="4451225" cy="523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Straight Arrow Connector 18"/>
            <p:cNvCxnSpPr/>
            <p:nvPr/>
          </p:nvCxnSpPr>
          <p:spPr>
            <a:xfrm flipV="1">
              <a:off x="3325091" y="1923803"/>
              <a:ext cx="0" cy="415636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5581403" y="1923803"/>
              <a:ext cx="0" cy="415636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6"/>
          <p:cNvSpPr txBox="1">
            <a:spLocks noChangeArrowheads="1"/>
          </p:cNvSpPr>
          <p:nvPr/>
        </p:nvSpPr>
        <p:spPr bwMode="auto">
          <a:xfrm>
            <a:off x="342900" y="280989"/>
            <a:ext cx="8459788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9pPr>
          </a:lstStyle>
          <a:p>
            <a:r>
              <a:rPr lang="pt-BR" sz="3200" dirty="0" smtClean="0"/>
              <a:t>Network Reference Diagram</a:t>
            </a:r>
            <a:endParaRPr lang="en-US" sz="3200" kern="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783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83"/>
    </mc:Choice>
    <mc:Fallback>
      <p:transition spd="slow" advTm="21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113010736.LOGON\Documents\GE\Predix\NodeMCU powered by Predix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77225" y="3234501"/>
            <a:ext cx="4133850" cy="310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6"/>
          <p:cNvSpPr txBox="1">
            <a:spLocks noChangeArrowheads="1"/>
          </p:cNvSpPr>
          <p:nvPr/>
        </p:nvSpPr>
        <p:spPr bwMode="auto">
          <a:xfrm>
            <a:off x="342900" y="280989"/>
            <a:ext cx="8459788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9pPr>
          </a:lstStyle>
          <a:p>
            <a:r>
              <a:rPr lang="pt-BR" sz="3200" dirty="0"/>
              <a:t>The low cost Hardware</a:t>
            </a:r>
            <a:endParaRPr lang="en-US" sz="3200" kern="0" dirty="0"/>
          </a:p>
        </p:txBody>
      </p:sp>
      <p:grpSp>
        <p:nvGrpSpPr>
          <p:cNvPr id="2" name="Group 1"/>
          <p:cNvGrpSpPr/>
          <p:nvPr/>
        </p:nvGrpSpPr>
        <p:grpSpPr>
          <a:xfrm>
            <a:off x="5103264" y="3592101"/>
            <a:ext cx="3467100" cy="3457575"/>
            <a:chOff x="3311564" y="3379325"/>
            <a:chExt cx="3467100" cy="3457575"/>
          </a:xfrm>
        </p:grpSpPr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1564" y="3379325"/>
              <a:ext cx="3467100" cy="3457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7313" y="4385571"/>
              <a:ext cx="919032" cy="226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3246" y="4166580"/>
              <a:ext cx="919032" cy="226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5" name="Picture 5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9531" y="4297031"/>
              <a:ext cx="919032" cy="221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4" name="Picture 3" descr="C:\Users\113010736.LOGON\Documents\GE\Predix\the NodeMCU.jp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5276" y="942058"/>
            <a:ext cx="3706219" cy="277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C:\Users\113010736.LOGON\Documents\GE\Predix\lua script running.png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44420" y="678892"/>
            <a:ext cx="5327214" cy="316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42900" y="942058"/>
            <a:ext cx="68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5$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484946" y="3851166"/>
            <a:ext cx="68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1$</a:t>
            </a:r>
            <a:endParaRPr lang="en-US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101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562"/>
    </mc:Choice>
    <mc:Fallback>
      <p:transition spd="slow" advTm="25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2900" y="1216036"/>
            <a:ext cx="8618538" cy="3486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Rectangle 6"/>
          <p:cNvSpPr txBox="1">
            <a:spLocks noChangeArrowheads="1"/>
          </p:cNvSpPr>
          <p:nvPr/>
        </p:nvSpPr>
        <p:spPr bwMode="auto">
          <a:xfrm>
            <a:off x="342900" y="280989"/>
            <a:ext cx="8459788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1E4191"/>
                </a:solidFill>
                <a:latin typeface="GE Inspira Pitch" pitchFamily="34" charset="0"/>
              </a:defRPr>
            </a:lvl9pPr>
          </a:lstStyle>
          <a:p>
            <a:r>
              <a:rPr lang="pt-BR" sz="3200" dirty="0" smtClean="0"/>
              <a:t>Cloud Dashboard</a:t>
            </a:r>
            <a:endParaRPr lang="en-US" sz="3200" kern="0" dirty="0"/>
          </a:p>
        </p:txBody>
      </p:sp>
      <p:sp>
        <p:nvSpPr>
          <p:cNvPr id="2" name="TextBox 1"/>
          <p:cNvSpPr txBox="1"/>
          <p:nvPr/>
        </p:nvSpPr>
        <p:spPr>
          <a:xfrm>
            <a:off x="342900" y="815926"/>
            <a:ext cx="8459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tx1">
                    <a:lumMod val="40000"/>
                    <a:lumOff val="60000"/>
                  </a:schemeClr>
                </a:solidFill>
              </a:rPr>
              <a:t>https://hackaton-app-gps-genoa.run.aws-usw02-pr.ice.predix.io/</a:t>
            </a:r>
            <a:endParaRPr lang="en-US" i="1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400050" y="1752600"/>
            <a:ext cx="5114486" cy="4567238"/>
            <a:chOff x="400050" y="1752600"/>
            <a:chExt cx="5114486" cy="4567238"/>
          </a:xfrm>
        </p:grpSpPr>
        <p:cxnSp>
          <p:nvCxnSpPr>
            <p:cNvPr id="36" name="Straight Connector 35"/>
            <p:cNvCxnSpPr/>
            <p:nvPr/>
          </p:nvCxnSpPr>
          <p:spPr>
            <a:xfrm flipH="1" flipV="1">
              <a:off x="400050" y="1752600"/>
              <a:ext cx="337992" cy="2144151"/>
            </a:xfrm>
            <a:prstGeom prst="line">
              <a:avLst/>
            </a:prstGeom>
            <a:ln>
              <a:solidFill>
                <a:srgbClr val="0033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 flipV="1">
              <a:off x="3090863" y="3100388"/>
              <a:ext cx="2395537" cy="3219450"/>
            </a:xfrm>
            <a:prstGeom prst="line">
              <a:avLst/>
            </a:prstGeom>
            <a:ln>
              <a:solidFill>
                <a:srgbClr val="0033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 flipV="1">
              <a:off x="3090864" y="1752601"/>
              <a:ext cx="2395536" cy="2190749"/>
            </a:xfrm>
            <a:prstGeom prst="line">
              <a:avLst/>
            </a:prstGeom>
            <a:ln>
              <a:solidFill>
                <a:srgbClr val="0033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 flipV="1">
              <a:off x="400050" y="4581528"/>
              <a:ext cx="366713" cy="1738310"/>
            </a:xfrm>
            <a:prstGeom prst="line">
              <a:avLst/>
            </a:prstGeom>
            <a:ln>
              <a:solidFill>
                <a:srgbClr val="0033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01" name="Picture 5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960" y="3868614"/>
              <a:ext cx="4792576" cy="2448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3" name="Group 62"/>
          <p:cNvGrpSpPr/>
          <p:nvPr/>
        </p:nvGrpSpPr>
        <p:grpSpPr>
          <a:xfrm>
            <a:off x="5486400" y="1719275"/>
            <a:ext cx="3419475" cy="4657725"/>
            <a:chOff x="5486400" y="1719275"/>
            <a:chExt cx="3419475" cy="4657725"/>
          </a:xfrm>
        </p:grpSpPr>
        <p:pic>
          <p:nvPicPr>
            <p:cNvPr id="4105" name="Picture 9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0" y="1719275"/>
              <a:ext cx="3419475" cy="4657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" name="Picture 6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7509" y="2010209"/>
              <a:ext cx="1442233" cy="2748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133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69"/>
    </mc:Choice>
    <mc:Fallback>
      <p:transition spd="slow" advTm="244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6.8|1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0.8|2.7|6.6|12.3|13|6.2|7.6|2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4|6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17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13.8"/>
</p:tagLst>
</file>

<file path=ppt/theme/theme1.xml><?xml version="1.0" encoding="utf-8"?>
<a:theme xmlns:a="http://schemas.openxmlformats.org/drawingml/2006/main" name="blank">
  <a:themeElements>
    <a:clrScheme name="GE Colour Palette">
      <a:dk1>
        <a:srgbClr val="1E4191"/>
      </a:dk1>
      <a:lt1>
        <a:srgbClr val="FFFFFF"/>
      </a:lt1>
      <a:dk2>
        <a:srgbClr val="FF6600"/>
      </a:dk2>
      <a:lt2>
        <a:srgbClr val="EE3324"/>
      </a:lt2>
      <a:accent1>
        <a:srgbClr val="711371"/>
      </a:accent1>
      <a:accent2>
        <a:srgbClr val="28B9F5"/>
      </a:accent2>
      <a:accent3>
        <a:srgbClr val="00AA50"/>
      </a:accent3>
      <a:accent4>
        <a:srgbClr val="CD0078"/>
      </a:accent4>
      <a:accent5>
        <a:srgbClr val="76B900"/>
      </a:accent5>
      <a:accent6>
        <a:srgbClr val="EBD70A"/>
      </a:accent6>
      <a:hlink>
        <a:srgbClr val="EE3324"/>
      </a:hlink>
      <a:folHlink>
        <a:srgbClr val="EE3324"/>
      </a:folHlink>
    </a:clrScheme>
    <a:fontScheme name="GE Fonts">
      <a:majorFont>
        <a:latin typeface="GE Inspira Pitch"/>
        <a:ea typeface=""/>
        <a:cs typeface=""/>
      </a:majorFont>
      <a:minorFont>
        <a:latin typeface="GE Inspira Pitch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4880"/>
      </a:dk2>
      <a:lt2>
        <a:srgbClr val="CECECE"/>
      </a:lt2>
      <a:accent1>
        <a:srgbClr val="004880"/>
      </a:accent1>
      <a:accent2>
        <a:srgbClr val="B3D7E8"/>
      </a:accent2>
      <a:accent3>
        <a:srgbClr val="FFFFFF"/>
      </a:accent3>
      <a:accent4>
        <a:srgbClr val="000000"/>
      </a:accent4>
      <a:accent5>
        <a:srgbClr val="AAB1C0"/>
      </a:accent5>
      <a:accent6>
        <a:srgbClr val="A2C3D2"/>
      </a:accent6>
      <a:hlink>
        <a:srgbClr val="094CAD"/>
      </a:hlink>
      <a:folHlink>
        <a:srgbClr val="4393C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4880"/>
      </a:dk2>
      <a:lt2>
        <a:srgbClr val="CECECE"/>
      </a:lt2>
      <a:accent1>
        <a:srgbClr val="004880"/>
      </a:accent1>
      <a:accent2>
        <a:srgbClr val="B3D7E8"/>
      </a:accent2>
      <a:accent3>
        <a:srgbClr val="FFFFFF"/>
      </a:accent3>
      <a:accent4>
        <a:srgbClr val="000000"/>
      </a:accent4>
      <a:accent5>
        <a:srgbClr val="AAB1C0"/>
      </a:accent5>
      <a:accent6>
        <a:srgbClr val="A2C3D2"/>
      </a:accent6>
      <a:hlink>
        <a:srgbClr val="094CAD"/>
      </a:hlink>
      <a:folHlink>
        <a:srgbClr val="4393C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6680</TotalTime>
  <Words>411</Words>
  <Application>Microsoft Office PowerPoint</Application>
  <PresentationFormat>On-screen Show (4:3)</PresentationFormat>
  <Paragraphs>95</Paragraphs>
  <Slides>13</Slides>
  <Notes>8</Notes>
  <HiddenSlides>0</HiddenSlides>
  <MMClips>13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blank</vt:lpstr>
      <vt:lpstr>Predix Hackathon</vt:lpstr>
      <vt:lpstr>Presentation Content</vt:lpstr>
      <vt:lpstr>Hackathon TEAM</vt:lpstr>
      <vt:lpstr>Project Goal</vt:lpstr>
      <vt:lpstr>Project Concept</vt:lpstr>
      <vt:lpstr>System Components</vt:lpstr>
      <vt:lpstr>PowerPoint Presentation</vt:lpstr>
      <vt:lpstr>PowerPoint Presentation</vt:lpstr>
      <vt:lpstr>PowerPoint Presentation</vt:lpstr>
      <vt:lpstr>Examples for Real Application - I</vt:lpstr>
      <vt:lpstr>Examples for Real Application - II</vt:lpstr>
      <vt:lpstr>Next Steps</vt:lpstr>
      <vt:lpstr>PowerPoint Presentation</vt:lpstr>
    </vt:vector>
  </TitlesOfParts>
  <Company>GE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Office 2010 PowerPoint template</dc:title>
  <dc:creator>GE User</dc:creator>
  <cp:keywords>September 22, 2004 – Version 1.1</cp:keywords>
  <dc:description>General Electric Company 2004</dc:description>
  <cp:lastModifiedBy>GE User</cp:lastModifiedBy>
  <cp:revision>142</cp:revision>
  <cp:lastPrinted>2003-08-29T14:38:12Z</cp:lastPrinted>
  <dcterms:created xsi:type="dcterms:W3CDTF">2016-04-01T00:42:42Z</dcterms:created>
  <dcterms:modified xsi:type="dcterms:W3CDTF">2016-05-06T20:06:43Z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alette">
    <vt:lpwstr>GE Template</vt:lpwstr>
  </property>
  <property fmtid="{D5CDD505-2E9C-101B-9397-08002B2CF9AE}" pid="3" name="WizKit Template Type">
    <vt:lpwstr>Onscreen</vt:lpwstr>
  </property>
  <property fmtid="{D5CDD505-2E9C-101B-9397-08002B2CF9AE}" pid="4" name="WizKit Template Version">
    <vt:i4>4</vt:i4>
  </property>
  <property fmtid="{D5CDD505-2E9C-101B-9397-08002B2CF9AE}" pid="5" name="TB4 template version">
    <vt:r8>4</vt:r8>
  </property>
  <property fmtid="{D5CDD505-2E9C-101B-9397-08002B2CF9AE}" pid="6" name="TB4 template type">
    <vt:lpwstr>onscreen</vt:lpwstr>
  </property>
</Properties>
</file>